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74" r:id="rId5"/>
    <p:sldId id="275" r:id="rId6"/>
    <p:sldId id="276" r:id="rId7"/>
    <p:sldId id="258" r:id="rId8"/>
    <p:sldId id="283" r:id="rId9"/>
    <p:sldId id="282" r:id="rId10"/>
    <p:sldId id="259" r:id="rId11"/>
    <p:sldId id="277" r:id="rId12"/>
    <p:sldId id="281" r:id="rId13"/>
    <p:sldId id="280" r:id="rId14"/>
    <p:sldId id="278" r:id="rId15"/>
    <p:sldId id="264" r:id="rId16"/>
    <p:sldId id="260" r:id="rId17"/>
    <p:sldId id="271" r:id="rId18"/>
    <p:sldId id="261" r:id="rId19"/>
    <p:sldId id="262" r:id="rId20"/>
    <p:sldId id="263" r:id="rId21"/>
    <p:sldId id="265" r:id="rId22"/>
    <p:sldId id="266" r:id="rId23"/>
    <p:sldId id="267" r:id="rId24"/>
    <p:sldId id="268" r:id="rId25"/>
    <p:sldId id="269" r:id="rId26"/>
    <p:sldId id="270" r:id="rId27"/>
    <p:sldId id="272" r:id="rId28"/>
    <p:sldId id="273"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96" y="-5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D06BCDF-915F-4140-A67E-97B04989281C}" type="datetimeFigureOut">
              <a:rPr lang="ru-RU" smtClean="0"/>
              <a:t>29.09.2022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FDE13B-A99A-4147-B9CC-80FF359E17AF}" type="slidenum">
              <a:rPr lang="ru-RU" smtClean="0"/>
              <a:t>‹#›</a:t>
            </a:fld>
            <a:endParaRPr lang="ru-RU"/>
          </a:p>
        </p:txBody>
      </p:sp>
    </p:spTree>
    <p:extLst>
      <p:ext uri="{BB962C8B-B14F-4D97-AF65-F5344CB8AC3E}">
        <p14:creationId xmlns:p14="http://schemas.microsoft.com/office/powerpoint/2010/main" val="109117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06BCDF-915F-4140-A67E-97B04989281C}" type="datetimeFigureOut">
              <a:rPr lang="ru-RU" smtClean="0"/>
              <a:t>29.09.2022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FDE13B-A99A-4147-B9CC-80FF359E17AF}" type="slidenum">
              <a:rPr lang="ru-RU" smtClean="0"/>
              <a:t>‹#›</a:t>
            </a:fld>
            <a:endParaRPr lang="ru-RU"/>
          </a:p>
        </p:txBody>
      </p:sp>
    </p:spTree>
    <p:extLst>
      <p:ext uri="{BB962C8B-B14F-4D97-AF65-F5344CB8AC3E}">
        <p14:creationId xmlns:p14="http://schemas.microsoft.com/office/powerpoint/2010/main" val="262037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06BCDF-915F-4140-A67E-97B04989281C}" type="datetimeFigureOut">
              <a:rPr lang="ru-RU" smtClean="0"/>
              <a:t>29.09.2022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FDE13B-A99A-4147-B9CC-80FF359E17AF}" type="slidenum">
              <a:rPr lang="ru-RU" smtClean="0"/>
              <a:t>‹#›</a:t>
            </a:fld>
            <a:endParaRPr lang="ru-RU"/>
          </a:p>
        </p:txBody>
      </p:sp>
    </p:spTree>
    <p:extLst>
      <p:ext uri="{BB962C8B-B14F-4D97-AF65-F5344CB8AC3E}">
        <p14:creationId xmlns:p14="http://schemas.microsoft.com/office/powerpoint/2010/main" val="28404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06BCDF-915F-4140-A67E-97B04989281C}" type="datetimeFigureOut">
              <a:rPr lang="ru-RU" smtClean="0"/>
              <a:t>29.09.2022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FDE13B-A99A-4147-B9CC-80FF359E17AF}" type="slidenum">
              <a:rPr lang="ru-RU" smtClean="0"/>
              <a:t>‹#›</a:t>
            </a:fld>
            <a:endParaRPr lang="ru-RU"/>
          </a:p>
        </p:txBody>
      </p:sp>
    </p:spTree>
    <p:extLst>
      <p:ext uri="{BB962C8B-B14F-4D97-AF65-F5344CB8AC3E}">
        <p14:creationId xmlns:p14="http://schemas.microsoft.com/office/powerpoint/2010/main" val="84111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D06BCDF-915F-4140-A67E-97B04989281C}" type="datetimeFigureOut">
              <a:rPr lang="ru-RU" smtClean="0"/>
              <a:t>29.09.2022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FDE13B-A99A-4147-B9CC-80FF359E17AF}" type="slidenum">
              <a:rPr lang="ru-RU" smtClean="0"/>
              <a:t>‹#›</a:t>
            </a:fld>
            <a:endParaRPr lang="ru-RU"/>
          </a:p>
        </p:txBody>
      </p:sp>
    </p:spTree>
    <p:extLst>
      <p:ext uri="{BB962C8B-B14F-4D97-AF65-F5344CB8AC3E}">
        <p14:creationId xmlns:p14="http://schemas.microsoft.com/office/powerpoint/2010/main" val="424287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D06BCDF-915F-4140-A67E-97B04989281C}" type="datetimeFigureOut">
              <a:rPr lang="ru-RU" smtClean="0"/>
              <a:t>29.09.2022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FDE13B-A99A-4147-B9CC-80FF359E17AF}" type="slidenum">
              <a:rPr lang="ru-RU" smtClean="0"/>
              <a:t>‹#›</a:t>
            </a:fld>
            <a:endParaRPr lang="ru-RU"/>
          </a:p>
        </p:txBody>
      </p:sp>
    </p:spTree>
    <p:extLst>
      <p:ext uri="{BB962C8B-B14F-4D97-AF65-F5344CB8AC3E}">
        <p14:creationId xmlns:p14="http://schemas.microsoft.com/office/powerpoint/2010/main" val="186117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D06BCDF-915F-4140-A67E-97B04989281C}" type="datetimeFigureOut">
              <a:rPr lang="ru-RU" smtClean="0"/>
              <a:t>29.09.2022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FDE13B-A99A-4147-B9CC-80FF359E17AF}" type="slidenum">
              <a:rPr lang="ru-RU" smtClean="0"/>
              <a:t>‹#›</a:t>
            </a:fld>
            <a:endParaRPr lang="ru-RU"/>
          </a:p>
        </p:txBody>
      </p:sp>
    </p:spTree>
    <p:extLst>
      <p:ext uri="{BB962C8B-B14F-4D97-AF65-F5344CB8AC3E}">
        <p14:creationId xmlns:p14="http://schemas.microsoft.com/office/powerpoint/2010/main" val="238469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D06BCDF-915F-4140-A67E-97B04989281C}" type="datetimeFigureOut">
              <a:rPr lang="ru-RU" smtClean="0"/>
              <a:t>29.09.2022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FDE13B-A99A-4147-B9CC-80FF359E17AF}" type="slidenum">
              <a:rPr lang="ru-RU" smtClean="0"/>
              <a:t>‹#›</a:t>
            </a:fld>
            <a:endParaRPr lang="ru-RU"/>
          </a:p>
        </p:txBody>
      </p:sp>
    </p:spTree>
    <p:extLst>
      <p:ext uri="{BB962C8B-B14F-4D97-AF65-F5344CB8AC3E}">
        <p14:creationId xmlns:p14="http://schemas.microsoft.com/office/powerpoint/2010/main" val="203270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06BCDF-915F-4140-A67E-97B04989281C}" type="datetimeFigureOut">
              <a:rPr lang="ru-RU" smtClean="0"/>
              <a:t>29.09.2022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FDE13B-A99A-4147-B9CC-80FF359E17AF}" type="slidenum">
              <a:rPr lang="ru-RU" smtClean="0"/>
              <a:t>‹#›</a:t>
            </a:fld>
            <a:endParaRPr lang="ru-RU"/>
          </a:p>
        </p:txBody>
      </p:sp>
    </p:spTree>
    <p:extLst>
      <p:ext uri="{BB962C8B-B14F-4D97-AF65-F5344CB8AC3E}">
        <p14:creationId xmlns:p14="http://schemas.microsoft.com/office/powerpoint/2010/main" val="2625266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D06BCDF-915F-4140-A67E-97B04989281C}" type="datetimeFigureOut">
              <a:rPr lang="ru-RU" smtClean="0"/>
              <a:t>29.09.2022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FDE13B-A99A-4147-B9CC-80FF359E17AF}" type="slidenum">
              <a:rPr lang="ru-RU" smtClean="0"/>
              <a:t>‹#›</a:t>
            </a:fld>
            <a:endParaRPr lang="ru-RU"/>
          </a:p>
        </p:txBody>
      </p:sp>
    </p:spTree>
    <p:extLst>
      <p:ext uri="{BB962C8B-B14F-4D97-AF65-F5344CB8AC3E}">
        <p14:creationId xmlns:p14="http://schemas.microsoft.com/office/powerpoint/2010/main" val="54148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D06BCDF-915F-4140-A67E-97B04989281C}" type="datetimeFigureOut">
              <a:rPr lang="ru-RU" smtClean="0"/>
              <a:t>29.09.2022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FDE13B-A99A-4147-B9CC-80FF359E17AF}" type="slidenum">
              <a:rPr lang="ru-RU" smtClean="0"/>
              <a:t>‹#›</a:t>
            </a:fld>
            <a:endParaRPr lang="ru-RU"/>
          </a:p>
        </p:txBody>
      </p:sp>
    </p:spTree>
    <p:extLst>
      <p:ext uri="{BB962C8B-B14F-4D97-AF65-F5344CB8AC3E}">
        <p14:creationId xmlns:p14="http://schemas.microsoft.com/office/powerpoint/2010/main" val="231445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rgbClr val="FBEAC7"/>
            </a:gs>
            <a:gs pos="36000">
              <a:srgbClr val="FAC77D"/>
            </a:gs>
            <a:gs pos="61000">
              <a:srgbClr val="FBA97D"/>
            </a:gs>
            <a:gs pos="82001">
              <a:srgbClr val="FBD49C"/>
            </a:gs>
            <a:gs pos="54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6BCDF-915F-4140-A67E-97B04989281C}" type="datetimeFigureOut">
              <a:rPr lang="ru-RU" smtClean="0"/>
              <a:t>29.09.2022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DE13B-A99A-4147-B9CC-80FF359E17AF}" type="slidenum">
              <a:rPr lang="ru-RU" smtClean="0"/>
              <a:t>‹#›</a:t>
            </a:fld>
            <a:endParaRPr lang="ru-RU"/>
          </a:p>
        </p:txBody>
      </p:sp>
    </p:spTree>
    <p:extLst>
      <p:ext uri="{BB962C8B-B14F-4D97-AF65-F5344CB8AC3E}">
        <p14:creationId xmlns:p14="http://schemas.microsoft.com/office/powerpoint/2010/main" val="2508608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err="1" smtClean="0"/>
              <a:t>Controlul</a:t>
            </a:r>
            <a:r>
              <a:rPr lang="en-US" dirty="0" smtClean="0"/>
              <a:t> </a:t>
            </a:r>
            <a:r>
              <a:rPr lang="en-US" dirty="0" err="1" smtClean="0"/>
              <a:t>autoimpli</a:t>
            </a:r>
            <a:r>
              <a:rPr lang="ro-RO" dirty="0" smtClean="0"/>
              <a:t>cării în învățare</a:t>
            </a:r>
            <a:endParaRPr lang="ru-RU" dirty="0"/>
          </a:p>
        </p:txBody>
      </p:sp>
      <p:sp>
        <p:nvSpPr>
          <p:cNvPr id="3" name="Подзаголовок 2"/>
          <p:cNvSpPr>
            <a:spLocks noGrp="1"/>
          </p:cNvSpPr>
          <p:nvPr>
            <p:ph type="subTitle" idx="1"/>
          </p:nvPr>
        </p:nvSpPr>
        <p:spPr/>
        <p:txBody>
          <a:bodyPr>
            <a:normAutofit lnSpcReduction="10000"/>
          </a:bodyPr>
          <a:lstStyle/>
          <a:p>
            <a:pPr algn="r"/>
            <a:endParaRPr lang="ro-RO" i="1" dirty="0" smtClean="0">
              <a:solidFill>
                <a:schemeClr val="accent2"/>
              </a:solidFill>
            </a:endParaRPr>
          </a:p>
          <a:p>
            <a:pPr algn="r"/>
            <a:endParaRPr lang="ro-RO" i="1" dirty="0">
              <a:solidFill>
                <a:schemeClr val="accent2"/>
              </a:solidFill>
            </a:endParaRPr>
          </a:p>
          <a:p>
            <a:pPr algn="r"/>
            <a:r>
              <a:rPr lang="ro-RO" i="1" dirty="0" smtClean="0">
                <a:solidFill>
                  <a:schemeClr val="accent2"/>
                </a:solidFill>
              </a:rPr>
              <a:t>Cei care nu interprind nimic, se pomenesc </a:t>
            </a:r>
            <a:r>
              <a:rPr lang="ro-RO" i="1" dirty="0" smtClean="0">
                <a:solidFill>
                  <a:schemeClr val="accent2"/>
                </a:solidFill>
              </a:rPr>
              <a:t>m</a:t>
            </a:r>
            <a:r>
              <a:rPr lang="ro-RO" i="1" dirty="0">
                <a:solidFill>
                  <a:schemeClr val="accent2"/>
                </a:solidFill>
              </a:rPr>
              <a:t>â</a:t>
            </a:r>
            <a:r>
              <a:rPr lang="ro-RO" i="1" dirty="0" smtClean="0">
                <a:solidFill>
                  <a:schemeClr val="accent2"/>
                </a:solidFill>
              </a:rPr>
              <a:t>ine </a:t>
            </a:r>
            <a:r>
              <a:rPr lang="ro-RO" i="1" dirty="0" smtClean="0">
                <a:solidFill>
                  <a:schemeClr val="accent2"/>
                </a:solidFill>
              </a:rPr>
              <a:t>cu nimic.</a:t>
            </a:r>
          </a:p>
          <a:p>
            <a:pPr algn="r"/>
            <a:r>
              <a:rPr lang="ro-RO" i="1" dirty="0" smtClean="0">
                <a:solidFill>
                  <a:srgbClr val="0070C0"/>
                </a:solidFill>
              </a:rPr>
              <a:t>(Baltasar Gracian)</a:t>
            </a:r>
            <a:endParaRPr lang="ru-RU" i="1" dirty="0">
              <a:solidFill>
                <a:srgbClr val="0070C0"/>
              </a:solidFill>
            </a:endParaRPr>
          </a:p>
        </p:txBody>
      </p:sp>
    </p:spTree>
    <p:extLst>
      <p:ext uri="{BB962C8B-B14F-4D97-AF65-F5344CB8AC3E}">
        <p14:creationId xmlns:p14="http://schemas.microsoft.com/office/powerpoint/2010/main" val="3848378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it-IT" dirty="0" smtClean="0"/>
              <a:t>Iat</a:t>
            </a:r>
            <a:r>
              <a:rPr lang="ro-RO" dirty="0" smtClean="0"/>
              <a:t>ă</a:t>
            </a:r>
            <a:r>
              <a:rPr lang="it-IT" dirty="0" smtClean="0"/>
              <a:t> </a:t>
            </a:r>
            <a:r>
              <a:rPr lang="it-IT" dirty="0"/>
              <a:t>cele mai </a:t>
            </a:r>
            <a:r>
              <a:rPr lang="ro-RO" dirty="0" smtClean="0"/>
              <a:t>î</a:t>
            </a:r>
            <a:r>
              <a:rPr lang="it-IT" dirty="0" smtClean="0"/>
              <a:t>nt</a:t>
            </a:r>
            <a:r>
              <a:rPr lang="ro-RO" dirty="0"/>
              <a:t>â</a:t>
            </a:r>
            <a:r>
              <a:rPr lang="it-IT" dirty="0" smtClean="0"/>
              <a:t>lnite </a:t>
            </a:r>
            <a:r>
              <a:rPr lang="it-IT" dirty="0" smtClean="0"/>
              <a:t>credin</a:t>
            </a:r>
            <a:r>
              <a:rPr lang="ro-RO" dirty="0" smtClean="0"/>
              <a:t>ț</a:t>
            </a:r>
            <a:r>
              <a:rPr lang="it-IT" dirty="0" smtClean="0"/>
              <a:t>e </a:t>
            </a:r>
            <a:r>
              <a:rPr lang="it-IT" dirty="0"/>
              <a:t>ale celui care </a:t>
            </a:r>
            <a:r>
              <a:rPr lang="it-IT" dirty="0" smtClean="0"/>
              <a:t>procrastineaz</a:t>
            </a:r>
            <a:r>
              <a:rPr lang="ro-RO" dirty="0" smtClean="0"/>
              <a:t>ă</a:t>
            </a:r>
            <a:r>
              <a:rPr lang="it-IT" dirty="0" smtClean="0"/>
              <a:t>:</a:t>
            </a:r>
            <a:endParaRPr lang="ru-RU" dirty="0"/>
          </a:p>
        </p:txBody>
      </p:sp>
      <p:sp>
        <p:nvSpPr>
          <p:cNvPr id="3" name="Объект 2"/>
          <p:cNvSpPr>
            <a:spLocks noGrp="1"/>
          </p:cNvSpPr>
          <p:nvPr>
            <p:ph idx="1"/>
          </p:nvPr>
        </p:nvSpPr>
        <p:spPr/>
        <p:txBody>
          <a:bodyPr>
            <a:normAutofit lnSpcReduction="10000"/>
          </a:bodyPr>
          <a:lstStyle/>
          <a:p>
            <a:pPr fontAlgn="base"/>
            <a:r>
              <a:rPr lang="en-US" i="1" dirty="0" err="1"/>
              <a:t>Trebuie</a:t>
            </a:r>
            <a:r>
              <a:rPr lang="en-US" i="1" dirty="0"/>
              <a:t> </a:t>
            </a:r>
            <a:r>
              <a:rPr lang="en-US" i="1" dirty="0" smtClean="0"/>
              <a:t>s</a:t>
            </a:r>
            <a:r>
              <a:rPr lang="ro-RO" i="1" dirty="0" smtClean="0"/>
              <a:t>ă</a:t>
            </a:r>
            <a:r>
              <a:rPr lang="en-US" i="1" dirty="0" smtClean="0"/>
              <a:t> </a:t>
            </a:r>
            <a:r>
              <a:rPr lang="en-US" i="1" dirty="0" err="1"/>
              <a:t>fiu</a:t>
            </a:r>
            <a:r>
              <a:rPr lang="en-US" i="1" dirty="0"/>
              <a:t> </a:t>
            </a:r>
            <a:r>
              <a:rPr lang="en-US" i="1" dirty="0" smtClean="0"/>
              <a:t>perfect</a:t>
            </a:r>
            <a:r>
              <a:rPr lang="ro-RO" i="1" dirty="0" smtClean="0"/>
              <a:t>/ă</a:t>
            </a:r>
            <a:r>
              <a:rPr lang="en-US" i="1" dirty="0" smtClean="0"/>
              <a:t>.</a:t>
            </a:r>
            <a:endParaRPr lang="en-US" dirty="0"/>
          </a:p>
          <a:p>
            <a:pPr fontAlgn="base"/>
            <a:r>
              <a:rPr lang="en-US" i="1" dirty="0"/>
              <a:t>Tot </a:t>
            </a:r>
            <a:r>
              <a:rPr lang="en-US" i="1" dirty="0" err="1"/>
              <a:t>ce</a:t>
            </a:r>
            <a:r>
              <a:rPr lang="en-US" i="1" dirty="0"/>
              <a:t> </a:t>
            </a:r>
            <a:r>
              <a:rPr lang="en-US" i="1" dirty="0" err="1"/>
              <a:t>fac</a:t>
            </a:r>
            <a:r>
              <a:rPr lang="en-US" i="1" dirty="0"/>
              <a:t> </a:t>
            </a:r>
            <a:r>
              <a:rPr lang="en-US" i="1" dirty="0" err="1"/>
              <a:t>trebuie</a:t>
            </a:r>
            <a:r>
              <a:rPr lang="en-US" i="1" dirty="0"/>
              <a:t> </a:t>
            </a:r>
            <a:r>
              <a:rPr lang="en-US" i="1" dirty="0" smtClean="0"/>
              <a:t>s</a:t>
            </a:r>
            <a:r>
              <a:rPr lang="ro-RO" i="1" dirty="0" smtClean="0"/>
              <a:t>ă</a:t>
            </a:r>
            <a:r>
              <a:rPr lang="en-US" i="1" dirty="0" smtClean="0"/>
              <a:t> vin</a:t>
            </a:r>
            <a:r>
              <a:rPr lang="ro-RO" i="1" dirty="0" smtClean="0"/>
              <a:t>ă</a:t>
            </a:r>
            <a:r>
              <a:rPr lang="en-US" i="1" dirty="0" smtClean="0"/>
              <a:t> u</a:t>
            </a:r>
            <a:r>
              <a:rPr lang="ro-RO" i="1" dirty="0" smtClean="0"/>
              <a:t>ș</a:t>
            </a:r>
            <a:r>
              <a:rPr lang="en-US" i="1" dirty="0" smtClean="0"/>
              <a:t>or </a:t>
            </a:r>
            <a:r>
              <a:rPr lang="ro-RO" i="1" dirty="0" err="1"/>
              <a:t>ș</a:t>
            </a:r>
            <a:r>
              <a:rPr lang="en-US" i="1" dirty="0" err="1" smtClean="0"/>
              <a:t>i</a:t>
            </a:r>
            <a:r>
              <a:rPr lang="en-US" i="1" dirty="0" smtClean="0"/>
              <a:t> </a:t>
            </a:r>
            <a:r>
              <a:rPr lang="en-US" i="1" dirty="0" smtClean="0"/>
              <a:t>f</a:t>
            </a:r>
            <a:r>
              <a:rPr lang="ro-RO" i="1" dirty="0" smtClean="0"/>
              <a:t>ă</a:t>
            </a:r>
            <a:r>
              <a:rPr lang="en-US" i="1" dirty="0" smtClean="0"/>
              <a:t>r</a:t>
            </a:r>
            <a:r>
              <a:rPr lang="ro-RO" i="1" dirty="0" smtClean="0"/>
              <a:t>ă</a:t>
            </a:r>
            <a:r>
              <a:rPr lang="en-US" i="1" dirty="0" smtClean="0"/>
              <a:t> </a:t>
            </a:r>
            <a:r>
              <a:rPr lang="en-US" i="1" dirty="0" err="1" smtClean="0"/>
              <a:t>efort</a:t>
            </a:r>
            <a:r>
              <a:rPr lang="en-US" i="1" dirty="0"/>
              <a:t>.</a:t>
            </a:r>
            <a:endParaRPr lang="en-US" dirty="0"/>
          </a:p>
          <a:p>
            <a:pPr fontAlgn="base"/>
            <a:r>
              <a:rPr lang="en-US" i="1" dirty="0"/>
              <a:t>Este </a:t>
            </a:r>
            <a:r>
              <a:rPr lang="en-US" i="1" dirty="0" err="1"/>
              <a:t>mai</a:t>
            </a:r>
            <a:r>
              <a:rPr lang="en-US" i="1" dirty="0"/>
              <a:t> </a:t>
            </a:r>
            <a:r>
              <a:rPr lang="en-US" i="1" dirty="0" err="1"/>
              <a:t>sigur</a:t>
            </a:r>
            <a:r>
              <a:rPr lang="en-US" i="1" dirty="0"/>
              <a:t> </a:t>
            </a:r>
            <a:r>
              <a:rPr lang="en-US" i="1" dirty="0" smtClean="0"/>
              <a:t>s</a:t>
            </a:r>
            <a:r>
              <a:rPr lang="ro-RO" i="1" dirty="0" smtClean="0"/>
              <a:t>ă</a:t>
            </a:r>
            <a:r>
              <a:rPr lang="en-US" i="1" dirty="0" smtClean="0"/>
              <a:t> </a:t>
            </a:r>
            <a:r>
              <a:rPr lang="en-US" i="1" dirty="0"/>
              <a:t>nu </a:t>
            </a:r>
            <a:r>
              <a:rPr lang="en-US" i="1" dirty="0" err="1"/>
              <a:t>faci</a:t>
            </a:r>
            <a:r>
              <a:rPr lang="en-US" i="1" dirty="0"/>
              <a:t> </a:t>
            </a:r>
            <a:r>
              <a:rPr lang="en-US" i="1" dirty="0" err="1"/>
              <a:t>nimic</a:t>
            </a:r>
            <a:r>
              <a:rPr lang="en-US" i="1" dirty="0"/>
              <a:t> </a:t>
            </a:r>
            <a:r>
              <a:rPr lang="en-US" i="1" dirty="0" err="1" smtClean="0"/>
              <a:t>dec</a:t>
            </a:r>
            <a:r>
              <a:rPr lang="ro-RO" i="1" dirty="0"/>
              <a:t>â</a:t>
            </a:r>
            <a:r>
              <a:rPr lang="en-US" i="1" dirty="0" smtClean="0"/>
              <a:t>t </a:t>
            </a:r>
            <a:r>
              <a:rPr lang="en-US" i="1" dirty="0" smtClean="0"/>
              <a:t>s</a:t>
            </a:r>
            <a:r>
              <a:rPr lang="ro-RO" i="1" dirty="0" smtClean="0"/>
              <a:t>ă</a:t>
            </a:r>
            <a:r>
              <a:rPr lang="en-US" i="1" dirty="0" smtClean="0"/>
              <a:t> </a:t>
            </a:r>
            <a:r>
              <a:rPr lang="en-US" i="1" dirty="0" err="1" smtClean="0"/>
              <a:t>ri</a:t>
            </a:r>
            <a:r>
              <a:rPr lang="ro-RO" i="1" dirty="0" smtClean="0"/>
              <a:t>ș</a:t>
            </a:r>
            <a:r>
              <a:rPr lang="en-US" i="1" dirty="0" err="1" smtClean="0"/>
              <a:t>ti</a:t>
            </a:r>
            <a:r>
              <a:rPr lang="en-US" i="1" dirty="0" smtClean="0"/>
              <a:t> </a:t>
            </a:r>
            <a:r>
              <a:rPr lang="ro-RO" i="1" dirty="0" err="1"/>
              <a:t>ș</a:t>
            </a:r>
            <a:r>
              <a:rPr lang="en-US" i="1" dirty="0" err="1" smtClean="0"/>
              <a:t>i</a:t>
            </a:r>
            <a:r>
              <a:rPr lang="en-US" i="1" dirty="0" smtClean="0"/>
              <a:t> s</a:t>
            </a:r>
            <a:r>
              <a:rPr lang="ro-RO" i="1" dirty="0" smtClean="0"/>
              <a:t>ă</a:t>
            </a:r>
            <a:r>
              <a:rPr lang="en-US" i="1" dirty="0" smtClean="0"/>
              <a:t> </a:t>
            </a:r>
            <a:r>
              <a:rPr lang="en-US" i="1" dirty="0" err="1"/>
              <a:t>pierzi</a:t>
            </a:r>
            <a:r>
              <a:rPr lang="en-US" i="1" dirty="0"/>
              <a:t>.</a:t>
            </a:r>
            <a:endParaRPr lang="en-US" dirty="0"/>
          </a:p>
          <a:p>
            <a:pPr fontAlgn="base"/>
            <a:r>
              <a:rPr lang="en-US" i="1" dirty="0" err="1" smtClean="0"/>
              <a:t>Dac</a:t>
            </a:r>
            <a:r>
              <a:rPr lang="ro-RO" i="1" dirty="0" smtClean="0"/>
              <a:t>ă</a:t>
            </a:r>
            <a:r>
              <a:rPr lang="en-US" i="1" dirty="0" smtClean="0"/>
              <a:t> </a:t>
            </a:r>
            <a:r>
              <a:rPr lang="en-US" i="1" dirty="0"/>
              <a:t>nu </a:t>
            </a:r>
            <a:r>
              <a:rPr lang="en-US" i="1" dirty="0" err="1"/>
              <a:t>fac</a:t>
            </a:r>
            <a:r>
              <a:rPr lang="en-US" i="1" dirty="0"/>
              <a:t> un </a:t>
            </a:r>
            <a:r>
              <a:rPr lang="en-US" i="1" dirty="0" err="1"/>
              <a:t>lucru</a:t>
            </a:r>
            <a:r>
              <a:rPr lang="en-US" i="1" dirty="0"/>
              <a:t> perfect, nu </a:t>
            </a:r>
            <a:r>
              <a:rPr lang="en-US" i="1" dirty="0" smtClean="0"/>
              <a:t>merit</a:t>
            </a:r>
            <a:r>
              <a:rPr lang="ro-RO" i="1" dirty="0" smtClean="0"/>
              <a:t>ă</a:t>
            </a:r>
            <a:r>
              <a:rPr lang="en-US" i="1" dirty="0" smtClean="0"/>
              <a:t> s</a:t>
            </a:r>
            <a:r>
              <a:rPr lang="ro-RO" i="1" dirty="0" smtClean="0"/>
              <a:t>ă</a:t>
            </a:r>
            <a:r>
              <a:rPr lang="en-US" i="1" dirty="0" smtClean="0"/>
              <a:t>-l </a:t>
            </a:r>
            <a:r>
              <a:rPr lang="en-US" i="1" dirty="0" err="1"/>
              <a:t>fac</a:t>
            </a:r>
            <a:r>
              <a:rPr lang="en-US" i="1" dirty="0"/>
              <a:t> </a:t>
            </a:r>
            <a:r>
              <a:rPr lang="en-US" i="1" dirty="0" err="1"/>
              <a:t>deloc</a:t>
            </a:r>
            <a:r>
              <a:rPr lang="en-US" i="1" dirty="0"/>
              <a:t>.</a:t>
            </a:r>
            <a:endParaRPr lang="en-US" dirty="0"/>
          </a:p>
          <a:p>
            <a:pPr fontAlgn="base"/>
            <a:r>
              <a:rPr lang="en-US" i="1" dirty="0" err="1"/>
              <a:t>Trebuie</a:t>
            </a:r>
            <a:r>
              <a:rPr lang="en-US" i="1" dirty="0"/>
              <a:t> </a:t>
            </a:r>
            <a:r>
              <a:rPr lang="en-US" i="1" dirty="0" smtClean="0"/>
              <a:t>s</a:t>
            </a:r>
            <a:r>
              <a:rPr lang="ro-RO" i="1" dirty="0" smtClean="0"/>
              <a:t>ă</a:t>
            </a:r>
            <a:r>
              <a:rPr lang="en-US" i="1" dirty="0" smtClean="0"/>
              <a:t> </a:t>
            </a:r>
            <a:r>
              <a:rPr lang="en-US" i="1" dirty="0" err="1"/>
              <a:t>evit</a:t>
            </a:r>
            <a:r>
              <a:rPr lang="en-US" i="1" dirty="0"/>
              <a:t> </a:t>
            </a:r>
            <a:r>
              <a:rPr lang="en-US" i="1" dirty="0" err="1" smtClean="0"/>
              <a:t>provoc</a:t>
            </a:r>
            <a:r>
              <a:rPr lang="ro-RO" i="1" dirty="0" smtClean="0"/>
              <a:t>ă</a:t>
            </a:r>
            <a:r>
              <a:rPr lang="en-US" i="1" dirty="0" smtClean="0"/>
              <a:t>rile</a:t>
            </a:r>
            <a:r>
              <a:rPr lang="en-US" i="1" dirty="0"/>
              <a:t>.</a:t>
            </a:r>
            <a:endParaRPr lang="en-US" dirty="0"/>
          </a:p>
          <a:p>
            <a:pPr fontAlgn="base"/>
            <a:r>
              <a:rPr lang="en-US" i="1" dirty="0" err="1" smtClean="0"/>
              <a:t>Dac</a:t>
            </a:r>
            <a:r>
              <a:rPr lang="ro-RO" i="1" dirty="0" smtClean="0"/>
              <a:t>ă</a:t>
            </a:r>
            <a:r>
              <a:rPr lang="en-US" i="1" dirty="0" smtClean="0"/>
              <a:t> </a:t>
            </a:r>
            <a:r>
              <a:rPr lang="en-US" i="1" dirty="0" err="1" smtClean="0"/>
              <a:t>reu</a:t>
            </a:r>
            <a:r>
              <a:rPr lang="ro-RO" i="1" dirty="0" smtClean="0"/>
              <a:t>ș</a:t>
            </a:r>
            <a:r>
              <a:rPr lang="en-US" i="1" dirty="0" smtClean="0"/>
              <a:t>esc </a:t>
            </a:r>
            <a:r>
              <a:rPr lang="en-US" i="1" dirty="0" err="1"/>
              <a:t>acum</a:t>
            </a:r>
            <a:r>
              <a:rPr lang="en-US" i="1" dirty="0"/>
              <a:t> </a:t>
            </a:r>
            <a:r>
              <a:rPr lang="en-US" i="1" dirty="0" err="1"/>
              <a:t>va</a:t>
            </a:r>
            <a:r>
              <a:rPr lang="en-US" i="1" dirty="0"/>
              <a:t> </a:t>
            </a:r>
            <a:r>
              <a:rPr lang="en-US" i="1" dirty="0" err="1"/>
              <a:t>trebui</a:t>
            </a:r>
            <a:r>
              <a:rPr lang="en-US" i="1" dirty="0"/>
              <a:t> de </a:t>
            </a:r>
            <a:r>
              <a:rPr lang="en-US" i="1" dirty="0" err="1"/>
              <a:t>fiecare</a:t>
            </a:r>
            <a:r>
              <a:rPr lang="en-US" i="1" dirty="0"/>
              <a:t> </a:t>
            </a:r>
            <a:r>
              <a:rPr lang="en-US" i="1" dirty="0" err="1" smtClean="0"/>
              <a:t>dat</a:t>
            </a:r>
            <a:r>
              <a:rPr lang="ro-RO" i="1" dirty="0" smtClean="0"/>
              <a:t>ă</a:t>
            </a:r>
            <a:r>
              <a:rPr lang="en-US" i="1" dirty="0" smtClean="0"/>
              <a:t> s</a:t>
            </a:r>
            <a:r>
              <a:rPr lang="ro-RO" i="1" dirty="0" smtClean="0"/>
              <a:t>ă</a:t>
            </a:r>
            <a:r>
              <a:rPr lang="en-US" i="1" dirty="0" smtClean="0"/>
              <a:t> </a:t>
            </a:r>
            <a:r>
              <a:rPr lang="en-US" i="1" dirty="0" err="1" smtClean="0"/>
              <a:t>reu</a:t>
            </a:r>
            <a:r>
              <a:rPr lang="ro-RO" i="1" dirty="0" smtClean="0"/>
              <a:t>ș</a:t>
            </a:r>
            <a:r>
              <a:rPr lang="en-US" i="1" dirty="0" smtClean="0"/>
              <a:t>esc</a:t>
            </a:r>
            <a:r>
              <a:rPr lang="en-US" i="1" dirty="0"/>
              <a:t>.</a:t>
            </a:r>
            <a:endParaRPr lang="en-US" dirty="0"/>
          </a:p>
          <a:p>
            <a:pPr fontAlgn="base"/>
            <a:r>
              <a:rPr lang="en-US" i="1" dirty="0" smtClean="0"/>
              <a:t>S</a:t>
            </a:r>
            <a:r>
              <a:rPr lang="ro-RO" i="1" dirty="0" smtClean="0"/>
              <a:t>ă</a:t>
            </a:r>
            <a:r>
              <a:rPr lang="en-US" i="1" dirty="0" smtClean="0"/>
              <a:t> </a:t>
            </a:r>
            <a:r>
              <a:rPr lang="en-US" i="1" dirty="0" err="1"/>
              <a:t>urmez</a:t>
            </a:r>
            <a:r>
              <a:rPr lang="en-US" i="1" dirty="0"/>
              <a:t> </a:t>
            </a:r>
            <a:r>
              <a:rPr lang="en-US" i="1" dirty="0" err="1"/>
              <a:t>regulile</a:t>
            </a:r>
            <a:r>
              <a:rPr lang="en-US" i="1" dirty="0"/>
              <a:t> </a:t>
            </a:r>
            <a:r>
              <a:rPr lang="en-US" i="1" dirty="0" err="1"/>
              <a:t>cuiva</a:t>
            </a:r>
            <a:r>
              <a:rPr lang="en-US" i="1" dirty="0"/>
              <a:t> </a:t>
            </a:r>
            <a:r>
              <a:rPr lang="ro-RO" i="1" dirty="0"/>
              <a:t>î</a:t>
            </a:r>
            <a:r>
              <a:rPr lang="en-US" i="1" dirty="0" err="1" smtClean="0"/>
              <a:t>nseamn</a:t>
            </a:r>
            <a:r>
              <a:rPr lang="ro-RO" i="1" dirty="0" smtClean="0"/>
              <a:t>ă</a:t>
            </a:r>
            <a:r>
              <a:rPr lang="en-US" i="1" dirty="0" smtClean="0"/>
              <a:t> s</a:t>
            </a:r>
            <a:r>
              <a:rPr lang="ro-RO" i="1" dirty="0" smtClean="0"/>
              <a:t>ă</a:t>
            </a:r>
            <a:r>
              <a:rPr lang="en-US" i="1" dirty="0" smtClean="0"/>
              <a:t> </a:t>
            </a:r>
            <a:r>
              <a:rPr lang="en-US" i="1" dirty="0" err="1"/>
              <a:t>cedez</a:t>
            </a:r>
            <a:r>
              <a:rPr lang="en-US" i="1" dirty="0"/>
              <a:t> </a:t>
            </a:r>
            <a:r>
              <a:rPr lang="ro-RO" i="1" dirty="0" err="1"/>
              <a:t>ș</a:t>
            </a:r>
            <a:r>
              <a:rPr lang="en-US" i="1" dirty="0" err="1" smtClean="0"/>
              <a:t>i</a:t>
            </a:r>
            <a:r>
              <a:rPr lang="en-US" i="1" dirty="0" smtClean="0"/>
              <a:t> s</a:t>
            </a:r>
            <a:r>
              <a:rPr lang="ro-RO" i="1" dirty="0" smtClean="0"/>
              <a:t>ă</a:t>
            </a:r>
            <a:r>
              <a:rPr lang="en-US" i="1" dirty="0" smtClean="0"/>
              <a:t> </a:t>
            </a:r>
            <a:r>
              <a:rPr lang="en-US" i="1" dirty="0"/>
              <a:t>nu </a:t>
            </a:r>
            <a:r>
              <a:rPr lang="en-US" i="1" dirty="0" err="1"/>
              <a:t>mai</a:t>
            </a:r>
            <a:r>
              <a:rPr lang="en-US" i="1" dirty="0"/>
              <a:t> </a:t>
            </a:r>
            <a:r>
              <a:rPr lang="en-US" i="1" dirty="0" err="1"/>
              <a:t>fiu</a:t>
            </a:r>
            <a:r>
              <a:rPr lang="en-US" i="1" dirty="0"/>
              <a:t> </a:t>
            </a:r>
            <a:r>
              <a:rPr lang="ro-RO" i="1" dirty="0" smtClean="0"/>
              <a:t>î</a:t>
            </a:r>
            <a:r>
              <a:rPr lang="en-US" i="1" dirty="0" smtClean="0"/>
              <a:t>n </a:t>
            </a:r>
            <a:r>
              <a:rPr lang="en-US" i="1" dirty="0"/>
              <a:t>control.</a:t>
            </a:r>
            <a:endParaRPr lang="en-US" dirty="0"/>
          </a:p>
          <a:p>
            <a:pPr fontAlgn="base"/>
            <a:r>
              <a:rPr lang="en-US" i="1" dirty="0" smtClean="0"/>
              <a:t>Exist</a:t>
            </a:r>
            <a:r>
              <a:rPr lang="ro-RO" i="1" dirty="0" smtClean="0"/>
              <a:t>ă</a:t>
            </a:r>
            <a:r>
              <a:rPr lang="en-US" i="1" dirty="0" smtClean="0"/>
              <a:t> </a:t>
            </a:r>
            <a:r>
              <a:rPr lang="en-US" i="1" dirty="0"/>
              <a:t>un </a:t>
            </a:r>
            <a:r>
              <a:rPr lang="en-US" i="1" dirty="0" smtClean="0"/>
              <a:t>r</a:t>
            </a:r>
            <a:r>
              <a:rPr lang="ro-RO" i="1" dirty="0"/>
              <a:t>ă</a:t>
            </a:r>
            <a:r>
              <a:rPr lang="en-US" i="1" dirty="0" err="1" smtClean="0"/>
              <a:t>spuns</a:t>
            </a:r>
            <a:r>
              <a:rPr lang="en-US" i="1" dirty="0"/>
              <a:t>, </a:t>
            </a:r>
            <a:r>
              <a:rPr lang="en-US" i="1" dirty="0" err="1"/>
              <a:t>decizie</a:t>
            </a:r>
            <a:r>
              <a:rPr lang="en-US" i="1" dirty="0"/>
              <a:t> </a:t>
            </a:r>
            <a:r>
              <a:rPr lang="en-US" i="1" dirty="0" err="1" smtClean="0"/>
              <a:t>corect</a:t>
            </a:r>
            <a:r>
              <a:rPr lang="ro-RO" i="1" dirty="0" smtClean="0"/>
              <a:t>ă</a:t>
            </a:r>
            <a:r>
              <a:rPr lang="en-US" i="1" dirty="0" smtClean="0"/>
              <a:t> </a:t>
            </a:r>
            <a:r>
              <a:rPr lang="ro-RO" i="1" dirty="0" err="1"/>
              <a:t>ș</a:t>
            </a:r>
            <a:r>
              <a:rPr lang="en-US" i="1" dirty="0" err="1" smtClean="0"/>
              <a:t>i</a:t>
            </a:r>
            <a:r>
              <a:rPr lang="en-US" i="1" dirty="0" smtClean="0"/>
              <a:t> a</a:t>
            </a:r>
            <a:r>
              <a:rPr lang="ro-RO" i="1" dirty="0" smtClean="0"/>
              <a:t>ș</a:t>
            </a:r>
            <a:r>
              <a:rPr lang="en-US" i="1" dirty="0" err="1" smtClean="0"/>
              <a:t>tept</a:t>
            </a:r>
            <a:r>
              <a:rPr lang="en-US" i="1" dirty="0" smtClean="0"/>
              <a:t> </a:t>
            </a:r>
            <a:r>
              <a:rPr lang="en-US" i="1" dirty="0" smtClean="0"/>
              <a:t>p</a:t>
            </a:r>
            <a:r>
              <a:rPr lang="ro-RO" i="1" dirty="0"/>
              <a:t>â</a:t>
            </a:r>
            <a:r>
              <a:rPr lang="en-US" i="1" dirty="0" smtClean="0"/>
              <a:t>n</a:t>
            </a:r>
            <a:r>
              <a:rPr lang="ro-RO" i="1" dirty="0" smtClean="0"/>
              <a:t>ă</a:t>
            </a:r>
            <a:r>
              <a:rPr lang="en-US" i="1" dirty="0" smtClean="0"/>
              <a:t> </a:t>
            </a:r>
            <a:r>
              <a:rPr lang="en-US" i="1" dirty="0"/>
              <a:t>o </a:t>
            </a:r>
            <a:r>
              <a:rPr lang="en-US" i="1" dirty="0" smtClean="0"/>
              <a:t>g</a:t>
            </a:r>
            <a:r>
              <a:rPr lang="ro-RO" i="1" dirty="0" smtClean="0"/>
              <a:t>ă</a:t>
            </a:r>
            <a:r>
              <a:rPr lang="en-US" i="1" dirty="0" err="1" smtClean="0"/>
              <a:t>sesc</a:t>
            </a:r>
            <a:r>
              <a:rPr lang="en-US" i="1" dirty="0"/>
              <a:t>.  ( Burka, J. 2008)</a:t>
            </a:r>
            <a:endParaRPr lang="en-US" dirty="0"/>
          </a:p>
        </p:txBody>
      </p:sp>
    </p:spTree>
    <p:extLst>
      <p:ext uri="{BB962C8B-B14F-4D97-AF65-F5344CB8AC3E}">
        <p14:creationId xmlns:p14="http://schemas.microsoft.com/office/powerpoint/2010/main" val="1089655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gcrpm\Downloads\309082112_498414345161201_5611283617230682373_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4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08652"/>
          </a:xfrm>
        </p:spPr>
        <p:txBody>
          <a:bodyPr>
            <a:normAutofit fontScale="90000"/>
          </a:bodyPr>
          <a:lstStyle/>
          <a:p>
            <a:pPr algn="ctr"/>
            <a:r>
              <a:rPr lang="ro-RO" i="1" dirty="0" smtClean="0"/>
              <a:t>Tipuri de procrastinare </a:t>
            </a:r>
            <a:endParaRPr lang="en-US" i="1" dirty="0"/>
          </a:p>
        </p:txBody>
      </p:sp>
      <p:sp>
        <p:nvSpPr>
          <p:cNvPr id="3" name="Объект 2"/>
          <p:cNvSpPr>
            <a:spLocks noGrp="1"/>
          </p:cNvSpPr>
          <p:nvPr>
            <p:ph idx="1"/>
          </p:nvPr>
        </p:nvSpPr>
        <p:spPr>
          <a:xfrm>
            <a:off x="308758" y="1104404"/>
            <a:ext cx="11685320" cy="5652655"/>
          </a:xfrm>
        </p:spPr>
        <p:txBody>
          <a:bodyPr>
            <a:normAutofit fontScale="85000" lnSpcReduction="20000"/>
          </a:bodyPr>
          <a:lstStyle/>
          <a:p>
            <a:pPr marL="0" indent="0" algn="ctr">
              <a:buNone/>
            </a:pPr>
            <a:r>
              <a:rPr lang="vi-VN" b="1" u="sng" dirty="0"/>
              <a:t>Tipuri </a:t>
            </a:r>
            <a:r>
              <a:rPr lang="vi-VN" b="1" u="sng" dirty="0" smtClean="0"/>
              <a:t>principale</a:t>
            </a:r>
            <a:endParaRPr lang="ro-RO" b="1" u="sng" dirty="0" smtClean="0"/>
          </a:p>
          <a:p>
            <a:pPr marL="0" indent="0" algn="ctr">
              <a:buNone/>
            </a:pPr>
            <a:endParaRPr lang="vi-VN" b="1" u="sng" dirty="0"/>
          </a:p>
          <a:p>
            <a:r>
              <a:rPr lang="vi-VN" b="1" dirty="0"/>
              <a:t>procrastinare pasivă</a:t>
            </a:r>
            <a:r>
              <a:rPr lang="vi-VN" dirty="0"/>
              <a:t>: amânarea începerii activității respective pentru că apar dificultăți în luarea deciziilor și în aplicarea lor;</a:t>
            </a:r>
          </a:p>
          <a:p>
            <a:r>
              <a:rPr lang="vi-VN" b="1" dirty="0"/>
              <a:t>procrastinare activă</a:t>
            </a:r>
            <a:r>
              <a:rPr lang="vi-VN" dirty="0"/>
              <a:t>: se face în mod mod intenționat, considerând că a lucra sub presiune creează </a:t>
            </a:r>
            <a:r>
              <a:rPr lang="vi-VN" dirty="0" smtClean="0"/>
              <a:t>motivație;</a:t>
            </a:r>
          </a:p>
          <a:p>
            <a:pPr marL="0" indent="0" algn="ctr">
              <a:buNone/>
            </a:pPr>
            <a:r>
              <a:rPr lang="ro-RO" b="1" i="1" dirty="0"/>
              <a:t>T</a:t>
            </a:r>
            <a:r>
              <a:rPr lang="vi-VN" b="1" i="1" dirty="0" smtClean="0"/>
              <a:t>ipurile de persoane care procrastinează:</a:t>
            </a:r>
            <a:endParaRPr lang="ro-RO" b="1" i="1" dirty="0" smtClean="0"/>
          </a:p>
          <a:p>
            <a:pPr marL="0" indent="0" algn="ctr">
              <a:buNone/>
            </a:pPr>
            <a:endParaRPr lang="vi-VN" b="1" i="1" dirty="0" smtClean="0"/>
          </a:p>
          <a:p>
            <a:r>
              <a:rPr lang="vi-VN" b="1" dirty="0" smtClean="0"/>
              <a:t>Perfecționistul</a:t>
            </a:r>
            <a:r>
              <a:rPr lang="vi-VN" dirty="0"/>
              <a:t>: amână sarcinile din teama că finalizarea nu va fi perfectă;</a:t>
            </a:r>
          </a:p>
          <a:p>
            <a:r>
              <a:rPr lang="vi-VN" b="1" dirty="0"/>
              <a:t>Visătorul</a:t>
            </a:r>
            <a:r>
              <a:rPr lang="vi-VN" dirty="0"/>
              <a:t>: amână pentru că nu acordă atenție detaliilor importante;</a:t>
            </a:r>
          </a:p>
          <a:p>
            <a:r>
              <a:rPr lang="vi-VN" b="1" dirty="0"/>
              <a:t>Sfidătorul</a:t>
            </a:r>
            <a:r>
              <a:rPr lang="vi-VN" dirty="0"/>
              <a:t>: amână pentru că nu crede că cineva ar trebui să-i organizeze programul;</a:t>
            </a:r>
          </a:p>
          <a:p>
            <a:r>
              <a:rPr lang="vi-VN" b="1" dirty="0"/>
              <a:t>Declanșatorul de crize</a:t>
            </a:r>
            <a:r>
              <a:rPr lang="vi-VN" dirty="0"/>
              <a:t>: amână sarcinile pe care le are de îndeplinit pentru că îi place să lucreze sub presiune:</a:t>
            </a:r>
          </a:p>
          <a:p>
            <a:r>
              <a:rPr lang="vi-VN" b="1" dirty="0"/>
              <a:t>Supra-implicatul</a:t>
            </a:r>
            <a:r>
              <a:rPr lang="vi-VN" dirty="0"/>
              <a:t>: se angrenează simultan în prea multe proiecte și are greutăți în gestionarea corectă a timpului pentru a le duce la bun sfârșit.</a:t>
            </a:r>
          </a:p>
          <a:p>
            <a:endParaRPr lang="en-US" dirty="0"/>
          </a:p>
        </p:txBody>
      </p:sp>
    </p:spTree>
    <p:extLst>
      <p:ext uri="{BB962C8B-B14F-4D97-AF65-F5344CB8AC3E}">
        <p14:creationId xmlns:p14="http://schemas.microsoft.com/office/powerpoint/2010/main" val="3024951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vi-VN" dirty="0"/>
              <a:t>Ce NU este procrastinarea?</a:t>
            </a:r>
            <a:r>
              <a:rPr lang="vi-VN" b="1" dirty="0"/>
              <a:t/>
            </a:r>
            <a:br>
              <a:rPr lang="vi-VN" b="1" dirty="0"/>
            </a:br>
            <a:endParaRPr lang="en-US" dirty="0"/>
          </a:p>
        </p:txBody>
      </p:sp>
      <p:sp>
        <p:nvSpPr>
          <p:cNvPr id="3" name="Объект 2"/>
          <p:cNvSpPr>
            <a:spLocks noGrp="1"/>
          </p:cNvSpPr>
          <p:nvPr>
            <p:ph idx="1"/>
          </p:nvPr>
        </p:nvSpPr>
        <p:spPr>
          <a:xfrm>
            <a:off x="475013" y="1813749"/>
            <a:ext cx="10831286" cy="4351338"/>
          </a:xfrm>
        </p:spPr>
        <p:txBody>
          <a:bodyPr>
            <a:normAutofit lnSpcReduction="10000"/>
          </a:bodyPr>
          <a:lstStyle/>
          <a:p>
            <a:pPr algn="just"/>
            <a:r>
              <a:rPr lang="vi-VN" dirty="0" smtClean="0"/>
              <a:t>Procrastinarea </a:t>
            </a:r>
            <a:r>
              <a:rPr lang="vi-VN" dirty="0"/>
              <a:t>nu este sinonimă cu lenea. Persoanele leneșe nu consideră că fac nimic rău dacă pierd timpul, în timp ce procrastinatorii își doresc să se apuce de treabă, însă, din varii motive, nu o pot face.</a:t>
            </a:r>
          </a:p>
          <a:p>
            <a:pPr algn="just"/>
            <a:r>
              <a:rPr lang="vi-VN" dirty="0"/>
              <a:t>De asemenea, procrastinarea nu este sinonimă nici cu relaxarea. Atunci când o persoană își rezervă un anume timp pentru a se relaxa și a-și reîncărca bateriile, acest lucru nu înseamnă că procrastinează. Opusul ideii de procrastinare îl reprezintă îndeplinirea sarcinilor la timp și capacitatea de a realaxare autentică, cu gestionarea eficientă a volumului de muncă și menținerea unei stări de echilibru pe termen lung.</a:t>
            </a:r>
          </a:p>
          <a:p>
            <a:endParaRPr lang="en-US" dirty="0"/>
          </a:p>
        </p:txBody>
      </p:sp>
    </p:spTree>
    <p:extLst>
      <p:ext uri="{BB962C8B-B14F-4D97-AF65-F5344CB8AC3E}">
        <p14:creationId xmlns:p14="http://schemas.microsoft.com/office/powerpoint/2010/main" val="291276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dirty="0" smtClean="0"/>
              <a:t>Consecințele procrastinării</a:t>
            </a:r>
            <a:endParaRPr lang="en-US" dirty="0"/>
          </a:p>
        </p:txBody>
      </p:sp>
      <p:sp>
        <p:nvSpPr>
          <p:cNvPr id="3" name="Объект 2"/>
          <p:cNvSpPr>
            <a:spLocks noGrp="1"/>
          </p:cNvSpPr>
          <p:nvPr>
            <p:ph idx="1"/>
          </p:nvPr>
        </p:nvSpPr>
        <p:spPr/>
        <p:txBody>
          <a:bodyPr/>
          <a:lstStyle/>
          <a:p>
            <a:r>
              <a:rPr lang="vi-VN" dirty="0"/>
              <a:t>deteriorarea sănătății emoționale, din cauza stresului sau burnout-ului;</a:t>
            </a:r>
          </a:p>
          <a:p>
            <a:r>
              <a:rPr lang="vi-VN" dirty="0"/>
              <a:t>apariția unui sentiment de vinovăție care conduce la anxietate;</a:t>
            </a:r>
          </a:p>
          <a:p>
            <a:r>
              <a:rPr lang="vi-VN" dirty="0"/>
              <a:t>scăderea productivității în </a:t>
            </a:r>
            <a:r>
              <a:rPr lang="vi-VN" dirty="0" smtClean="0"/>
              <a:t>munc</a:t>
            </a:r>
            <a:r>
              <a:rPr lang="ro-RO" dirty="0" smtClean="0"/>
              <a:t>ă</a:t>
            </a:r>
            <a:r>
              <a:rPr lang="vi-VN" dirty="0" smtClean="0"/>
              <a:t>;</a:t>
            </a:r>
            <a:endParaRPr lang="vi-VN" dirty="0"/>
          </a:p>
          <a:p>
            <a:r>
              <a:rPr lang="vi-VN" dirty="0"/>
              <a:t>dificultăți în relaționarea cu ceilalți;</a:t>
            </a:r>
          </a:p>
          <a:p>
            <a:r>
              <a:rPr lang="vi-VN" dirty="0"/>
              <a:t>apariția unor resentimente din partea prietenilor, familiei sau colegilor;</a:t>
            </a:r>
          </a:p>
          <a:p>
            <a:r>
              <a:rPr lang="vi-VN" dirty="0"/>
              <a:t>apariția unor dificultăți financiare.</a:t>
            </a:r>
          </a:p>
          <a:p>
            <a:endParaRPr lang="en-US" dirty="0"/>
          </a:p>
        </p:txBody>
      </p:sp>
    </p:spTree>
    <p:extLst>
      <p:ext uri="{BB962C8B-B14F-4D97-AF65-F5344CB8AC3E}">
        <p14:creationId xmlns:p14="http://schemas.microsoft.com/office/powerpoint/2010/main" val="258520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53991"/>
          </a:xfrm>
        </p:spPr>
        <p:txBody>
          <a:bodyPr/>
          <a:lstStyle/>
          <a:p>
            <a:pPr algn="ctr"/>
            <a:r>
              <a:rPr lang="ro-RO" dirty="0" smtClean="0"/>
              <a:t>Evită factorii perturbatori!!!</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199" y="1119116"/>
            <a:ext cx="10980761" cy="5622878"/>
          </a:xfrm>
        </p:spPr>
      </p:pic>
    </p:spTree>
    <p:extLst>
      <p:ext uri="{BB962C8B-B14F-4D97-AF65-F5344CB8AC3E}">
        <p14:creationId xmlns:p14="http://schemas.microsoft.com/office/powerpoint/2010/main" val="119423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597" y="255944"/>
            <a:ext cx="10515600" cy="385502"/>
          </a:xfrm>
        </p:spPr>
        <p:txBody>
          <a:bodyPr>
            <a:noAutofit/>
          </a:bodyPr>
          <a:lstStyle/>
          <a:p>
            <a:pPr algn="ctr"/>
            <a:r>
              <a:rPr lang="en-US" sz="2800" b="1" dirty="0">
                <a:solidFill>
                  <a:srgbClr val="00B050"/>
                </a:solidFill>
              </a:rPr>
              <a:t>Cum </a:t>
            </a:r>
            <a:r>
              <a:rPr lang="en-US" sz="2800" b="1" dirty="0" err="1">
                <a:solidFill>
                  <a:srgbClr val="00B050"/>
                </a:solidFill>
              </a:rPr>
              <a:t>scăpăm</a:t>
            </a:r>
            <a:r>
              <a:rPr lang="en-US" sz="2800" b="1" dirty="0">
                <a:solidFill>
                  <a:srgbClr val="00B050"/>
                </a:solidFill>
              </a:rPr>
              <a:t> de </a:t>
            </a:r>
            <a:r>
              <a:rPr lang="en-US" sz="2800" b="1" dirty="0" err="1">
                <a:solidFill>
                  <a:srgbClr val="00B050"/>
                </a:solidFill>
              </a:rPr>
              <a:t>obiceiul</a:t>
            </a:r>
            <a:r>
              <a:rPr lang="en-US" sz="2800" b="1" dirty="0">
                <a:solidFill>
                  <a:srgbClr val="00B050"/>
                </a:solidFill>
              </a:rPr>
              <a:t> de a </a:t>
            </a:r>
            <a:r>
              <a:rPr lang="en-US" sz="2800" b="1" dirty="0" err="1">
                <a:solidFill>
                  <a:srgbClr val="00B050"/>
                </a:solidFill>
              </a:rPr>
              <a:t>amȃna</a:t>
            </a:r>
            <a:r>
              <a:rPr lang="en-US" sz="2800" b="1" dirty="0">
                <a:solidFill>
                  <a:srgbClr val="00B050"/>
                </a:solidFill>
              </a:rPr>
              <a:t> </a:t>
            </a:r>
            <a:r>
              <a:rPr lang="en-US" sz="2800" b="1" dirty="0" err="1">
                <a:solidFill>
                  <a:srgbClr val="00B050"/>
                </a:solidFill>
              </a:rPr>
              <a:t>toate</a:t>
            </a:r>
            <a:r>
              <a:rPr lang="en-US" sz="2800" b="1" dirty="0">
                <a:solidFill>
                  <a:srgbClr val="00B050"/>
                </a:solidFill>
              </a:rPr>
              <a:t> </a:t>
            </a:r>
            <a:r>
              <a:rPr lang="en-US" sz="2800" b="1" dirty="0" err="1">
                <a:solidFill>
                  <a:srgbClr val="00B050"/>
                </a:solidFill>
              </a:rPr>
              <a:t>ȋndatoririle</a:t>
            </a:r>
            <a:r>
              <a:rPr lang="en-US" sz="2800" b="1" dirty="0">
                <a:solidFill>
                  <a:srgbClr val="00B050"/>
                </a:solidFill>
              </a:rPr>
              <a:t> </a:t>
            </a:r>
            <a:r>
              <a:rPr lang="en-US" sz="2800" b="1" dirty="0" err="1">
                <a:solidFill>
                  <a:srgbClr val="00B050"/>
                </a:solidFill>
              </a:rPr>
              <a:t>neplăcute</a:t>
            </a:r>
            <a:r>
              <a:rPr lang="en-US" sz="2800" b="1" dirty="0">
                <a:solidFill>
                  <a:srgbClr val="00B050"/>
                </a:solidFill>
              </a:rPr>
              <a:t>?</a:t>
            </a:r>
            <a:endParaRPr lang="ru-RU" sz="2800" b="1" dirty="0">
              <a:solidFill>
                <a:srgbClr val="00B050"/>
              </a:solidFill>
            </a:endParaRPr>
          </a:p>
        </p:txBody>
      </p:sp>
      <p:sp>
        <p:nvSpPr>
          <p:cNvPr id="3" name="Объект 2"/>
          <p:cNvSpPr>
            <a:spLocks noGrp="1"/>
          </p:cNvSpPr>
          <p:nvPr>
            <p:ph idx="1"/>
          </p:nvPr>
        </p:nvSpPr>
        <p:spPr>
          <a:xfrm>
            <a:off x="259307" y="750628"/>
            <a:ext cx="11723427" cy="6107372"/>
          </a:xfrm>
        </p:spPr>
        <p:txBody>
          <a:bodyPr>
            <a:normAutofit fontScale="92500" lnSpcReduction="10000"/>
          </a:bodyPr>
          <a:lstStyle/>
          <a:p>
            <a:pPr marL="0" indent="0" algn="just" fontAlgn="base">
              <a:buNone/>
            </a:pPr>
            <a:r>
              <a:rPr lang="en-US" dirty="0"/>
              <a:t>1. </a:t>
            </a:r>
            <a:r>
              <a:rPr lang="en-US" b="1" dirty="0" err="1"/>
              <a:t>Deveniţi</a:t>
            </a:r>
            <a:r>
              <a:rPr lang="en-US" dirty="0"/>
              <a:t> un fin </a:t>
            </a:r>
            <a:r>
              <a:rPr lang="en-US" b="1" dirty="0" err="1"/>
              <a:t>observator</a:t>
            </a:r>
            <a:r>
              <a:rPr lang="en-US" b="1" dirty="0"/>
              <a:t> al </a:t>
            </a:r>
            <a:r>
              <a:rPr lang="en-US" b="1" dirty="0" err="1"/>
              <a:t>propriului</a:t>
            </a:r>
            <a:r>
              <a:rPr lang="en-US" b="1" dirty="0"/>
              <a:t> </a:t>
            </a:r>
            <a:r>
              <a:rPr lang="en-US" b="1" dirty="0" err="1"/>
              <a:t>comportament</a:t>
            </a:r>
            <a:r>
              <a:rPr lang="en-US" dirty="0"/>
              <a:t>: </a:t>
            </a:r>
            <a:r>
              <a:rPr lang="en-US" dirty="0" err="1"/>
              <a:t>ȋnvăţaţi</a:t>
            </a:r>
            <a:r>
              <a:rPr lang="en-US" dirty="0"/>
              <a:t> </a:t>
            </a:r>
            <a:r>
              <a:rPr lang="en-US" dirty="0" err="1"/>
              <a:t>să</a:t>
            </a:r>
            <a:r>
              <a:rPr lang="en-US" dirty="0"/>
              <a:t> </a:t>
            </a:r>
            <a:r>
              <a:rPr lang="en-US" dirty="0" err="1"/>
              <a:t>detectaţi</a:t>
            </a:r>
            <a:r>
              <a:rPr lang="en-US" dirty="0"/>
              <a:t> </a:t>
            </a:r>
            <a:r>
              <a:rPr lang="en-US" dirty="0" err="1"/>
              <a:t>momentul</a:t>
            </a:r>
            <a:r>
              <a:rPr lang="en-US" dirty="0"/>
              <a:t> </a:t>
            </a:r>
            <a:r>
              <a:rPr lang="en-US" dirty="0" err="1"/>
              <a:t>ȋn</a:t>
            </a:r>
            <a:r>
              <a:rPr lang="en-US" dirty="0"/>
              <a:t> care </a:t>
            </a:r>
            <a:r>
              <a:rPr lang="en-US" dirty="0" err="1"/>
              <a:t>vă</a:t>
            </a:r>
            <a:r>
              <a:rPr lang="en-US" dirty="0"/>
              <a:t> </a:t>
            </a:r>
            <a:r>
              <a:rPr lang="en-US" dirty="0" err="1"/>
              <a:t>simţiţi</a:t>
            </a:r>
            <a:r>
              <a:rPr lang="en-US" dirty="0"/>
              <a:t> </a:t>
            </a:r>
            <a:r>
              <a:rPr lang="en-US" dirty="0" err="1"/>
              <a:t>tentat</a:t>
            </a:r>
            <a:r>
              <a:rPr lang="en-US" dirty="0"/>
              <a:t> </a:t>
            </a:r>
            <a:r>
              <a:rPr lang="en-US" dirty="0" err="1"/>
              <a:t>să</a:t>
            </a:r>
            <a:r>
              <a:rPr lang="en-US" dirty="0"/>
              <a:t> </a:t>
            </a:r>
            <a:r>
              <a:rPr lang="en-US" dirty="0" err="1"/>
              <a:t>amȃnaţi</a:t>
            </a:r>
            <a:r>
              <a:rPr lang="en-US" dirty="0"/>
              <a:t> o </a:t>
            </a:r>
            <a:r>
              <a:rPr lang="en-US" dirty="0" err="1"/>
              <a:t>ȋndatorire</a:t>
            </a:r>
            <a:r>
              <a:rPr lang="en-US" dirty="0"/>
              <a:t> </a:t>
            </a:r>
            <a:r>
              <a:rPr lang="en-US" dirty="0" err="1"/>
              <a:t>şi</a:t>
            </a:r>
            <a:r>
              <a:rPr lang="en-US" dirty="0"/>
              <a:t> </a:t>
            </a:r>
            <a:r>
              <a:rPr lang="en-US" dirty="0" err="1"/>
              <a:t>ȋntrebaţi-vă</a:t>
            </a:r>
            <a:r>
              <a:rPr lang="en-US" dirty="0"/>
              <a:t> </a:t>
            </a:r>
            <a:r>
              <a:rPr lang="en-US" dirty="0" err="1"/>
              <a:t>obiectiv</a:t>
            </a:r>
            <a:r>
              <a:rPr lang="en-US" dirty="0"/>
              <a:t> </a:t>
            </a:r>
            <a:r>
              <a:rPr lang="en-US" dirty="0" err="1"/>
              <a:t>dacă</a:t>
            </a:r>
            <a:r>
              <a:rPr lang="en-US" dirty="0"/>
              <a:t> </a:t>
            </a:r>
            <a:r>
              <a:rPr lang="en-US" dirty="0" err="1"/>
              <a:t>amȃnarea</a:t>
            </a:r>
            <a:r>
              <a:rPr lang="en-US" dirty="0"/>
              <a:t> </a:t>
            </a:r>
            <a:r>
              <a:rPr lang="en-US" dirty="0" err="1"/>
              <a:t>ar</a:t>
            </a:r>
            <a:r>
              <a:rPr lang="en-US" dirty="0"/>
              <a:t> fi cu </a:t>
            </a:r>
            <a:r>
              <a:rPr lang="en-US" dirty="0" err="1"/>
              <a:t>adevărat</a:t>
            </a:r>
            <a:r>
              <a:rPr lang="en-US" dirty="0"/>
              <a:t> </a:t>
            </a:r>
            <a:r>
              <a:rPr lang="en-US" dirty="0" err="1"/>
              <a:t>utilă</a:t>
            </a:r>
            <a:r>
              <a:rPr lang="en-US" dirty="0"/>
              <a:t> </a:t>
            </a:r>
            <a:r>
              <a:rPr lang="en-US" dirty="0" err="1"/>
              <a:t>pe</a:t>
            </a:r>
            <a:r>
              <a:rPr lang="en-US" dirty="0"/>
              <a:t> </a:t>
            </a:r>
            <a:r>
              <a:rPr lang="en-US" dirty="0" err="1"/>
              <a:t>termen</a:t>
            </a:r>
            <a:r>
              <a:rPr lang="en-US" dirty="0"/>
              <a:t> lung, </a:t>
            </a:r>
            <a:r>
              <a:rPr lang="en-US" dirty="0" err="1"/>
              <a:t>sau</a:t>
            </a:r>
            <a:r>
              <a:rPr lang="en-US" dirty="0"/>
              <a:t> </a:t>
            </a:r>
            <a:r>
              <a:rPr lang="en-US" dirty="0" err="1"/>
              <a:t>dacă</a:t>
            </a:r>
            <a:r>
              <a:rPr lang="en-US" dirty="0"/>
              <a:t> </a:t>
            </a:r>
            <a:r>
              <a:rPr lang="en-US" dirty="0" err="1"/>
              <a:t>ar</a:t>
            </a:r>
            <a:r>
              <a:rPr lang="en-US" dirty="0"/>
              <a:t> fi </a:t>
            </a:r>
            <a:r>
              <a:rPr lang="en-US" dirty="0" err="1"/>
              <a:t>doar</a:t>
            </a:r>
            <a:r>
              <a:rPr lang="en-US" dirty="0"/>
              <a:t> o </a:t>
            </a:r>
            <a:r>
              <a:rPr lang="en-US" dirty="0" err="1"/>
              <a:t>ȋncercare</a:t>
            </a:r>
            <a:r>
              <a:rPr lang="en-US" dirty="0"/>
              <a:t> de a </a:t>
            </a:r>
            <a:r>
              <a:rPr lang="en-US" dirty="0" err="1"/>
              <a:t>evita</a:t>
            </a:r>
            <a:r>
              <a:rPr lang="en-US" dirty="0"/>
              <a:t> </a:t>
            </a:r>
            <a:r>
              <a:rPr lang="en-US" dirty="0" err="1"/>
              <a:t>măcar</a:t>
            </a:r>
            <a:r>
              <a:rPr lang="en-US" dirty="0"/>
              <a:t> o </a:t>
            </a:r>
            <a:r>
              <a:rPr lang="en-US" dirty="0" err="1"/>
              <a:t>vreme</a:t>
            </a:r>
            <a:r>
              <a:rPr lang="en-US" dirty="0"/>
              <a:t> o </a:t>
            </a:r>
            <a:r>
              <a:rPr lang="en-US" dirty="0" err="1"/>
              <a:t>senzaţie</a:t>
            </a:r>
            <a:r>
              <a:rPr lang="en-US" dirty="0"/>
              <a:t> </a:t>
            </a:r>
            <a:r>
              <a:rPr lang="en-US" dirty="0" err="1"/>
              <a:t>neplăcută</a:t>
            </a:r>
            <a:r>
              <a:rPr lang="en-US" dirty="0"/>
              <a:t> (</a:t>
            </a:r>
            <a:r>
              <a:rPr lang="en-US" dirty="0" err="1"/>
              <a:t>jenă</a:t>
            </a:r>
            <a:r>
              <a:rPr lang="en-US" dirty="0"/>
              <a:t>, </a:t>
            </a:r>
            <a:r>
              <a:rPr lang="en-US" dirty="0" err="1"/>
              <a:t>teamă</a:t>
            </a:r>
            <a:r>
              <a:rPr lang="en-US" dirty="0"/>
              <a:t> de </a:t>
            </a:r>
            <a:r>
              <a:rPr lang="en-US" dirty="0" err="1"/>
              <a:t>eşec</a:t>
            </a:r>
            <a:r>
              <a:rPr lang="en-US" dirty="0"/>
              <a:t>, </a:t>
            </a:r>
            <a:r>
              <a:rPr lang="en-US" dirty="0" err="1"/>
              <a:t>efort</a:t>
            </a:r>
            <a:r>
              <a:rPr lang="en-US" dirty="0"/>
              <a:t>). </a:t>
            </a:r>
            <a:r>
              <a:rPr lang="en-US" dirty="0" err="1"/>
              <a:t>Observaţi-vă</a:t>
            </a:r>
            <a:r>
              <a:rPr lang="en-US" dirty="0"/>
              <a:t> </a:t>
            </a:r>
            <a:r>
              <a:rPr lang="en-US" dirty="0" err="1"/>
              <a:t>gȃndurile</a:t>
            </a:r>
            <a:r>
              <a:rPr lang="en-US" dirty="0"/>
              <a:t> </a:t>
            </a:r>
            <a:r>
              <a:rPr lang="en-US" dirty="0" err="1"/>
              <a:t>şi</a:t>
            </a:r>
            <a:r>
              <a:rPr lang="en-US" dirty="0"/>
              <a:t> </a:t>
            </a:r>
            <a:r>
              <a:rPr lang="en-US" dirty="0" err="1"/>
              <a:t>ȋnvăţaţi</a:t>
            </a:r>
            <a:r>
              <a:rPr lang="en-US" dirty="0"/>
              <a:t> </a:t>
            </a:r>
            <a:r>
              <a:rPr lang="en-US" dirty="0" err="1"/>
              <a:t>să</a:t>
            </a:r>
            <a:r>
              <a:rPr lang="en-US" dirty="0"/>
              <a:t> </a:t>
            </a:r>
            <a:r>
              <a:rPr lang="en-US" dirty="0" err="1"/>
              <a:t>recunoaşteţi</a:t>
            </a:r>
            <a:r>
              <a:rPr lang="en-US" dirty="0"/>
              <a:t> „</a:t>
            </a:r>
            <a:r>
              <a:rPr lang="en-US" dirty="0" err="1"/>
              <a:t>scuzele</a:t>
            </a:r>
            <a:r>
              <a:rPr lang="en-US" dirty="0"/>
              <a:t>” </a:t>
            </a:r>
            <a:r>
              <a:rPr lang="en-US" dirty="0" err="1"/>
              <a:t>oferite</a:t>
            </a:r>
            <a:r>
              <a:rPr lang="en-US" dirty="0"/>
              <a:t> de </a:t>
            </a:r>
            <a:r>
              <a:rPr lang="en-US" dirty="0" err="1"/>
              <a:t>procrastinare</a:t>
            </a:r>
            <a:r>
              <a:rPr lang="en-US" dirty="0"/>
              <a:t>: „</a:t>
            </a:r>
            <a:r>
              <a:rPr lang="en-US" dirty="0" err="1"/>
              <a:t>mai</a:t>
            </a:r>
            <a:r>
              <a:rPr lang="en-US" dirty="0"/>
              <a:t> bine </a:t>
            </a:r>
            <a:r>
              <a:rPr lang="en-US" dirty="0" err="1"/>
              <a:t>mai</a:t>
            </a:r>
            <a:r>
              <a:rPr lang="en-US" dirty="0"/>
              <a:t> </a:t>
            </a:r>
            <a:r>
              <a:rPr lang="en-US" dirty="0" err="1"/>
              <a:t>tȃrziu</a:t>
            </a:r>
            <a:r>
              <a:rPr lang="en-US" dirty="0"/>
              <a:t>”, „nu </a:t>
            </a:r>
            <a:r>
              <a:rPr lang="en-US" dirty="0" err="1"/>
              <a:t>mă</a:t>
            </a:r>
            <a:r>
              <a:rPr lang="en-US" dirty="0"/>
              <a:t> </a:t>
            </a:r>
            <a:r>
              <a:rPr lang="en-US" dirty="0" err="1"/>
              <a:t>simt</a:t>
            </a:r>
            <a:r>
              <a:rPr lang="en-US" dirty="0"/>
              <a:t> </a:t>
            </a:r>
            <a:r>
              <a:rPr lang="en-US" dirty="0" err="1"/>
              <a:t>chiar</a:t>
            </a:r>
            <a:r>
              <a:rPr lang="en-US" dirty="0"/>
              <a:t> </a:t>
            </a:r>
            <a:r>
              <a:rPr lang="en-US" dirty="0" err="1"/>
              <a:t>pregătit</a:t>
            </a:r>
            <a:r>
              <a:rPr lang="en-US" dirty="0"/>
              <a:t>”.</a:t>
            </a:r>
          </a:p>
          <a:p>
            <a:pPr marL="0" indent="0" algn="just" fontAlgn="base">
              <a:buNone/>
            </a:pPr>
            <a:r>
              <a:rPr lang="en-US" dirty="0"/>
              <a:t>2. </a:t>
            </a:r>
            <a:r>
              <a:rPr lang="en-US" b="1" dirty="0" err="1"/>
              <a:t>Propuneţi-vă</a:t>
            </a:r>
            <a:r>
              <a:rPr lang="en-US" b="1" dirty="0"/>
              <a:t> </a:t>
            </a:r>
            <a:r>
              <a:rPr lang="en-US" b="1" dirty="0" err="1"/>
              <a:t>scopuri</a:t>
            </a:r>
            <a:r>
              <a:rPr lang="en-US" b="1" dirty="0"/>
              <a:t> </a:t>
            </a:r>
            <a:r>
              <a:rPr lang="en-US" b="1" dirty="0" err="1"/>
              <a:t>clare</a:t>
            </a:r>
            <a:r>
              <a:rPr lang="en-US" b="1" dirty="0"/>
              <a:t>, </a:t>
            </a:r>
            <a:r>
              <a:rPr lang="en-US" b="1" dirty="0" err="1"/>
              <a:t>specifice</a:t>
            </a:r>
            <a:r>
              <a:rPr lang="en-US" b="1" dirty="0"/>
              <a:t>, </a:t>
            </a:r>
            <a:r>
              <a:rPr lang="en-US" b="1" dirty="0" err="1"/>
              <a:t>realiste</a:t>
            </a:r>
            <a:r>
              <a:rPr lang="en-US" b="1" dirty="0"/>
              <a:t> </a:t>
            </a:r>
            <a:r>
              <a:rPr lang="en-US" b="1" dirty="0" err="1"/>
              <a:t>şi</a:t>
            </a:r>
            <a:r>
              <a:rPr lang="en-US" b="1" dirty="0"/>
              <a:t> </a:t>
            </a:r>
            <a:r>
              <a:rPr lang="en-US" b="1" dirty="0" err="1"/>
              <a:t>uşor</a:t>
            </a:r>
            <a:r>
              <a:rPr lang="en-US" b="1" dirty="0"/>
              <a:t> de </a:t>
            </a:r>
            <a:r>
              <a:rPr lang="en-US" b="1" dirty="0" err="1"/>
              <a:t>măsurat</a:t>
            </a:r>
            <a:r>
              <a:rPr lang="en-US" b="1" dirty="0"/>
              <a:t>/ </a:t>
            </a:r>
            <a:r>
              <a:rPr lang="en-US" b="1" dirty="0" err="1"/>
              <a:t>cuantificat</a:t>
            </a:r>
            <a:r>
              <a:rPr lang="en-US" dirty="0"/>
              <a:t>. „</a:t>
            </a:r>
            <a:r>
              <a:rPr lang="en-US" dirty="0" err="1"/>
              <a:t>Să</a:t>
            </a:r>
            <a:r>
              <a:rPr lang="en-US" dirty="0"/>
              <a:t> nu </a:t>
            </a:r>
            <a:r>
              <a:rPr lang="en-US" dirty="0" err="1"/>
              <a:t>mai</a:t>
            </a:r>
            <a:r>
              <a:rPr lang="en-US" dirty="0"/>
              <a:t> </a:t>
            </a:r>
            <a:r>
              <a:rPr lang="en-US" dirty="0" err="1"/>
              <a:t>amȃn</a:t>
            </a:r>
            <a:r>
              <a:rPr lang="en-US" dirty="0"/>
              <a:t> </a:t>
            </a:r>
            <a:r>
              <a:rPr lang="en-US" dirty="0" err="1"/>
              <a:t>atȃt</a:t>
            </a:r>
            <a:r>
              <a:rPr lang="en-US" dirty="0"/>
              <a:t> de </a:t>
            </a:r>
            <a:r>
              <a:rPr lang="en-US" dirty="0" err="1"/>
              <a:t>mult</a:t>
            </a:r>
            <a:r>
              <a:rPr lang="en-US" dirty="0"/>
              <a:t>” </a:t>
            </a:r>
            <a:r>
              <a:rPr lang="en-US" dirty="0" err="1"/>
              <a:t>este</a:t>
            </a:r>
            <a:r>
              <a:rPr lang="en-US" dirty="0"/>
              <a:t> un </a:t>
            </a:r>
            <a:r>
              <a:rPr lang="en-US" dirty="0" err="1"/>
              <a:t>scop</a:t>
            </a:r>
            <a:r>
              <a:rPr lang="en-US" dirty="0"/>
              <a:t> </a:t>
            </a:r>
            <a:r>
              <a:rPr lang="en-US" dirty="0" err="1"/>
              <a:t>formulat</a:t>
            </a:r>
            <a:r>
              <a:rPr lang="en-US" dirty="0"/>
              <a:t> </a:t>
            </a:r>
            <a:r>
              <a:rPr lang="en-US" dirty="0" err="1"/>
              <a:t>prea</a:t>
            </a:r>
            <a:r>
              <a:rPr lang="en-US" dirty="0"/>
              <a:t> </a:t>
            </a:r>
            <a:r>
              <a:rPr lang="en-US" dirty="0" err="1"/>
              <a:t>vag</a:t>
            </a:r>
            <a:r>
              <a:rPr lang="en-US" dirty="0"/>
              <a:t> </a:t>
            </a:r>
            <a:r>
              <a:rPr lang="en-US" dirty="0" err="1"/>
              <a:t>şi</a:t>
            </a:r>
            <a:r>
              <a:rPr lang="en-US" dirty="0"/>
              <a:t> nu </a:t>
            </a:r>
            <a:r>
              <a:rPr lang="en-US" dirty="0" err="1"/>
              <a:t>veţi</a:t>
            </a:r>
            <a:r>
              <a:rPr lang="en-US" dirty="0"/>
              <a:t> </a:t>
            </a:r>
            <a:r>
              <a:rPr lang="en-US" dirty="0" err="1"/>
              <a:t>şti</a:t>
            </a:r>
            <a:r>
              <a:rPr lang="en-US" dirty="0"/>
              <a:t> </a:t>
            </a:r>
            <a:r>
              <a:rPr lang="en-US" dirty="0" err="1"/>
              <a:t>cȃnd</a:t>
            </a:r>
            <a:r>
              <a:rPr lang="en-US" dirty="0"/>
              <a:t> l-</a:t>
            </a:r>
            <a:r>
              <a:rPr lang="en-US" dirty="0" err="1"/>
              <a:t>aţi</a:t>
            </a:r>
            <a:r>
              <a:rPr lang="en-US" dirty="0"/>
              <a:t> </a:t>
            </a:r>
            <a:r>
              <a:rPr lang="en-US" dirty="0" err="1"/>
              <a:t>atins</a:t>
            </a:r>
            <a:r>
              <a:rPr lang="en-US" dirty="0"/>
              <a:t>. „</a:t>
            </a:r>
            <a:r>
              <a:rPr lang="en-US" dirty="0" err="1"/>
              <a:t>Să</a:t>
            </a:r>
            <a:r>
              <a:rPr lang="en-US" dirty="0"/>
              <a:t> </a:t>
            </a:r>
            <a:r>
              <a:rPr lang="en-US" dirty="0" err="1"/>
              <a:t>scriu</a:t>
            </a:r>
            <a:r>
              <a:rPr lang="en-US" dirty="0"/>
              <a:t> </a:t>
            </a:r>
            <a:r>
              <a:rPr lang="en-US" dirty="0" err="1"/>
              <a:t>cinci</a:t>
            </a:r>
            <a:r>
              <a:rPr lang="en-US" dirty="0"/>
              <a:t> </a:t>
            </a:r>
            <a:r>
              <a:rPr lang="en-US" dirty="0" err="1"/>
              <a:t>rȃnduri</a:t>
            </a:r>
            <a:r>
              <a:rPr lang="en-US" dirty="0"/>
              <a:t> din </a:t>
            </a:r>
            <a:r>
              <a:rPr lang="en-US" dirty="0" err="1"/>
              <a:t>acest</a:t>
            </a:r>
            <a:r>
              <a:rPr lang="en-US" dirty="0"/>
              <a:t> </a:t>
            </a:r>
            <a:r>
              <a:rPr lang="en-US" dirty="0" err="1"/>
              <a:t>articol</a:t>
            </a:r>
            <a:r>
              <a:rPr lang="en-US" dirty="0"/>
              <a:t> </a:t>
            </a:r>
            <a:r>
              <a:rPr lang="en-US" dirty="0" err="1"/>
              <a:t>pȃnă</a:t>
            </a:r>
            <a:r>
              <a:rPr lang="en-US" dirty="0"/>
              <a:t> la </a:t>
            </a:r>
            <a:r>
              <a:rPr lang="en-US" dirty="0" err="1"/>
              <a:t>ora</a:t>
            </a:r>
            <a:r>
              <a:rPr lang="en-US" dirty="0"/>
              <a:t> 3” </a:t>
            </a:r>
            <a:r>
              <a:rPr lang="en-US" dirty="0" err="1"/>
              <a:t>este</a:t>
            </a:r>
            <a:r>
              <a:rPr lang="en-US" dirty="0"/>
              <a:t> un </a:t>
            </a:r>
            <a:r>
              <a:rPr lang="en-US" dirty="0" err="1"/>
              <a:t>obiectiv</a:t>
            </a:r>
            <a:r>
              <a:rPr lang="en-US" dirty="0"/>
              <a:t> </a:t>
            </a:r>
            <a:r>
              <a:rPr lang="en-US" dirty="0" err="1"/>
              <a:t>suficient</a:t>
            </a:r>
            <a:r>
              <a:rPr lang="en-US" dirty="0"/>
              <a:t> de specific </a:t>
            </a:r>
            <a:r>
              <a:rPr lang="en-US" dirty="0" err="1"/>
              <a:t>şi</a:t>
            </a:r>
            <a:r>
              <a:rPr lang="en-US" dirty="0"/>
              <a:t> de </a:t>
            </a:r>
            <a:r>
              <a:rPr lang="en-US" dirty="0" err="1"/>
              <a:t>realizabil</a:t>
            </a:r>
            <a:r>
              <a:rPr lang="en-US" dirty="0"/>
              <a:t>.</a:t>
            </a:r>
          </a:p>
          <a:p>
            <a:pPr marL="0" indent="0" algn="just" fontAlgn="base">
              <a:buNone/>
            </a:pPr>
            <a:r>
              <a:rPr lang="en-US" dirty="0"/>
              <a:t>3. </a:t>
            </a:r>
            <a:r>
              <a:rPr lang="en-US" b="1" dirty="0" err="1"/>
              <a:t>Fragmentaţi</a:t>
            </a:r>
            <a:r>
              <a:rPr lang="en-US" b="1" dirty="0"/>
              <a:t> </a:t>
            </a:r>
            <a:r>
              <a:rPr lang="en-US" b="1" dirty="0" err="1"/>
              <a:t>ȋn</a:t>
            </a:r>
            <a:r>
              <a:rPr lang="en-US" b="1" dirty="0"/>
              <a:t> „</a:t>
            </a:r>
            <a:r>
              <a:rPr lang="en-US" b="1" dirty="0" err="1"/>
              <a:t>bucăţele</a:t>
            </a:r>
            <a:r>
              <a:rPr lang="en-US" b="1" dirty="0"/>
              <a:t>” </a:t>
            </a:r>
            <a:r>
              <a:rPr lang="en-US" b="1" dirty="0" err="1"/>
              <a:t>cȃt</a:t>
            </a:r>
            <a:r>
              <a:rPr lang="en-US" b="1" dirty="0"/>
              <a:t> </a:t>
            </a:r>
            <a:r>
              <a:rPr lang="en-US" b="1" dirty="0" err="1"/>
              <a:t>mai</a:t>
            </a:r>
            <a:r>
              <a:rPr lang="en-US" b="1" dirty="0"/>
              <a:t> </a:t>
            </a:r>
            <a:r>
              <a:rPr lang="en-US" b="1" dirty="0" err="1"/>
              <a:t>mici</a:t>
            </a:r>
            <a:r>
              <a:rPr lang="en-US" b="1" dirty="0"/>
              <a:t> </a:t>
            </a:r>
            <a:r>
              <a:rPr lang="en-US" b="1" dirty="0" err="1"/>
              <a:t>ceea</a:t>
            </a:r>
            <a:r>
              <a:rPr lang="en-US" b="1" dirty="0"/>
              <a:t> </a:t>
            </a:r>
            <a:r>
              <a:rPr lang="en-US" b="1" dirty="0" err="1"/>
              <a:t>ce</a:t>
            </a:r>
            <a:r>
              <a:rPr lang="en-US" b="1" dirty="0"/>
              <a:t> </a:t>
            </a:r>
            <a:r>
              <a:rPr lang="en-US" b="1" dirty="0" err="1"/>
              <a:t>trebuie</a:t>
            </a:r>
            <a:r>
              <a:rPr lang="en-US" b="1" dirty="0"/>
              <a:t> </a:t>
            </a:r>
            <a:r>
              <a:rPr lang="en-US" b="1" dirty="0" err="1"/>
              <a:t>să</a:t>
            </a:r>
            <a:r>
              <a:rPr lang="en-US" b="1" dirty="0"/>
              <a:t> </a:t>
            </a:r>
            <a:r>
              <a:rPr lang="en-US" b="1" dirty="0" err="1"/>
              <a:t>faceţi</a:t>
            </a:r>
            <a:r>
              <a:rPr lang="en-US" b="1" dirty="0"/>
              <a:t>. </a:t>
            </a:r>
            <a:r>
              <a:rPr lang="en-US" dirty="0" err="1"/>
              <a:t>Orice</a:t>
            </a:r>
            <a:r>
              <a:rPr lang="en-US" dirty="0"/>
              <a:t> </a:t>
            </a:r>
            <a:r>
              <a:rPr lang="en-US" dirty="0" err="1"/>
              <a:t>proiect</a:t>
            </a:r>
            <a:r>
              <a:rPr lang="en-US" dirty="0"/>
              <a:t> </a:t>
            </a:r>
            <a:r>
              <a:rPr lang="en-US" dirty="0" err="1"/>
              <a:t>sau</a:t>
            </a:r>
            <a:r>
              <a:rPr lang="en-US" dirty="0"/>
              <a:t> </a:t>
            </a:r>
            <a:r>
              <a:rPr lang="en-US" dirty="0" err="1"/>
              <a:t>activitate</a:t>
            </a:r>
            <a:r>
              <a:rPr lang="en-US" dirty="0"/>
              <a:t>, </a:t>
            </a:r>
            <a:r>
              <a:rPr lang="en-US" dirty="0" err="1"/>
              <a:t>oricȃt</a:t>
            </a:r>
            <a:r>
              <a:rPr lang="en-US" dirty="0"/>
              <a:t> de </a:t>
            </a:r>
            <a:r>
              <a:rPr lang="en-US" dirty="0" err="1"/>
              <a:t>complexe</a:t>
            </a:r>
            <a:r>
              <a:rPr lang="en-US" dirty="0"/>
              <a:t>, </a:t>
            </a:r>
            <a:r>
              <a:rPr lang="en-US" dirty="0" err="1"/>
              <a:t>poate</a:t>
            </a:r>
            <a:r>
              <a:rPr lang="en-US" dirty="0"/>
              <a:t> fi </a:t>
            </a:r>
            <a:r>
              <a:rPr lang="en-US" dirty="0" err="1"/>
              <a:t>ȋmpărţite</a:t>
            </a:r>
            <a:r>
              <a:rPr lang="en-US" dirty="0"/>
              <a:t> </a:t>
            </a:r>
            <a:r>
              <a:rPr lang="en-US" dirty="0" err="1"/>
              <a:t>ȋn</a:t>
            </a:r>
            <a:r>
              <a:rPr lang="en-US" dirty="0"/>
              <a:t> </a:t>
            </a:r>
            <a:r>
              <a:rPr lang="en-US" dirty="0" err="1"/>
              <a:t>paşi</a:t>
            </a:r>
            <a:r>
              <a:rPr lang="en-US" dirty="0"/>
              <a:t> </a:t>
            </a:r>
            <a:r>
              <a:rPr lang="en-US" dirty="0" err="1"/>
              <a:t>mărunţi</a:t>
            </a:r>
            <a:r>
              <a:rPr lang="en-US" dirty="0"/>
              <a:t>. </a:t>
            </a:r>
            <a:r>
              <a:rPr lang="en-US" dirty="0" err="1"/>
              <a:t>Apoi</a:t>
            </a:r>
            <a:r>
              <a:rPr lang="en-US" dirty="0"/>
              <a:t> </a:t>
            </a:r>
            <a:r>
              <a:rPr lang="en-US" dirty="0" err="1"/>
              <a:t>vă</a:t>
            </a:r>
            <a:r>
              <a:rPr lang="en-US" dirty="0"/>
              <a:t> </a:t>
            </a:r>
            <a:r>
              <a:rPr lang="en-US" dirty="0" err="1"/>
              <a:t>puteţi</a:t>
            </a:r>
            <a:r>
              <a:rPr lang="en-US" dirty="0"/>
              <a:t> </a:t>
            </a:r>
            <a:r>
              <a:rPr lang="en-US" dirty="0" err="1"/>
              <a:t>uita</a:t>
            </a:r>
            <a:r>
              <a:rPr lang="en-US" dirty="0"/>
              <a:t> la </a:t>
            </a:r>
            <a:r>
              <a:rPr lang="en-US" dirty="0" err="1"/>
              <a:t>fiecare</a:t>
            </a:r>
            <a:r>
              <a:rPr lang="en-US" dirty="0"/>
              <a:t> pas </a:t>
            </a:r>
            <a:r>
              <a:rPr lang="en-US" dirty="0" err="1"/>
              <a:t>ȋn</a:t>
            </a:r>
            <a:r>
              <a:rPr lang="en-US" dirty="0"/>
              <a:t> parte, care </a:t>
            </a:r>
            <a:r>
              <a:rPr lang="en-US" dirty="0" err="1"/>
              <a:t>va</a:t>
            </a:r>
            <a:r>
              <a:rPr lang="en-US" dirty="0"/>
              <a:t> fi </a:t>
            </a:r>
            <a:r>
              <a:rPr lang="en-US" dirty="0" err="1"/>
              <a:t>mai</a:t>
            </a:r>
            <a:r>
              <a:rPr lang="en-US" dirty="0"/>
              <a:t> </a:t>
            </a:r>
            <a:r>
              <a:rPr lang="en-US" dirty="0" err="1"/>
              <a:t>puţin</a:t>
            </a:r>
            <a:r>
              <a:rPr lang="en-US" dirty="0"/>
              <a:t> </a:t>
            </a:r>
            <a:r>
              <a:rPr lang="en-US" dirty="0" err="1"/>
              <a:t>ȋnspăimȃntător</a:t>
            </a:r>
            <a:r>
              <a:rPr lang="en-US" dirty="0"/>
              <a:t> </a:t>
            </a:r>
            <a:r>
              <a:rPr lang="en-US" dirty="0" err="1"/>
              <a:t>decȃt</a:t>
            </a:r>
            <a:r>
              <a:rPr lang="en-US" dirty="0"/>
              <a:t> „</a:t>
            </a:r>
            <a:r>
              <a:rPr lang="en-US" dirty="0" err="1"/>
              <a:t>mamutul</a:t>
            </a:r>
            <a:r>
              <a:rPr lang="en-US" dirty="0"/>
              <a:t>” </a:t>
            </a:r>
            <a:r>
              <a:rPr lang="en-US" dirty="0" err="1"/>
              <a:t>iniţial</a:t>
            </a:r>
            <a:r>
              <a:rPr lang="en-US" dirty="0"/>
              <a:t>.</a:t>
            </a:r>
          </a:p>
          <a:p>
            <a:pPr marL="0" indent="0" algn="just" fontAlgn="base">
              <a:buNone/>
            </a:pPr>
            <a:r>
              <a:rPr lang="en-US" dirty="0"/>
              <a:t>4. </a:t>
            </a:r>
            <a:r>
              <a:rPr lang="en-US" b="1" dirty="0" err="1"/>
              <a:t>Faceţi</a:t>
            </a:r>
            <a:r>
              <a:rPr lang="en-US" b="1" dirty="0"/>
              <a:t> o </a:t>
            </a:r>
            <a:r>
              <a:rPr lang="en-US" b="1" dirty="0" err="1"/>
              <a:t>listă</a:t>
            </a:r>
            <a:r>
              <a:rPr lang="en-US" b="1" dirty="0"/>
              <a:t> cu </a:t>
            </a:r>
            <a:r>
              <a:rPr lang="en-US" b="1" dirty="0" err="1"/>
              <a:t>lucrurile</a:t>
            </a:r>
            <a:r>
              <a:rPr lang="en-US" b="1" dirty="0"/>
              <a:t> </a:t>
            </a:r>
            <a:r>
              <a:rPr lang="en-US" b="1" dirty="0" err="1"/>
              <a:t>prioritare</a:t>
            </a:r>
            <a:r>
              <a:rPr lang="en-US" b="1" dirty="0"/>
              <a:t> </a:t>
            </a:r>
            <a:r>
              <a:rPr lang="en-US" b="1" dirty="0" err="1"/>
              <a:t>pe</a:t>
            </a:r>
            <a:r>
              <a:rPr lang="en-US" b="1" dirty="0"/>
              <a:t> care le tot </a:t>
            </a:r>
            <a:r>
              <a:rPr lang="en-US" b="1" dirty="0" err="1"/>
              <a:t>amȃnaţi</a:t>
            </a:r>
            <a:r>
              <a:rPr lang="en-US" b="1" dirty="0"/>
              <a:t> </a:t>
            </a:r>
            <a:r>
              <a:rPr lang="en-US" b="1" dirty="0" err="1"/>
              <a:t>şi</a:t>
            </a:r>
            <a:r>
              <a:rPr lang="en-US" b="1" dirty="0"/>
              <a:t> </a:t>
            </a:r>
            <a:r>
              <a:rPr lang="en-US" b="1" dirty="0" err="1"/>
              <a:t>tăiaţi</a:t>
            </a:r>
            <a:r>
              <a:rPr lang="en-US" b="1" dirty="0"/>
              <a:t>-le de </a:t>
            </a:r>
            <a:r>
              <a:rPr lang="en-US" b="1" dirty="0" err="1"/>
              <a:t>pe</a:t>
            </a:r>
            <a:r>
              <a:rPr lang="en-US" b="1" dirty="0"/>
              <a:t> </a:t>
            </a:r>
            <a:r>
              <a:rPr lang="en-US" b="1" dirty="0" err="1"/>
              <a:t>listă</a:t>
            </a:r>
            <a:r>
              <a:rPr lang="en-US" b="1" dirty="0"/>
              <a:t> </a:t>
            </a:r>
            <a:r>
              <a:rPr lang="en-US" b="1" dirty="0" err="1"/>
              <a:t>pe</a:t>
            </a:r>
            <a:r>
              <a:rPr lang="en-US" b="1" dirty="0"/>
              <a:t> </a:t>
            </a:r>
            <a:r>
              <a:rPr lang="en-US" b="1" dirty="0" err="1"/>
              <a:t>măsură</a:t>
            </a:r>
            <a:r>
              <a:rPr lang="en-US" b="1" dirty="0"/>
              <a:t> </a:t>
            </a:r>
            <a:r>
              <a:rPr lang="en-US" b="1" dirty="0" err="1"/>
              <a:t>ce</a:t>
            </a:r>
            <a:r>
              <a:rPr lang="en-US" b="1" dirty="0"/>
              <a:t> le </a:t>
            </a:r>
            <a:r>
              <a:rPr lang="en-US" b="1" dirty="0" err="1"/>
              <a:t>rezolvaţi</a:t>
            </a:r>
            <a:r>
              <a:rPr lang="en-US" b="1" dirty="0"/>
              <a:t> </a:t>
            </a:r>
            <a:r>
              <a:rPr lang="en-US" dirty="0"/>
              <a:t>– </a:t>
            </a:r>
            <a:r>
              <a:rPr lang="en-US" dirty="0" err="1"/>
              <a:t>acest</a:t>
            </a:r>
            <a:r>
              <a:rPr lang="en-US" dirty="0"/>
              <a:t> </a:t>
            </a:r>
            <a:r>
              <a:rPr lang="en-US" dirty="0" err="1"/>
              <a:t>lucru</a:t>
            </a:r>
            <a:r>
              <a:rPr lang="en-US" dirty="0"/>
              <a:t> </a:t>
            </a:r>
            <a:r>
              <a:rPr lang="en-US" dirty="0" err="1"/>
              <a:t>va</a:t>
            </a:r>
            <a:r>
              <a:rPr lang="en-US" dirty="0"/>
              <a:t> </a:t>
            </a:r>
            <a:r>
              <a:rPr lang="en-US" dirty="0" err="1"/>
              <a:t>constitui</a:t>
            </a:r>
            <a:r>
              <a:rPr lang="en-US" dirty="0"/>
              <a:t> o </a:t>
            </a:r>
            <a:r>
              <a:rPr lang="en-US" dirty="0" err="1"/>
              <a:t>satisfacţie</a:t>
            </a:r>
            <a:r>
              <a:rPr lang="en-US" dirty="0"/>
              <a:t> </a:t>
            </a:r>
            <a:r>
              <a:rPr lang="en-US" dirty="0" err="1"/>
              <a:t>ȋn</a:t>
            </a:r>
            <a:r>
              <a:rPr lang="en-US" dirty="0"/>
              <a:t> sine </a:t>
            </a:r>
            <a:r>
              <a:rPr lang="en-US" dirty="0" err="1"/>
              <a:t>şi</a:t>
            </a:r>
            <a:r>
              <a:rPr lang="en-US" dirty="0"/>
              <a:t> </a:t>
            </a:r>
            <a:r>
              <a:rPr lang="en-US" dirty="0" err="1"/>
              <a:t>vă</a:t>
            </a:r>
            <a:r>
              <a:rPr lang="en-US" dirty="0"/>
              <a:t> </a:t>
            </a:r>
            <a:r>
              <a:rPr lang="en-US" dirty="0" err="1"/>
              <a:t>va</a:t>
            </a:r>
            <a:r>
              <a:rPr lang="en-US" dirty="0"/>
              <a:t> </a:t>
            </a:r>
            <a:r>
              <a:rPr lang="en-US" dirty="0" err="1"/>
              <a:t>oferi</a:t>
            </a:r>
            <a:r>
              <a:rPr lang="en-US" dirty="0"/>
              <a:t> o imagine a </a:t>
            </a:r>
            <a:r>
              <a:rPr lang="en-US" dirty="0" err="1"/>
              <a:t>progresului</a:t>
            </a:r>
            <a:r>
              <a:rPr lang="en-US" dirty="0"/>
              <a:t> </a:t>
            </a:r>
            <a:r>
              <a:rPr lang="en-US" dirty="0" err="1"/>
              <a:t>făcut</a:t>
            </a:r>
            <a:r>
              <a:rPr lang="en-US" dirty="0" smtClean="0"/>
              <a:t>.</a:t>
            </a:r>
            <a:endParaRPr lang="en-US" dirty="0"/>
          </a:p>
        </p:txBody>
      </p:sp>
    </p:spTree>
    <p:extLst>
      <p:ext uri="{BB962C8B-B14F-4D97-AF65-F5344CB8AC3E}">
        <p14:creationId xmlns:p14="http://schemas.microsoft.com/office/powerpoint/2010/main" val="3025668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4716" y="163773"/>
            <a:ext cx="11682484" cy="6462658"/>
          </a:xfrm>
        </p:spPr>
        <p:txBody>
          <a:bodyPr>
            <a:normAutofit fontScale="92500" lnSpcReduction="10000"/>
          </a:bodyPr>
          <a:lstStyle/>
          <a:p>
            <a:pPr marL="0" indent="0" algn="just" fontAlgn="base">
              <a:buNone/>
            </a:pPr>
            <a:r>
              <a:rPr lang="en-US" dirty="0"/>
              <a:t>5. </a:t>
            </a:r>
            <a:r>
              <a:rPr lang="en-US" b="1" dirty="0" err="1"/>
              <a:t>Utilizaţi</a:t>
            </a:r>
            <a:r>
              <a:rPr lang="en-US" b="1" dirty="0"/>
              <a:t> </a:t>
            </a:r>
            <a:r>
              <a:rPr lang="en-US" b="1" dirty="0" err="1"/>
              <a:t>planuri</a:t>
            </a:r>
            <a:r>
              <a:rPr lang="en-US" b="1" dirty="0"/>
              <a:t> de tip „5 minute</a:t>
            </a:r>
            <a:r>
              <a:rPr lang="en-US" dirty="0"/>
              <a:t>”: </a:t>
            </a:r>
            <a:r>
              <a:rPr lang="en-US" dirty="0" err="1"/>
              <a:t>luaţi</a:t>
            </a:r>
            <a:r>
              <a:rPr lang="en-US" dirty="0"/>
              <a:t> </a:t>
            </a:r>
            <a:r>
              <a:rPr lang="en-US" dirty="0" err="1"/>
              <a:t>hotărȃrea</a:t>
            </a:r>
            <a:r>
              <a:rPr lang="en-US" dirty="0"/>
              <a:t> </a:t>
            </a:r>
            <a:r>
              <a:rPr lang="en-US" dirty="0" err="1"/>
              <a:t>să</a:t>
            </a:r>
            <a:r>
              <a:rPr lang="en-US" dirty="0"/>
              <a:t> </a:t>
            </a:r>
            <a:r>
              <a:rPr lang="en-US" dirty="0" err="1"/>
              <a:t>desfăşuraţi</a:t>
            </a:r>
            <a:r>
              <a:rPr lang="en-US" dirty="0"/>
              <a:t> </a:t>
            </a:r>
            <a:r>
              <a:rPr lang="en-US" dirty="0" err="1"/>
              <a:t>activitatea</a:t>
            </a:r>
            <a:r>
              <a:rPr lang="en-US" dirty="0"/>
              <a:t> </a:t>
            </a:r>
            <a:r>
              <a:rPr lang="en-US" dirty="0" err="1"/>
              <a:t>pe</a:t>
            </a:r>
            <a:r>
              <a:rPr lang="en-US" dirty="0"/>
              <a:t> care </a:t>
            </a:r>
            <a:r>
              <a:rPr lang="en-US" dirty="0" err="1"/>
              <a:t>aţi</a:t>
            </a:r>
            <a:r>
              <a:rPr lang="en-US" dirty="0"/>
              <a:t> tot </a:t>
            </a:r>
            <a:r>
              <a:rPr lang="en-US" dirty="0" err="1"/>
              <a:t>amȃnat</a:t>
            </a:r>
            <a:r>
              <a:rPr lang="en-US" dirty="0"/>
              <a:t>-o </a:t>
            </a:r>
            <a:r>
              <a:rPr lang="en-US" dirty="0" err="1"/>
              <a:t>doar</a:t>
            </a:r>
            <a:r>
              <a:rPr lang="en-US" dirty="0"/>
              <a:t> </a:t>
            </a:r>
            <a:r>
              <a:rPr lang="en-US" dirty="0" err="1"/>
              <a:t>pentru</a:t>
            </a:r>
            <a:r>
              <a:rPr lang="en-US" dirty="0"/>
              <a:t> 5 minute, </a:t>
            </a:r>
            <a:r>
              <a:rPr lang="en-US" dirty="0" err="1"/>
              <a:t>iar</a:t>
            </a:r>
            <a:r>
              <a:rPr lang="en-US" dirty="0"/>
              <a:t> </a:t>
            </a:r>
            <a:r>
              <a:rPr lang="en-US" dirty="0" err="1"/>
              <a:t>după</a:t>
            </a:r>
            <a:r>
              <a:rPr lang="en-US" dirty="0"/>
              <a:t> </a:t>
            </a:r>
            <a:r>
              <a:rPr lang="en-US" dirty="0" err="1"/>
              <a:t>aceea</a:t>
            </a:r>
            <a:r>
              <a:rPr lang="en-US" dirty="0"/>
              <a:t> </a:t>
            </a:r>
            <a:r>
              <a:rPr lang="en-US" dirty="0" err="1"/>
              <a:t>puteţi</a:t>
            </a:r>
            <a:r>
              <a:rPr lang="en-US" dirty="0"/>
              <a:t> </a:t>
            </a:r>
            <a:r>
              <a:rPr lang="en-US" dirty="0" err="1"/>
              <a:t>hotărȃ</a:t>
            </a:r>
            <a:r>
              <a:rPr lang="en-US" dirty="0"/>
              <a:t> </a:t>
            </a:r>
            <a:r>
              <a:rPr lang="en-US" dirty="0" err="1"/>
              <a:t>dacă</a:t>
            </a:r>
            <a:r>
              <a:rPr lang="en-US" dirty="0"/>
              <a:t> </a:t>
            </a:r>
            <a:r>
              <a:rPr lang="en-US" dirty="0" err="1"/>
              <a:t>vă</a:t>
            </a:r>
            <a:r>
              <a:rPr lang="en-US" dirty="0"/>
              <a:t> </a:t>
            </a:r>
            <a:r>
              <a:rPr lang="en-US" dirty="0" err="1"/>
              <a:t>luaţi</a:t>
            </a:r>
            <a:r>
              <a:rPr lang="en-US" dirty="0"/>
              <a:t> </a:t>
            </a:r>
            <a:r>
              <a:rPr lang="en-US" dirty="0" err="1"/>
              <a:t>angajamentul</a:t>
            </a:r>
            <a:r>
              <a:rPr lang="en-US" dirty="0"/>
              <a:t> </a:t>
            </a:r>
            <a:r>
              <a:rPr lang="en-US" dirty="0" err="1"/>
              <a:t>pentru</a:t>
            </a:r>
            <a:r>
              <a:rPr lang="en-US" dirty="0"/>
              <a:t> </a:t>
            </a:r>
            <a:r>
              <a:rPr lang="en-US" dirty="0" err="1"/>
              <a:t>alte</a:t>
            </a:r>
            <a:r>
              <a:rPr lang="en-US" dirty="0"/>
              <a:t> 5 minute </a:t>
            </a:r>
            <a:r>
              <a:rPr lang="en-US" dirty="0" err="1"/>
              <a:t>sau</a:t>
            </a:r>
            <a:r>
              <a:rPr lang="en-US" dirty="0"/>
              <a:t> nu. </a:t>
            </a:r>
            <a:r>
              <a:rPr lang="en-US" dirty="0" err="1"/>
              <a:t>Uneori</a:t>
            </a:r>
            <a:r>
              <a:rPr lang="en-US" dirty="0"/>
              <a:t> </a:t>
            </a:r>
            <a:r>
              <a:rPr lang="en-US" dirty="0" err="1"/>
              <a:t>cel</a:t>
            </a:r>
            <a:r>
              <a:rPr lang="en-US" dirty="0"/>
              <a:t> </a:t>
            </a:r>
            <a:r>
              <a:rPr lang="en-US" dirty="0" err="1"/>
              <a:t>mai</a:t>
            </a:r>
            <a:r>
              <a:rPr lang="en-US" dirty="0"/>
              <a:t> </a:t>
            </a:r>
            <a:r>
              <a:rPr lang="en-US" dirty="0" err="1"/>
              <a:t>greu</a:t>
            </a:r>
            <a:r>
              <a:rPr lang="en-US" dirty="0"/>
              <a:t> </a:t>
            </a:r>
            <a:r>
              <a:rPr lang="en-US" dirty="0" err="1"/>
              <a:t>lucru</a:t>
            </a:r>
            <a:r>
              <a:rPr lang="en-US" dirty="0"/>
              <a:t> </a:t>
            </a:r>
            <a:r>
              <a:rPr lang="en-US" dirty="0" err="1"/>
              <a:t>este</a:t>
            </a:r>
            <a:r>
              <a:rPr lang="en-US" dirty="0"/>
              <a:t> </a:t>
            </a:r>
            <a:r>
              <a:rPr lang="en-US" dirty="0" err="1"/>
              <a:t>să</a:t>
            </a:r>
            <a:r>
              <a:rPr lang="en-US" dirty="0"/>
              <a:t> </a:t>
            </a:r>
            <a:r>
              <a:rPr lang="en-US" dirty="0" err="1"/>
              <a:t>te</a:t>
            </a:r>
            <a:r>
              <a:rPr lang="en-US" dirty="0"/>
              <a:t> </a:t>
            </a:r>
            <a:r>
              <a:rPr lang="en-US" dirty="0" err="1"/>
              <a:t>apuci</a:t>
            </a:r>
            <a:r>
              <a:rPr lang="en-US" dirty="0"/>
              <a:t> de </a:t>
            </a:r>
            <a:r>
              <a:rPr lang="en-US" dirty="0" err="1"/>
              <a:t>ceva</a:t>
            </a:r>
            <a:r>
              <a:rPr lang="en-US" dirty="0"/>
              <a:t>, de </a:t>
            </a:r>
            <a:r>
              <a:rPr lang="en-US" dirty="0" err="1"/>
              <a:t>aceea</a:t>
            </a:r>
            <a:r>
              <a:rPr lang="en-US" dirty="0"/>
              <a:t> </a:t>
            </a:r>
            <a:r>
              <a:rPr lang="en-US" dirty="0" err="1"/>
              <a:t>această</a:t>
            </a:r>
            <a:r>
              <a:rPr lang="en-US" dirty="0"/>
              <a:t> </a:t>
            </a:r>
            <a:r>
              <a:rPr lang="en-US" dirty="0" err="1"/>
              <a:t>metodă</a:t>
            </a:r>
            <a:r>
              <a:rPr lang="en-US" dirty="0"/>
              <a:t> e </a:t>
            </a:r>
            <a:r>
              <a:rPr lang="en-US" dirty="0" err="1"/>
              <a:t>adesea</a:t>
            </a:r>
            <a:r>
              <a:rPr lang="en-US" dirty="0"/>
              <a:t> </a:t>
            </a:r>
            <a:r>
              <a:rPr lang="en-US" dirty="0" err="1"/>
              <a:t>utilă</a:t>
            </a:r>
            <a:r>
              <a:rPr lang="en-US" dirty="0"/>
              <a:t>. </a:t>
            </a:r>
            <a:r>
              <a:rPr lang="en-US" dirty="0" err="1"/>
              <a:t>Atenţie</a:t>
            </a:r>
            <a:r>
              <a:rPr lang="en-US" dirty="0"/>
              <a:t>! </a:t>
            </a:r>
            <a:r>
              <a:rPr lang="en-US" dirty="0" err="1"/>
              <a:t>Trebuie</a:t>
            </a:r>
            <a:r>
              <a:rPr lang="en-US" dirty="0"/>
              <a:t> </a:t>
            </a:r>
            <a:r>
              <a:rPr lang="en-US" dirty="0" err="1"/>
              <a:t>să</a:t>
            </a:r>
            <a:r>
              <a:rPr lang="en-US" dirty="0"/>
              <a:t> fie </a:t>
            </a:r>
            <a:r>
              <a:rPr lang="en-US" dirty="0" err="1"/>
              <a:t>totuşi</a:t>
            </a:r>
            <a:r>
              <a:rPr lang="en-US" dirty="0"/>
              <a:t> 5 minute „</a:t>
            </a:r>
            <a:r>
              <a:rPr lang="en-US" dirty="0" err="1"/>
              <a:t>cinstite</a:t>
            </a:r>
            <a:r>
              <a:rPr lang="en-US" dirty="0"/>
              <a:t>”, </a:t>
            </a:r>
            <a:r>
              <a:rPr lang="en-US" dirty="0" err="1"/>
              <a:t>ȋn</a:t>
            </a:r>
            <a:r>
              <a:rPr lang="en-US" dirty="0"/>
              <a:t> care </a:t>
            </a:r>
            <a:r>
              <a:rPr lang="en-US" dirty="0" err="1"/>
              <a:t>chiar</a:t>
            </a:r>
            <a:r>
              <a:rPr lang="en-US" dirty="0"/>
              <a:t> </a:t>
            </a:r>
            <a:r>
              <a:rPr lang="en-US" dirty="0" err="1"/>
              <a:t>faceţi</a:t>
            </a:r>
            <a:r>
              <a:rPr lang="en-US" dirty="0"/>
              <a:t> </a:t>
            </a:r>
            <a:r>
              <a:rPr lang="en-US" dirty="0" err="1"/>
              <a:t>ceea</a:t>
            </a:r>
            <a:r>
              <a:rPr lang="en-US" dirty="0"/>
              <a:t> </a:t>
            </a:r>
            <a:r>
              <a:rPr lang="en-US" dirty="0" err="1"/>
              <a:t>ce</a:t>
            </a:r>
            <a:r>
              <a:rPr lang="en-US" dirty="0"/>
              <a:t> v-</a:t>
            </a:r>
            <a:r>
              <a:rPr lang="en-US" dirty="0" err="1"/>
              <a:t>aţi</a:t>
            </a:r>
            <a:r>
              <a:rPr lang="en-US" dirty="0"/>
              <a:t> </a:t>
            </a:r>
            <a:r>
              <a:rPr lang="en-US" dirty="0" err="1"/>
              <a:t>propus</a:t>
            </a:r>
            <a:r>
              <a:rPr lang="en-US" dirty="0"/>
              <a:t>, nu „</a:t>
            </a:r>
            <a:r>
              <a:rPr lang="en-US" dirty="0" err="1"/>
              <a:t>tatonări</a:t>
            </a:r>
            <a:r>
              <a:rPr lang="en-US" dirty="0"/>
              <a:t> de </a:t>
            </a:r>
            <a:r>
              <a:rPr lang="en-US" dirty="0" err="1"/>
              <a:t>teren</a:t>
            </a:r>
            <a:r>
              <a:rPr lang="en-US" dirty="0"/>
              <a:t>” </a:t>
            </a:r>
            <a:r>
              <a:rPr lang="en-US" dirty="0" err="1"/>
              <a:t>sau</a:t>
            </a:r>
            <a:r>
              <a:rPr lang="en-US" dirty="0"/>
              <a:t> „</a:t>
            </a:r>
            <a:r>
              <a:rPr lang="en-US" dirty="0" err="1"/>
              <a:t>pregătirea</a:t>
            </a:r>
            <a:r>
              <a:rPr lang="en-US" dirty="0"/>
              <a:t> </a:t>
            </a:r>
            <a:r>
              <a:rPr lang="en-US" dirty="0" err="1"/>
              <a:t>materialelor</a:t>
            </a:r>
            <a:r>
              <a:rPr lang="en-US" dirty="0"/>
              <a:t> de </a:t>
            </a:r>
            <a:r>
              <a:rPr lang="en-US" dirty="0" err="1"/>
              <a:t>lucru</a:t>
            </a:r>
            <a:r>
              <a:rPr lang="en-US" dirty="0"/>
              <a:t>” (</a:t>
            </a:r>
            <a:r>
              <a:rPr lang="en-US" dirty="0" err="1"/>
              <a:t>pentru</a:t>
            </a:r>
            <a:r>
              <a:rPr lang="en-US" dirty="0"/>
              <a:t> </a:t>
            </a:r>
            <a:r>
              <a:rPr lang="en-US" dirty="0" err="1"/>
              <a:t>că</a:t>
            </a:r>
            <a:r>
              <a:rPr lang="en-US" dirty="0"/>
              <a:t> </a:t>
            </a:r>
            <a:r>
              <a:rPr lang="en-US" dirty="0" err="1"/>
              <a:t>asta</a:t>
            </a:r>
            <a:r>
              <a:rPr lang="en-US" dirty="0"/>
              <a:t> </a:t>
            </a:r>
            <a:r>
              <a:rPr lang="en-US" dirty="0" err="1"/>
              <a:t>ȋnseamnă</a:t>
            </a:r>
            <a:r>
              <a:rPr lang="en-US" dirty="0"/>
              <a:t> tot </a:t>
            </a:r>
            <a:r>
              <a:rPr lang="en-US" dirty="0" err="1"/>
              <a:t>amȃnare</a:t>
            </a:r>
            <a:r>
              <a:rPr lang="en-US" dirty="0"/>
              <a:t>)!</a:t>
            </a:r>
          </a:p>
          <a:p>
            <a:pPr marL="0" indent="0" algn="just" fontAlgn="base">
              <a:buNone/>
            </a:pPr>
            <a:r>
              <a:rPr lang="en-US" dirty="0"/>
              <a:t>6. </a:t>
            </a:r>
            <a:r>
              <a:rPr lang="en-US" b="1" dirty="0" err="1"/>
              <a:t>Aplicaţi</a:t>
            </a:r>
            <a:r>
              <a:rPr lang="en-US" b="1" dirty="0"/>
              <a:t> </a:t>
            </a:r>
            <a:r>
              <a:rPr lang="en-US" b="1" dirty="0" err="1"/>
              <a:t>strategia</a:t>
            </a:r>
            <a:r>
              <a:rPr lang="en-US" b="1" dirty="0"/>
              <a:t> „</a:t>
            </a:r>
            <a:r>
              <a:rPr lang="en-US" b="1" dirty="0" err="1"/>
              <a:t>fă</a:t>
            </a:r>
            <a:r>
              <a:rPr lang="en-US" b="1" dirty="0"/>
              <a:t> </a:t>
            </a:r>
            <a:r>
              <a:rPr lang="en-US" b="1" dirty="0" err="1"/>
              <a:t>acel</a:t>
            </a:r>
            <a:r>
              <a:rPr lang="en-US" b="1" dirty="0"/>
              <a:t> </a:t>
            </a:r>
            <a:r>
              <a:rPr lang="en-US" b="1" dirty="0" err="1"/>
              <a:t>lucru</a:t>
            </a:r>
            <a:r>
              <a:rPr lang="en-US" b="1" dirty="0"/>
              <a:t> exact </a:t>
            </a:r>
            <a:r>
              <a:rPr lang="en-US" b="1" dirty="0" err="1"/>
              <a:t>atunci</a:t>
            </a:r>
            <a:r>
              <a:rPr lang="en-US" b="1" dirty="0"/>
              <a:t> </a:t>
            </a:r>
            <a:r>
              <a:rPr lang="en-US" b="1" dirty="0" err="1"/>
              <a:t>cȃnd</a:t>
            </a:r>
            <a:r>
              <a:rPr lang="en-US" b="1" dirty="0"/>
              <a:t> </a:t>
            </a:r>
            <a:r>
              <a:rPr lang="en-US" b="1" dirty="0" err="1"/>
              <a:t>ȋţi</a:t>
            </a:r>
            <a:r>
              <a:rPr lang="en-US" b="1" dirty="0"/>
              <a:t> </a:t>
            </a:r>
            <a:r>
              <a:rPr lang="en-US" b="1" dirty="0" err="1"/>
              <a:t>trece</a:t>
            </a:r>
            <a:r>
              <a:rPr lang="en-US" b="1" dirty="0"/>
              <a:t> prima </a:t>
            </a:r>
            <a:r>
              <a:rPr lang="en-US" b="1" dirty="0" err="1"/>
              <a:t>oară</a:t>
            </a:r>
            <a:r>
              <a:rPr lang="en-US" b="1" dirty="0"/>
              <a:t> </a:t>
            </a:r>
            <a:r>
              <a:rPr lang="en-US" b="1" dirty="0" err="1"/>
              <a:t>prin</a:t>
            </a:r>
            <a:r>
              <a:rPr lang="en-US" b="1" dirty="0"/>
              <a:t> </a:t>
            </a:r>
            <a:r>
              <a:rPr lang="en-US" b="1" dirty="0" err="1"/>
              <a:t>minte</a:t>
            </a:r>
            <a:r>
              <a:rPr lang="en-US" b="1" dirty="0"/>
              <a:t>”. </a:t>
            </a:r>
            <a:r>
              <a:rPr lang="en-US" dirty="0" err="1"/>
              <a:t>Desigur</a:t>
            </a:r>
            <a:r>
              <a:rPr lang="en-US" dirty="0"/>
              <a:t> </a:t>
            </a:r>
            <a:r>
              <a:rPr lang="en-US" dirty="0" err="1"/>
              <a:t>că</a:t>
            </a:r>
            <a:r>
              <a:rPr lang="en-US" dirty="0"/>
              <a:t> e </a:t>
            </a:r>
            <a:r>
              <a:rPr lang="en-US" dirty="0" err="1"/>
              <a:t>dificil</a:t>
            </a:r>
            <a:r>
              <a:rPr lang="en-US" dirty="0"/>
              <a:t>, </a:t>
            </a:r>
            <a:r>
              <a:rPr lang="en-US" dirty="0" err="1"/>
              <a:t>dar</a:t>
            </a:r>
            <a:r>
              <a:rPr lang="en-US" dirty="0"/>
              <a:t> </a:t>
            </a:r>
            <a:r>
              <a:rPr lang="en-US" dirty="0" err="1"/>
              <a:t>puteţi</a:t>
            </a:r>
            <a:r>
              <a:rPr lang="en-US" dirty="0"/>
              <a:t> </a:t>
            </a:r>
            <a:r>
              <a:rPr lang="en-US" dirty="0" err="1"/>
              <a:t>să</a:t>
            </a:r>
            <a:r>
              <a:rPr lang="en-US" dirty="0"/>
              <a:t> </a:t>
            </a:r>
            <a:r>
              <a:rPr lang="en-US" dirty="0" err="1"/>
              <a:t>vă</a:t>
            </a:r>
            <a:r>
              <a:rPr lang="en-US" dirty="0"/>
              <a:t> „</a:t>
            </a:r>
            <a:r>
              <a:rPr lang="en-US" dirty="0" err="1"/>
              <a:t>antrenaţi</a:t>
            </a:r>
            <a:r>
              <a:rPr lang="en-US" dirty="0"/>
              <a:t>” </a:t>
            </a:r>
            <a:r>
              <a:rPr lang="en-US" dirty="0" err="1"/>
              <a:t>ȋntȃi</a:t>
            </a:r>
            <a:r>
              <a:rPr lang="en-US" dirty="0"/>
              <a:t> cu </a:t>
            </a:r>
            <a:r>
              <a:rPr lang="en-US" dirty="0" err="1"/>
              <a:t>lucruri</a:t>
            </a:r>
            <a:r>
              <a:rPr lang="en-US" dirty="0"/>
              <a:t> </a:t>
            </a:r>
            <a:r>
              <a:rPr lang="en-US" dirty="0" err="1"/>
              <a:t>mărunte</a:t>
            </a:r>
            <a:r>
              <a:rPr lang="en-US" dirty="0"/>
              <a:t>, ca </a:t>
            </a:r>
            <a:r>
              <a:rPr lang="en-US" dirty="0" err="1"/>
              <a:t>mai</a:t>
            </a:r>
            <a:r>
              <a:rPr lang="en-US" dirty="0"/>
              <a:t> </a:t>
            </a:r>
            <a:r>
              <a:rPr lang="en-US" dirty="0" err="1"/>
              <a:t>apoi</a:t>
            </a:r>
            <a:r>
              <a:rPr lang="en-US" dirty="0"/>
              <a:t> </a:t>
            </a:r>
            <a:r>
              <a:rPr lang="en-US" dirty="0" err="1"/>
              <a:t>să</a:t>
            </a:r>
            <a:r>
              <a:rPr lang="en-US" dirty="0"/>
              <a:t> „</a:t>
            </a:r>
            <a:r>
              <a:rPr lang="en-US" dirty="0" err="1"/>
              <a:t>atacaţi</a:t>
            </a:r>
            <a:r>
              <a:rPr lang="en-US" dirty="0"/>
              <a:t>” </a:t>
            </a:r>
            <a:r>
              <a:rPr lang="en-US" dirty="0" err="1"/>
              <a:t>astfel</a:t>
            </a:r>
            <a:r>
              <a:rPr lang="en-US" dirty="0"/>
              <a:t> </a:t>
            </a:r>
            <a:r>
              <a:rPr lang="en-US" dirty="0" err="1"/>
              <a:t>fiecare</a:t>
            </a:r>
            <a:r>
              <a:rPr lang="en-US" dirty="0"/>
              <a:t> </a:t>
            </a:r>
            <a:r>
              <a:rPr lang="en-US" dirty="0" err="1"/>
              <a:t>ȋndatorire</a:t>
            </a:r>
            <a:r>
              <a:rPr lang="en-US" dirty="0"/>
              <a:t> </a:t>
            </a:r>
            <a:r>
              <a:rPr lang="en-US" dirty="0" err="1"/>
              <a:t>neplăcută</a:t>
            </a:r>
            <a:r>
              <a:rPr lang="en-US" dirty="0"/>
              <a:t> </a:t>
            </a:r>
            <a:r>
              <a:rPr lang="en-US" dirty="0" err="1"/>
              <a:t>pe</a:t>
            </a:r>
            <a:r>
              <a:rPr lang="en-US" dirty="0"/>
              <a:t> care </a:t>
            </a:r>
            <a:r>
              <a:rPr lang="en-US" dirty="0" err="1"/>
              <a:t>vă</a:t>
            </a:r>
            <a:r>
              <a:rPr lang="en-US" dirty="0"/>
              <a:t> </a:t>
            </a:r>
            <a:r>
              <a:rPr lang="en-US" dirty="0" err="1"/>
              <a:t>simţiţi</a:t>
            </a:r>
            <a:r>
              <a:rPr lang="en-US" dirty="0"/>
              <a:t> </a:t>
            </a:r>
            <a:r>
              <a:rPr lang="en-US" dirty="0" err="1"/>
              <a:t>tentat</a:t>
            </a:r>
            <a:r>
              <a:rPr lang="en-US" dirty="0"/>
              <a:t> </a:t>
            </a:r>
            <a:r>
              <a:rPr lang="en-US" dirty="0" err="1"/>
              <a:t>să</a:t>
            </a:r>
            <a:r>
              <a:rPr lang="en-US" dirty="0"/>
              <a:t> o </a:t>
            </a:r>
            <a:r>
              <a:rPr lang="en-US" dirty="0" err="1"/>
              <a:t>amȃnaţi</a:t>
            </a:r>
            <a:r>
              <a:rPr lang="en-US" dirty="0"/>
              <a:t>. </a:t>
            </a:r>
            <a:r>
              <a:rPr lang="en-US" dirty="0" err="1"/>
              <a:t>Pȃnă</a:t>
            </a:r>
            <a:r>
              <a:rPr lang="en-US" dirty="0"/>
              <a:t> la </a:t>
            </a:r>
            <a:r>
              <a:rPr lang="en-US" dirty="0" err="1"/>
              <a:t>urmă</a:t>
            </a:r>
            <a:r>
              <a:rPr lang="en-US" dirty="0"/>
              <a:t>, a </a:t>
            </a:r>
            <a:r>
              <a:rPr lang="en-US" dirty="0" err="1"/>
              <a:t>vă</a:t>
            </a:r>
            <a:r>
              <a:rPr lang="en-US" dirty="0"/>
              <a:t> </a:t>
            </a:r>
            <a:r>
              <a:rPr lang="en-US" dirty="0" err="1"/>
              <a:t>spune</a:t>
            </a:r>
            <a:r>
              <a:rPr lang="en-US" dirty="0"/>
              <a:t> </a:t>
            </a:r>
            <a:r>
              <a:rPr lang="en-US" dirty="0" err="1"/>
              <a:t>că</a:t>
            </a:r>
            <a:r>
              <a:rPr lang="en-US" dirty="0"/>
              <a:t> </a:t>
            </a:r>
            <a:r>
              <a:rPr lang="en-US" dirty="0" err="1"/>
              <a:t>poate</a:t>
            </a:r>
            <a:r>
              <a:rPr lang="en-US" dirty="0"/>
              <a:t> </a:t>
            </a:r>
            <a:r>
              <a:rPr lang="en-US" dirty="0" err="1"/>
              <a:t>mai</a:t>
            </a:r>
            <a:r>
              <a:rPr lang="en-US" dirty="0"/>
              <a:t> </a:t>
            </a:r>
            <a:r>
              <a:rPr lang="en-US" dirty="0" err="1"/>
              <a:t>ȋncolo</a:t>
            </a:r>
            <a:r>
              <a:rPr lang="en-US" dirty="0"/>
              <a:t> </a:t>
            </a:r>
            <a:r>
              <a:rPr lang="en-US" dirty="0" err="1"/>
              <a:t>acel</a:t>
            </a:r>
            <a:r>
              <a:rPr lang="en-US" dirty="0"/>
              <a:t> </a:t>
            </a:r>
            <a:r>
              <a:rPr lang="en-US" dirty="0" err="1"/>
              <a:t>lucru</a:t>
            </a:r>
            <a:r>
              <a:rPr lang="en-US" dirty="0"/>
              <a:t> </a:t>
            </a:r>
            <a:r>
              <a:rPr lang="en-US" dirty="0" err="1"/>
              <a:t>va</a:t>
            </a:r>
            <a:r>
              <a:rPr lang="en-US" dirty="0"/>
              <a:t> fi </a:t>
            </a:r>
            <a:r>
              <a:rPr lang="en-US" dirty="0" err="1"/>
              <a:t>mai</a:t>
            </a:r>
            <a:r>
              <a:rPr lang="en-US" dirty="0"/>
              <a:t> </a:t>
            </a:r>
            <a:r>
              <a:rPr lang="en-US" dirty="0" err="1"/>
              <a:t>plăcut</a:t>
            </a:r>
            <a:r>
              <a:rPr lang="en-US" dirty="0"/>
              <a:t>/ </a:t>
            </a:r>
            <a:r>
              <a:rPr lang="en-US" dirty="0" err="1"/>
              <a:t>mai</a:t>
            </a:r>
            <a:r>
              <a:rPr lang="en-US" dirty="0"/>
              <a:t> </a:t>
            </a:r>
            <a:r>
              <a:rPr lang="en-US" dirty="0" err="1"/>
              <a:t>uşor</a:t>
            </a:r>
            <a:r>
              <a:rPr lang="en-US" dirty="0"/>
              <a:t> </a:t>
            </a:r>
            <a:r>
              <a:rPr lang="en-US" dirty="0" err="1"/>
              <a:t>ȋnseamnă</a:t>
            </a:r>
            <a:r>
              <a:rPr lang="en-US" dirty="0"/>
              <a:t> </a:t>
            </a:r>
            <a:r>
              <a:rPr lang="en-US" dirty="0" err="1"/>
              <a:t>să</a:t>
            </a:r>
            <a:r>
              <a:rPr lang="en-US" dirty="0"/>
              <a:t> </a:t>
            </a:r>
            <a:r>
              <a:rPr lang="en-US" dirty="0" err="1"/>
              <a:t>vă</a:t>
            </a:r>
            <a:r>
              <a:rPr lang="en-US" dirty="0"/>
              <a:t> </a:t>
            </a:r>
            <a:r>
              <a:rPr lang="en-US" dirty="0" err="1"/>
              <a:t>minţiţi</a:t>
            </a:r>
            <a:r>
              <a:rPr lang="en-US" dirty="0"/>
              <a:t> </a:t>
            </a:r>
            <a:r>
              <a:rPr lang="en-US" dirty="0" err="1"/>
              <a:t>singur</a:t>
            </a:r>
            <a:r>
              <a:rPr lang="en-US" dirty="0"/>
              <a:t>.</a:t>
            </a:r>
          </a:p>
          <a:p>
            <a:pPr marL="0" indent="0" algn="just" fontAlgn="base">
              <a:buNone/>
            </a:pPr>
            <a:r>
              <a:rPr lang="en-US" dirty="0"/>
              <a:t>7. </a:t>
            </a:r>
            <a:r>
              <a:rPr lang="en-US" b="1" dirty="0" err="1"/>
              <a:t>Faceţi</a:t>
            </a:r>
            <a:r>
              <a:rPr lang="en-US" b="1" dirty="0"/>
              <a:t> o </a:t>
            </a:r>
            <a:r>
              <a:rPr lang="en-US" b="1" dirty="0" err="1"/>
              <a:t>ȋnţelegere</a:t>
            </a:r>
            <a:r>
              <a:rPr lang="en-US" b="1" dirty="0"/>
              <a:t> </a:t>
            </a:r>
            <a:r>
              <a:rPr lang="en-US" b="1" dirty="0" err="1"/>
              <a:t>scrisă</a:t>
            </a:r>
            <a:r>
              <a:rPr lang="en-US" b="1" dirty="0"/>
              <a:t> cu </a:t>
            </a:r>
            <a:r>
              <a:rPr lang="en-US" b="1" dirty="0" err="1"/>
              <a:t>dvs</a:t>
            </a:r>
            <a:r>
              <a:rPr lang="en-US" b="1" dirty="0"/>
              <a:t>. </a:t>
            </a:r>
            <a:r>
              <a:rPr lang="en-US" b="1" dirty="0" err="1"/>
              <a:t>ȋnşivă</a:t>
            </a:r>
            <a:r>
              <a:rPr lang="en-US" b="1" dirty="0"/>
              <a:t>, </a:t>
            </a:r>
            <a:r>
              <a:rPr lang="en-US" b="1" dirty="0" err="1"/>
              <a:t>asemănătoare</a:t>
            </a:r>
            <a:r>
              <a:rPr lang="en-US" b="1" dirty="0"/>
              <a:t> </a:t>
            </a:r>
            <a:r>
              <a:rPr lang="en-US" b="1" dirty="0" err="1"/>
              <a:t>unui</a:t>
            </a:r>
            <a:r>
              <a:rPr lang="en-US" b="1" dirty="0"/>
              <a:t> contract. </a:t>
            </a:r>
            <a:r>
              <a:rPr lang="en-US" dirty="0" err="1"/>
              <a:t>Specificaţi</a:t>
            </a:r>
            <a:r>
              <a:rPr lang="en-US" dirty="0"/>
              <a:t> </a:t>
            </a:r>
            <a:r>
              <a:rPr lang="en-US" dirty="0" err="1"/>
              <a:t>ȋn</a:t>
            </a:r>
            <a:r>
              <a:rPr lang="en-US" dirty="0"/>
              <a:t> el </a:t>
            </a:r>
            <a:r>
              <a:rPr lang="en-US" dirty="0" err="1"/>
              <a:t>ce</a:t>
            </a:r>
            <a:r>
              <a:rPr lang="en-US" dirty="0"/>
              <a:t> recompense </a:t>
            </a:r>
            <a:r>
              <a:rPr lang="en-US" dirty="0" err="1"/>
              <a:t>şi</a:t>
            </a:r>
            <a:r>
              <a:rPr lang="en-US" dirty="0"/>
              <a:t> </a:t>
            </a:r>
            <a:r>
              <a:rPr lang="en-US" dirty="0" err="1"/>
              <a:t>ce</a:t>
            </a:r>
            <a:r>
              <a:rPr lang="en-US" dirty="0"/>
              <a:t> </a:t>
            </a:r>
            <a:r>
              <a:rPr lang="en-US" dirty="0" err="1"/>
              <a:t>pedepse</a:t>
            </a:r>
            <a:r>
              <a:rPr lang="en-US" dirty="0"/>
              <a:t> </a:t>
            </a:r>
            <a:r>
              <a:rPr lang="en-US" dirty="0" err="1"/>
              <a:t>vă</a:t>
            </a:r>
            <a:r>
              <a:rPr lang="en-US" dirty="0"/>
              <a:t> </a:t>
            </a:r>
            <a:r>
              <a:rPr lang="en-US" dirty="0" err="1"/>
              <a:t>veţi</a:t>
            </a:r>
            <a:r>
              <a:rPr lang="en-US" dirty="0"/>
              <a:t> </a:t>
            </a:r>
            <a:r>
              <a:rPr lang="en-US" dirty="0" err="1"/>
              <a:t>acorda</a:t>
            </a:r>
            <a:r>
              <a:rPr lang="en-US" dirty="0"/>
              <a:t> </a:t>
            </a:r>
            <a:r>
              <a:rPr lang="en-US" dirty="0" err="1"/>
              <a:t>pentru</a:t>
            </a:r>
            <a:r>
              <a:rPr lang="en-US" dirty="0"/>
              <a:t> o </a:t>
            </a:r>
            <a:r>
              <a:rPr lang="en-US" dirty="0" err="1"/>
              <a:t>serie</a:t>
            </a:r>
            <a:r>
              <a:rPr lang="en-US" dirty="0"/>
              <a:t> de </a:t>
            </a:r>
            <a:r>
              <a:rPr lang="en-US" dirty="0" err="1"/>
              <a:t>obiective</a:t>
            </a:r>
            <a:r>
              <a:rPr lang="en-US" dirty="0"/>
              <a:t> </a:t>
            </a:r>
            <a:r>
              <a:rPr lang="en-US" dirty="0" err="1"/>
              <a:t>clare</a:t>
            </a:r>
            <a:r>
              <a:rPr lang="en-US" dirty="0"/>
              <a:t>, </a:t>
            </a:r>
            <a:r>
              <a:rPr lang="en-US" dirty="0" err="1"/>
              <a:t>specifice</a:t>
            </a:r>
            <a:r>
              <a:rPr lang="en-US" dirty="0"/>
              <a:t>, </a:t>
            </a:r>
            <a:r>
              <a:rPr lang="en-US" dirty="0" err="1"/>
              <a:t>realizabile</a:t>
            </a:r>
            <a:r>
              <a:rPr lang="en-US" dirty="0"/>
              <a:t> </a:t>
            </a:r>
            <a:r>
              <a:rPr lang="en-US" dirty="0" err="1"/>
              <a:t>şi</a:t>
            </a:r>
            <a:r>
              <a:rPr lang="en-US" dirty="0"/>
              <a:t> </a:t>
            </a:r>
            <a:r>
              <a:rPr lang="en-US" dirty="0" err="1"/>
              <a:t>uşor</a:t>
            </a:r>
            <a:r>
              <a:rPr lang="en-US" dirty="0"/>
              <a:t> de </a:t>
            </a:r>
            <a:r>
              <a:rPr lang="en-US" dirty="0" err="1"/>
              <a:t>măsurat</a:t>
            </a:r>
            <a:r>
              <a:rPr lang="en-US" dirty="0"/>
              <a:t>.</a:t>
            </a:r>
          </a:p>
          <a:p>
            <a:pPr marL="0" indent="0" algn="just" fontAlgn="base">
              <a:buNone/>
            </a:pPr>
            <a:r>
              <a:rPr lang="en-US" dirty="0"/>
              <a:t>8. </a:t>
            </a:r>
            <a:r>
              <a:rPr lang="en-US" b="1" dirty="0" err="1"/>
              <a:t>Luaţi-vă</a:t>
            </a:r>
            <a:r>
              <a:rPr lang="en-US" b="1" dirty="0"/>
              <a:t> </a:t>
            </a:r>
            <a:r>
              <a:rPr lang="en-US" b="1" dirty="0" err="1"/>
              <a:t>angajamentul</a:t>
            </a:r>
            <a:r>
              <a:rPr lang="en-US" b="1" dirty="0"/>
              <a:t> de a </a:t>
            </a:r>
            <a:r>
              <a:rPr lang="en-US" b="1" dirty="0" err="1"/>
              <a:t>vă</a:t>
            </a:r>
            <a:r>
              <a:rPr lang="en-US" b="1" dirty="0"/>
              <a:t> </a:t>
            </a:r>
            <a:r>
              <a:rPr lang="en-US" b="1" dirty="0" err="1"/>
              <a:t>schimba</a:t>
            </a:r>
            <a:r>
              <a:rPr lang="en-US" b="1" dirty="0"/>
              <a:t> de </a:t>
            </a:r>
            <a:r>
              <a:rPr lang="en-US" b="1" dirty="0" err="1"/>
              <a:t>faţă</a:t>
            </a:r>
            <a:r>
              <a:rPr lang="en-US" b="1" dirty="0"/>
              <a:t> cu </a:t>
            </a:r>
            <a:r>
              <a:rPr lang="en-US" b="1" dirty="0" err="1"/>
              <a:t>nişte</a:t>
            </a:r>
            <a:r>
              <a:rPr lang="en-US" b="1" dirty="0"/>
              <a:t> </a:t>
            </a:r>
            <a:r>
              <a:rPr lang="en-US" b="1" dirty="0" err="1"/>
              <a:t>prieteni</a:t>
            </a:r>
            <a:r>
              <a:rPr lang="en-US" b="1" dirty="0"/>
              <a:t> </a:t>
            </a:r>
            <a:r>
              <a:rPr lang="en-US" b="1" dirty="0" err="1"/>
              <a:t>sau</a:t>
            </a:r>
            <a:r>
              <a:rPr lang="en-US" b="1" dirty="0"/>
              <a:t> </a:t>
            </a:r>
            <a:r>
              <a:rPr lang="en-US" b="1" dirty="0" err="1"/>
              <a:t>alte</a:t>
            </a:r>
            <a:r>
              <a:rPr lang="en-US" b="1" dirty="0"/>
              <a:t> </a:t>
            </a:r>
            <a:r>
              <a:rPr lang="en-US" b="1" dirty="0" err="1"/>
              <a:t>pesoane</a:t>
            </a:r>
            <a:r>
              <a:rPr lang="en-US" b="1" dirty="0"/>
              <a:t> de </a:t>
            </a:r>
            <a:r>
              <a:rPr lang="en-US" b="1" dirty="0" err="1"/>
              <a:t>nădejde</a:t>
            </a:r>
            <a:r>
              <a:rPr lang="en-US" b="1" dirty="0"/>
              <a:t>.</a:t>
            </a:r>
            <a:r>
              <a:rPr lang="en-US" dirty="0"/>
              <a:t> </a:t>
            </a:r>
            <a:r>
              <a:rPr lang="en-US" dirty="0" err="1"/>
              <a:t>Explicaţi</a:t>
            </a:r>
            <a:r>
              <a:rPr lang="en-US" dirty="0"/>
              <a:t>-le </a:t>
            </a:r>
            <a:r>
              <a:rPr lang="en-US" dirty="0" err="1"/>
              <a:t>ȋn</a:t>
            </a:r>
            <a:r>
              <a:rPr lang="en-US" dirty="0"/>
              <a:t> </a:t>
            </a:r>
            <a:r>
              <a:rPr lang="en-US" dirty="0" err="1"/>
              <a:t>detaliu</a:t>
            </a:r>
            <a:r>
              <a:rPr lang="en-US" dirty="0"/>
              <a:t> </a:t>
            </a:r>
            <a:r>
              <a:rPr lang="en-US" dirty="0" err="1"/>
              <a:t>ce</a:t>
            </a:r>
            <a:r>
              <a:rPr lang="en-US" dirty="0"/>
              <a:t> </a:t>
            </a:r>
            <a:r>
              <a:rPr lang="en-US" dirty="0" err="1"/>
              <a:t>anume</a:t>
            </a:r>
            <a:r>
              <a:rPr lang="en-US" dirty="0"/>
              <a:t> </a:t>
            </a:r>
            <a:r>
              <a:rPr lang="en-US" dirty="0" err="1"/>
              <a:t>doriţi</a:t>
            </a:r>
            <a:r>
              <a:rPr lang="en-US" dirty="0"/>
              <a:t> </a:t>
            </a:r>
            <a:r>
              <a:rPr lang="en-US" dirty="0" err="1"/>
              <a:t>să</a:t>
            </a:r>
            <a:r>
              <a:rPr lang="en-US" dirty="0"/>
              <a:t> </a:t>
            </a:r>
            <a:r>
              <a:rPr lang="en-US" dirty="0" err="1"/>
              <a:t>realizaţi</a:t>
            </a:r>
            <a:r>
              <a:rPr lang="en-US" dirty="0"/>
              <a:t> – </a:t>
            </a:r>
            <a:r>
              <a:rPr lang="en-US" dirty="0" err="1"/>
              <a:t>ei</a:t>
            </a:r>
            <a:r>
              <a:rPr lang="en-US" dirty="0"/>
              <a:t> </a:t>
            </a:r>
            <a:r>
              <a:rPr lang="en-US" dirty="0" err="1"/>
              <a:t>vor</a:t>
            </a:r>
            <a:r>
              <a:rPr lang="en-US" dirty="0"/>
              <a:t> </a:t>
            </a:r>
            <a:r>
              <a:rPr lang="en-US" dirty="0" err="1"/>
              <a:t>putea</a:t>
            </a:r>
            <a:r>
              <a:rPr lang="en-US" dirty="0"/>
              <a:t> </a:t>
            </a:r>
            <a:r>
              <a:rPr lang="en-US" dirty="0" err="1"/>
              <a:t>să</a:t>
            </a:r>
            <a:r>
              <a:rPr lang="en-US" dirty="0"/>
              <a:t> </a:t>
            </a:r>
            <a:r>
              <a:rPr lang="en-US" dirty="0" err="1"/>
              <a:t>vă</a:t>
            </a:r>
            <a:r>
              <a:rPr lang="en-US" dirty="0"/>
              <a:t> </a:t>
            </a:r>
            <a:r>
              <a:rPr lang="en-US" dirty="0" err="1"/>
              <a:t>impulsioneze</a:t>
            </a:r>
            <a:r>
              <a:rPr lang="en-US" dirty="0"/>
              <a:t> </a:t>
            </a:r>
            <a:r>
              <a:rPr lang="en-US" dirty="0" err="1"/>
              <a:t>şi</a:t>
            </a:r>
            <a:r>
              <a:rPr lang="en-US" dirty="0"/>
              <a:t> </a:t>
            </a:r>
            <a:r>
              <a:rPr lang="en-US" dirty="0" err="1"/>
              <a:t>să</a:t>
            </a:r>
            <a:r>
              <a:rPr lang="en-US" dirty="0"/>
              <a:t> </a:t>
            </a:r>
            <a:r>
              <a:rPr lang="en-US" dirty="0" err="1"/>
              <a:t>vă</a:t>
            </a:r>
            <a:r>
              <a:rPr lang="en-US" dirty="0"/>
              <a:t> „</a:t>
            </a:r>
            <a:r>
              <a:rPr lang="en-US" dirty="0" err="1"/>
              <a:t>verifice</a:t>
            </a:r>
            <a:r>
              <a:rPr lang="en-US" dirty="0"/>
              <a:t>” </a:t>
            </a:r>
            <a:r>
              <a:rPr lang="en-US" dirty="0" err="1"/>
              <a:t>dacă</a:t>
            </a:r>
            <a:r>
              <a:rPr lang="en-US" dirty="0"/>
              <a:t> </a:t>
            </a:r>
            <a:r>
              <a:rPr lang="en-US" dirty="0" err="1"/>
              <a:t>vă</a:t>
            </a:r>
            <a:r>
              <a:rPr lang="en-US" dirty="0"/>
              <a:t> </a:t>
            </a:r>
            <a:r>
              <a:rPr lang="en-US" dirty="0" err="1"/>
              <a:t>ţineţi</a:t>
            </a:r>
            <a:r>
              <a:rPr lang="en-US" dirty="0"/>
              <a:t> de </a:t>
            </a:r>
            <a:r>
              <a:rPr lang="en-US" dirty="0" err="1"/>
              <a:t>promisiuni</a:t>
            </a:r>
            <a:r>
              <a:rPr lang="en-US" dirty="0"/>
              <a:t> </a:t>
            </a:r>
            <a:r>
              <a:rPr lang="en-US" dirty="0" err="1"/>
              <a:t>cȃnd</a:t>
            </a:r>
            <a:r>
              <a:rPr lang="en-US" dirty="0"/>
              <a:t> </a:t>
            </a:r>
            <a:r>
              <a:rPr lang="en-US" dirty="0" err="1"/>
              <a:t>va</a:t>
            </a:r>
            <a:r>
              <a:rPr lang="en-US" dirty="0"/>
              <a:t> fi </a:t>
            </a:r>
            <a:r>
              <a:rPr lang="en-US" dirty="0" err="1"/>
              <a:t>nevoie</a:t>
            </a:r>
            <a:r>
              <a:rPr lang="en-US" dirty="0"/>
              <a:t>.</a:t>
            </a:r>
          </a:p>
        </p:txBody>
      </p:sp>
    </p:spTree>
    <p:extLst>
      <p:ext uri="{BB962C8B-B14F-4D97-AF65-F5344CB8AC3E}">
        <p14:creationId xmlns:p14="http://schemas.microsoft.com/office/powerpoint/2010/main" val="3777910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dirty="0" smtClean="0"/>
              <a:t>Concentrarea asupra studiului</a:t>
            </a:r>
            <a:endParaRPr lang="ru-RU" dirty="0"/>
          </a:p>
        </p:txBody>
      </p:sp>
      <p:sp>
        <p:nvSpPr>
          <p:cNvPr id="3" name="Объект 2"/>
          <p:cNvSpPr>
            <a:spLocks noGrp="1"/>
          </p:cNvSpPr>
          <p:nvPr>
            <p:ph idx="1"/>
          </p:nvPr>
        </p:nvSpPr>
        <p:spPr>
          <a:xfrm>
            <a:off x="838200" y="1460310"/>
            <a:ext cx="11185478" cy="5117911"/>
          </a:xfrm>
        </p:spPr>
        <p:txBody>
          <a:bodyPr/>
          <a:lstStyle/>
          <a:p>
            <a:endParaRPr lang="ro-RO" dirty="0" smtClean="0"/>
          </a:p>
          <a:p>
            <a:r>
              <a:rPr lang="ro-RO" dirty="0" smtClean="0"/>
              <a:t>Concentrarea- </a:t>
            </a:r>
            <a:r>
              <a:rPr lang="ro-RO" dirty="0" smtClean="0"/>
              <a:t>presupune focalizarea atenției asupra unei activități particulare în detrimentul activităților concurente</a:t>
            </a:r>
            <a:r>
              <a:rPr lang="ro-RO" dirty="0" smtClean="0"/>
              <a:t>.</a:t>
            </a:r>
            <a:endParaRPr lang="ro-RO" dirty="0" smtClean="0"/>
          </a:p>
          <a:p>
            <a:r>
              <a:rPr lang="ro-RO" dirty="0" smtClean="0"/>
              <a:t>Concentrarea este abilitatea de a-ți </a:t>
            </a:r>
          </a:p>
          <a:p>
            <a:pPr marL="0" indent="0">
              <a:buNone/>
            </a:pPr>
            <a:r>
              <a:rPr lang="ro-RO" dirty="0" smtClean="0"/>
              <a:t>direcționa </a:t>
            </a:r>
            <a:r>
              <a:rPr lang="ro-RO" dirty="0" smtClean="0"/>
              <a:t>gândirea</a:t>
            </a:r>
            <a:r>
              <a:rPr lang="ro-RO"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179" y="2891264"/>
            <a:ext cx="4572000" cy="3285699"/>
          </a:xfrm>
          <a:prstGeom prst="rect">
            <a:avLst/>
          </a:prstGeom>
        </p:spPr>
      </p:pic>
    </p:spTree>
    <p:extLst>
      <p:ext uri="{BB962C8B-B14F-4D97-AF65-F5344CB8AC3E}">
        <p14:creationId xmlns:p14="http://schemas.microsoft.com/office/powerpoint/2010/main" val="444281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dirty="0" smtClean="0"/>
              <a:t>Factori cu impact </a:t>
            </a:r>
            <a:r>
              <a:rPr lang="ro-RO" dirty="0"/>
              <a:t>pozitiv asupra intensității, duratei și calității concentrării</a:t>
            </a:r>
            <a:r>
              <a:rPr lang="en-US" dirty="0"/>
              <a:t>:</a:t>
            </a:r>
            <a:endParaRPr lang="ru-RU" dirty="0"/>
          </a:p>
        </p:txBody>
      </p:sp>
      <p:sp>
        <p:nvSpPr>
          <p:cNvPr id="3" name="Объект 2"/>
          <p:cNvSpPr>
            <a:spLocks noGrp="1"/>
          </p:cNvSpPr>
          <p:nvPr>
            <p:ph idx="1"/>
          </p:nvPr>
        </p:nvSpPr>
        <p:spPr/>
        <p:txBody>
          <a:bodyPr>
            <a:normAutofit/>
          </a:bodyPr>
          <a:lstStyle/>
          <a:p>
            <a:r>
              <a:rPr lang="en-US" dirty="0" err="1" smtClean="0"/>
              <a:t>Mediul</a:t>
            </a:r>
            <a:r>
              <a:rPr lang="en-US" dirty="0" smtClean="0"/>
              <a:t> </a:t>
            </a:r>
            <a:r>
              <a:rPr lang="en-US" dirty="0" smtClean="0"/>
              <a:t>de </a:t>
            </a:r>
            <a:r>
              <a:rPr lang="en-US" dirty="0" err="1" smtClean="0"/>
              <a:t>studi</a:t>
            </a:r>
            <a:r>
              <a:rPr lang="ro-RO" dirty="0" smtClean="0"/>
              <a:t>u</a:t>
            </a:r>
            <a:r>
              <a:rPr lang="en-US" dirty="0" smtClean="0"/>
              <a:t>;</a:t>
            </a:r>
            <a:endParaRPr lang="en-US" dirty="0" smtClean="0"/>
          </a:p>
          <a:p>
            <a:r>
              <a:rPr lang="en-US" dirty="0" err="1" smtClean="0"/>
              <a:t>Perioada</a:t>
            </a:r>
            <a:r>
              <a:rPr lang="en-US" dirty="0" smtClean="0"/>
              <a:t> de </a:t>
            </a:r>
            <a:r>
              <a:rPr lang="en-US" dirty="0" err="1" smtClean="0"/>
              <a:t>studiu</a:t>
            </a:r>
            <a:r>
              <a:rPr lang="en-US" dirty="0" smtClean="0"/>
              <a:t>;</a:t>
            </a:r>
            <a:endParaRPr lang="en-US" dirty="0" smtClean="0"/>
          </a:p>
          <a:p>
            <a:r>
              <a:rPr lang="en-US" dirty="0" err="1" smtClean="0"/>
              <a:t>Procesul</a:t>
            </a:r>
            <a:r>
              <a:rPr lang="en-US" dirty="0" smtClean="0"/>
              <a:t> de </a:t>
            </a:r>
            <a:r>
              <a:rPr lang="en-US" dirty="0" err="1" smtClean="0"/>
              <a:t>studiu</a:t>
            </a:r>
            <a:r>
              <a:rPr lang="en-US" dirty="0" smtClean="0"/>
              <a:t>;</a:t>
            </a:r>
            <a:endParaRPr lang="en-US" dirty="0" smtClean="0"/>
          </a:p>
          <a:p>
            <a:r>
              <a:rPr lang="en-US" dirty="0" smtClean="0"/>
              <a:t>Con</a:t>
            </a:r>
            <a:r>
              <a:rPr lang="ro-RO" dirty="0" smtClean="0"/>
              <a:t>ținutul de </a:t>
            </a:r>
            <a:r>
              <a:rPr lang="ro-RO" dirty="0" smtClean="0"/>
              <a:t>învățat</a:t>
            </a:r>
            <a:r>
              <a:rPr lang="en-US" dirty="0" smtClean="0"/>
              <a:t>;</a:t>
            </a:r>
            <a:endParaRPr lang="ro-RO" dirty="0" smtClean="0"/>
          </a:p>
          <a:p>
            <a:r>
              <a:rPr lang="ro-RO" dirty="0" smtClean="0"/>
              <a:t>Evitarea </a:t>
            </a:r>
            <a:r>
              <a:rPr lang="ro-RO" dirty="0" smtClean="0"/>
              <a:t>plictiselii</a:t>
            </a:r>
            <a:r>
              <a:rPr lang="en-US" dirty="0" smtClean="0"/>
              <a:t>;</a:t>
            </a:r>
            <a:endParaRPr lang="ro-RO" dirty="0" smtClean="0"/>
          </a:p>
          <a:p>
            <a:r>
              <a:rPr lang="ro-RO" dirty="0" smtClean="0"/>
              <a:t>Evitarea </a:t>
            </a:r>
            <a:r>
              <a:rPr lang="ro-RO" dirty="0" smtClean="0"/>
              <a:t>oboselii</a:t>
            </a:r>
            <a:r>
              <a:rPr lang="en-US" dirty="0"/>
              <a:t>.</a:t>
            </a:r>
            <a:endParaRPr lang="en-US" dirty="0" smtClean="0"/>
          </a:p>
          <a:p>
            <a:endParaRPr lang="ro-RO" dirty="0" smtClean="0"/>
          </a:p>
          <a:p>
            <a:pPr marL="0" indent="0">
              <a:buNone/>
            </a:pPr>
            <a:r>
              <a:rPr lang="ro-RO" sz="2000" i="1" dirty="0" smtClean="0">
                <a:solidFill>
                  <a:srgbClr val="002060"/>
                </a:solidFill>
              </a:rPr>
              <a:t>Notă</a:t>
            </a:r>
            <a:r>
              <a:rPr lang="en-US" sz="2000" i="1" dirty="0" smtClean="0">
                <a:solidFill>
                  <a:srgbClr val="002060"/>
                </a:solidFill>
              </a:rPr>
              <a:t>: </a:t>
            </a:r>
            <a:r>
              <a:rPr lang="ro-RO" sz="2000" i="1" dirty="0" smtClean="0">
                <a:solidFill>
                  <a:srgbClr val="002060"/>
                </a:solidFill>
              </a:rPr>
              <a:t>Fiecare </a:t>
            </a:r>
            <a:r>
              <a:rPr lang="ro-RO" sz="2000" i="1" dirty="0" smtClean="0">
                <a:solidFill>
                  <a:srgbClr val="002060"/>
                </a:solidFill>
              </a:rPr>
              <a:t>caracterizat de un set reprezentativ de acțiuni eficiente care, urmate fiind, vă mențin concentrarea asupra studiului/învățării.</a:t>
            </a:r>
            <a:endParaRPr lang="en-US" sz="2000" i="1" dirty="0" smtClean="0">
              <a:solidFill>
                <a:srgbClr val="002060"/>
              </a:solidFill>
            </a:endParaRPr>
          </a:p>
          <a:p>
            <a:endParaRPr lang="en-US" sz="2000" dirty="0" smtClean="0"/>
          </a:p>
          <a:p>
            <a:endParaRPr lang="ru-RU" dirty="0"/>
          </a:p>
        </p:txBody>
      </p:sp>
    </p:spTree>
    <p:extLst>
      <p:ext uri="{BB962C8B-B14F-4D97-AF65-F5344CB8AC3E}">
        <p14:creationId xmlns:p14="http://schemas.microsoft.com/office/powerpoint/2010/main" val="371817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dirty="0" smtClean="0"/>
              <a:t>Cuprins</a:t>
            </a:r>
            <a:endParaRPr lang="en-US" dirty="0"/>
          </a:p>
        </p:txBody>
      </p:sp>
      <p:sp>
        <p:nvSpPr>
          <p:cNvPr id="3" name="Объект 2"/>
          <p:cNvSpPr>
            <a:spLocks noGrp="1"/>
          </p:cNvSpPr>
          <p:nvPr>
            <p:ph idx="1"/>
          </p:nvPr>
        </p:nvSpPr>
        <p:spPr/>
        <p:txBody>
          <a:bodyPr/>
          <a:lstStyle/>
          <a:p>
            <a:r>
              <a:rPr lang="vi-VN" dirty="0"/>
              <a:t>Ce este </a:t>
            </a:r>
            <a:r>
              <a:rPr lang="vi-VN" dirty="0" smtClean="0"/>
              <a:t>procrastinarea</a:t>
            </a:r>
            <a:r>
              <a:rPr lang="ro-RO" dirty="0" smtClean="0"/>
              <a:t> </a:t>
            </a:r>
            <a:r>
              <a:rPr lang="vi-VN" dirty="0" smtClean="0"/>
              <a:t>;</a:t>
            </a:r>
            <a:endParaRPr lang="vi-VN" dirty="0"/>
          </a:p>
          <a:p>
            <a:r>
              <a:rPr lang="vi-VN" dirty="0"/>
              <a:t>Cauzele procrastinării;</a:t>
            </a:r>
          </a:p>
          <a:p>
            <a:r>
              <a:rPr lang="vi-VN" dirty="0"/>
              <a:t>Tipuri de procrastinare</a:t>
            </a:r>
            <a:r>
              <a:rPr lang="vi-VN" dirty="0" smtClean="0"/>
              <a:t>;</a:t>
            </a:r>
            <a:endParaRPr lang="vi-VN" dirty="0"/>
          </a:p>
          <a:p>
            <a:r>
              <a:rPr lang="vi-VN" dirty="0"/>
              <a:t>Ce NU este procrastinarea;</a:t>
            </a:r>
          </a:p>
          <a:p>
            <a:r>
              <a:rPr lang="vi-VN" dirty="0"/>
              <a:t>Efectele procrastinării;</a:t>
            </a:r>
          </a:p>
          <a:p>
            <a:r>
              <a:rPr lang="vi-VN" dirty="0"/>
              <a:t>Cum putem lupta împotriva procrastinării.</a:t>
            </a:r>
          </a:p>
          <a:p>
            <a:endParaRPr lang="en-US" dirty="0"/>
          </a:p>
        </p:txBody>
      </p:sp>
    </p:spTree>
    <p:extLst>
      <p:ext uri="{BB962C8B-B14F-4D97-AF65-F5344CB8AC3E}">
        <p14:creationId xmlns:p14="http://schemas.microsoft.com/office/powerpoint/2010/main" val="1572869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o-RO" dirty="0" smtClean="0"/>
          </a:p>
          <a:p>
            <a:endParaRPr lang="ro-RO" dirty="0"/>
          </a:p>
          <a:p>
            <a:r>
              <a:rPr lang="ro-RO" dirty="0" smtClean="0"/>
              <a:t>Discuție în grup</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7630" y="871751"/>
            <a:ext cx="7620000" cy="5715000"/>
          </a:xfrm>
          <a:prstGeom prst="rect">
            <a:avLst/>
          </a:prstGeom>
        </p:spPr>
      </p:pic>
    </p:spTree>
    <p:extLst>
      <p:ext uri="{BB962C8B-B14F-4D97-AF65-F5344CB8AC3E}">
        <p14:creationId xmlns:p14="http://schemas.microsoft.com/office/powerpoint/2010/main" val="2503441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smtClean="0"/>
              <a:t>Mediul</a:t>
            </a:r>
            <a:r>
              <a:rPr lang="en-US" dirty="0" smtClean="0"/>
              <a:t> de </a:t>
            </a:r>
            <a:r>
              <a:rPr lang="en-US" dirty="0" err="1" smtClean="0"/>
              <a:t>studi</a:t>
            </a:r>
            <a:r>
              <a:rPr lang="ro-RO" dirty="0" smtClean="0"/>
              <a:t>u</a:t>
            </a:r>
            <a:endParaRPr lang="en-US" dirty="0" smtClean="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6537" y="2001044"/>
            <a:ext cx="8418963" cy="4000500"/>
          </a:xfrm>
        </p:spPr>
      </p:pic>
    </p:spTree>
    <p:extLst>
      <p:ext uri="{BB962C8B-B14F-4D97-AF65-F5344CB8AC3E}">
        <p14:creationId xmlns:p14="http://schemas.microsoft.com/office/powerpoint/2010/main" val="1222740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smtClean="0"/>
              <a:t>Perioada</a:t>
            </a:r>
            <a:r>
              <a:rPr lang="en-US" dirty="0" smtClean="0"/>
              <a:t> de </a:t>
            </a:r>
            <a:r>
              <a:rPr lang="en-US" dirty="0" err="1" smtClean="0"/>
              <a:t>studiu</a:t>
            </a:r>
            <a:endParaRPr lang="en-US" dirty="0" smtClean="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8675" y="1825625"/>
            <a:ext cx="8024883" cy="4351338"/>
          </a:xfrm>
        </p:spPr>
      </p:pic>
    </p:spTree>
    <p:extLst>
      <p:ext uri="{BB962C8B-B14F-4D97-AF65-F5344CB8AC3E}">
        <p14:creationId xmlns:p14="http://schemas.microsoft.com/office/powerpoint/2010/main" val="398132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smtClean="0"/>
              <a:t>Procesul</a:t>
            </a:r>
            <a:r>
              <a:rPr lang="en-US" dirty="0" smtClean="0"/>
              <a:t> de </a:t>
            </a:r>
            <a:r>
              <a:rPr lang="en-US" dirty="0" err="1" smtClean="0"/>
              <a:t>studiu</a:t>
            </a:r>
            <a:endParaRPr lang="en-US" dirty="0" smtClean="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710" y="2074460"/>
            <a:ext cx="3406254" cy="3331701"/>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012" y="2074460"/>
            <a:ext cx="3641678" cy="34290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9738" y="2074744"/>
            <a:ext cx="3630306" cy="3428716"/>
          </a:xfrm>
          <a:prstGeom prst="rect">
            <a:avLst/>
          </a:prstGeom>
        </p:spPr>
      </p:pic>
    </p:spTree>
    <p:extLst>
      <p:ext uri="{BB962C8B-B14F-4D97-AF65-F5344CB8AC3E}">
        <p14:creationId xmlns:p14="http://schemas.microsoft.com/office/powerpoint/2010/main" val="331064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12797"/>
          </a:xfrm>
        </p:spPr>
        <p:txBody>
          <a:bodyPr>
            <a:normAutofit fontScale="90000"/>
          </a:bodyPr>
          <a:lstStyle/>
          <a:p>
            <a:pPr algn="ctr"/>
            <a:r>
              <a:rPr lang="en-US" dirty="0" smtClean="0"/>
              <a:t>Con</a:t>
            </a:r>
            <a:r>
              <a:rPr lang="ro-RO" dirty="0" smtClean="0"/>
              <a:t>ținutul de învățat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1414" y="1199763"/>
            <a:ext cx="9416955" cy="4894073"/>
          </a:xfrm>
        </p:spPr>
      </p:pic>
    </p:spTree>
    <p:extLst>
      <p:ext uri="{BB962C8B-B14F-4D97-AF65-F5344CB8AC3E}">
        <p14:creationId xmlns:p14="http://schemas.microsoft.com/office/powerpoint/2010/main" val="4090569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dirty="0" smtClean="0"/>
              <a:t>Evitarea plictiselii</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482" y="1690688"/>
            <a:ext cx="10221036" cy="4996715"/>
          </a:xfrm>
        </p:spPr>
      </p:pic>
    </p:spTree>
    <p:extLst>
      <p:ext uri="{BB962C8B-B14F-4D97-AF65-F5344CB8AC3E}">
        <p14:creationId xmlns:p14="http://schemas.microsoft.com/office/powerpoint/2010/main" val="1330018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dirty="0" smtClean="0"/>
              <a:t>Evitarea oboselii</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116" y="1460310"/>
            <a:ext cx="10467833" cy="5076968"/>
          </a:xfrm>
        </p:spPr>
      </p:pic>
    </p:spTree>
    <p:extLst>
      <p:ext uri="{BB962C8B-B14F-4D97-AF65-F5344CB8AC3E}">
        <p14:creationId xmlns:p14="http://schemas.microsoft.com/office/powerpoint/2010/main" val="73889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0075" y="424501"/>
            <a:ext cx="10515600" cy="1325563"/>
          </a:xfrm>
        </p:spPr>
        <p:txBody>
          <a:bodyPr/>
          <a:lstStyle/>
          <a:p>
            <a:pPr algn="ctr"/>
            <a:r>
              <a:rPr lang="en-US" b="1" dirty="0" err="1" smtClean="0"/>
              <a:t>Controlul</a:t>
            </a:r>
            <a:r>
              <a:rPr lang="en-US" b="1" dirty="0" smtClean="0"/>
              <a:t> </a:t>
            </a:r>
            <a:r>
              <a:rPr lang="en-US" b="1" dirty="0" err="1" smtClean="0"/>
              <a:t>procrastin</a:t>
            </a:r>
            <a:r>
              <a:rPr lang="ro-RO" b="1" dirty="0"/>
              <a:t>ă</a:t>
            </a:r>
            <a:r>
              <a:rPr lang="en-US" b="1" dirty="0" err="1" smtClean="0"/>
              <a:t>rii</a:t>
            </a:r>
            <a:r>
              <a:rPr lang="en-US" b="1" dirty="0" smtClean="0"/>
              <a:t> </a:t>
            </a:r>
            <a:r>
              <a:rPr lang="en-US" b="1" dirty="0" err="1" smtClean="0"/>
              <a:t>prin</a:t>
            </a:r>
            <a:r>
              <a:rPr lang="en-US" b="1" dirty="0" smtClean="0"/>
              <a:t> </a:t>
            </a:r>
            <a:r>
              <a:rPr lang="en-US" b="1" dirty="0" err="1" smtClean="0"/>
              <a:t>autoreglarea</a:t>
            </a:r>
            <a:r>
              <a:rPr lang="en-US" b="1" dirty="0" smtClean="0"/>
              <a:t> </a:t>
            </a:r>
            <a:r>
              <a:rPr lang="ro-RO" b="1" dirty="0" smtClean="0"/>
              <a:t>învățării</a:t>
            </a:r>
            <a:endParaRPr lang="en-US" b="1" dirty="0"/>
          </a:p>
        </p:txBody>
      </p:sp>
      <p:sp>
        <p:nvSpPr>
          <p:cNvPr id="3" name="Объект 2"/>
          <p:cNvSpPr>
            <a:spLocks noGrp="1"/>
          </p:cNvSpPr>
          <p:nvPr>
            <p:ph idx="1"/>
          </p:nvPr>
        </p:nvSpPr>
        <p:spPr>
          <a:xfrm>
            <a:off x="838200" y="2232561"/>
            <a:ext cx="10515600" cy="3944402"/>
          </a:xfrm>
        </p:spPr>
        <p:txBody>
          <a:bodyPr>
            <a:normAutofit/>
          </a:bodyPr>
          <a:lstStyle/>
          <a:p>
            <a:r>
              <a:rPr lang="ro-RO" sz="4400" dirty="0" smtClean="0"/>
              <a:t>Stabilirea scopurilor învățării (faza de planificare)</a:t>
            </a:r>
          </a:p>
          <a:p>
            <a:r>
              <a:rPr lang="ro-RO" sz="4400" dirty="0" smtClean="0"/>
              <a:t>Controlul motivației și controlul voinței</a:t>
            </a:r>
          </a:p>
          <a:p>
            <a:r>
              <a:rPr lang="ro-RO" sz="4400" dirty="0" smtClean="0"/>
              <a:t>Utilizarea strategiilor și metacognitive</a:t>
            </a:r>
            <a:r>
              <a:rPr lang="ro-RO" sz="4400" dirty="0"/>
              <a:t> </a:t>
            </a:r>
            <a:r>
              <a:rPr lang="ro-RO" sz="4400" dirty="0" smtClean="0"/>
              <a:t>(managemenetul </a:t>
            </a:r>
            <a:r>
              <a:rPr lang="ro-RO" sz="4400" dirty="0"/>
              <a:t>timpului și al resurselor )</a:t>
            </a:r>
            <a:endParaRPr lang="en-US" sz="4400" dirty="0"/>
          </a:p>
        </p:txBody>
      </p:sp>
    </p:spTree>
    <p:extLst>
      <p:ext uri="{BB962C8B-B14F-4D97-AF65-F5344CB8AC3E}">
        <p14:creationId xmlns:p14="http://schemas.microsoft.com/office/powerpoint/2010/main" val="1463490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dirty="0" smtClean="0"/>
              <a:t>Trucuri pentru evitarea procrastinării</a:t>
            </a:r>
            <a:endParaRPr lang="en-US" dirty="0"/>
          </a:p>
        </p:txBody>
      </p:sp>
      <p:sp>
        <p:nvSpPr>
          <p:cNvPr id="3" name="Объект 2"/>
          <p:cNvSpPr>
            <a:spLocks noGrp="1"/>
          </p:cNvSpPr>
          <p:nvPr>
            <p:ph idx="1"/>
          </p:nvPr>
        </p:nvSpPr>
        <p:spPr/>
        <p:txBody>
          <a:bodyPr/>
          <a:lstStyle/>
          <a:p>
            <a:endParaRPr lang="en-US" dirty="0"/>
          </a:p>
        </p:txBody>
      </p:sp>
    </p:spTree>
    <p:extLst>
      <p:ext uri="{BB962C8B-B14F-4D97-AF65-F5344CB8AC3E}">
        <p14:creationId xmlns:p14="http://schemas.microsoft.com/office/powerpoint/2010/main" val="231904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dirty="0" smtClean="0"/>
              <a:t>Procrastinarea și depășirea ei</a:t>
            </a:r>
            <a:endParaRPr lang="ru-RU" dirty="0"/>
          </a:p>
        </p:txBody>
      </p:sp>
      <p:sp>
        <p:nvSpPr>
          <p:cNvPr id="3" name="Объект 2"/>
          <p:cNvSpPr>
            <a:spLocks noGrp="1"/>
          </p:cNvSpPr>
          <p:nvPr>
            <p:ph idx="1"/>
          </p:nvPr>
        </p:nvSpPr>
        <p:spPr>
          <a:xfrm>
            <a:off x="674426" y="1962150"/>
            <a:ext cx="10797137" cy="4351338"/>
          </a:xfrm>
        </p:spPr>
        <p:txBody>
          <a:bodyPr/>
          <a:lstStyle/>
          <a:p>
            <a:r>
              <a:rPr lang="ro-RO" dirty="0" smtClean="0"/>
              <a:t>O capcană în care cad pradă mulți studenți </a:t>
            </a:r>
            <a:r>
              <a:rPr lang="ro-RO" dirty="0" smtClean="0"/>
              <a:t>și nu doar este </a:t>
            </a:r>
            <a:r>
              <a:rPr lang="ro-RO" b="1" dirty="0" smtClean="0">
                <a:solidFill>
                  <a:srgbClr val="FF0000"/>
                </a:solidFill>
              </a:rPr>
              <a:t>PROCRASTINAREA</a:t>
            </a:r>
            <a:r>
              <a:rPr lang="ro-RO" dirty="0" smtClean="0">
                <a:solidFill>
                  <a:srgbClr val="FF0000"/>
                </a:solidFill>
              </a:rPr>
              <a:t>-tendință patologică de a </a:t>
            </a:r>
            <a:r>
              <a:rPr lang="ro-RO" dirty="0" smtClean="0">
                <a:solidFill>
                  <a:srgbClr val="FF0000"/>
                </a:solidFill>
              </a:rPr>
              <a:t>amână </a:t>
            </a:r>
            <a:r>
              <a:rPr lang="ro-RO" dirty="0" smtClean="0">
                <a:solidFill>
                  <a:srgbClr val="FF0000"/>
                </a:solidFill>
              </a:rPr>
              <a:t>sistematic o activitate pentru mai tîrziu.</a:t>
            </a:r>
          </a:p>
          <a:p>
            <a:r>
              <a:rPr lang="ro-RO" dirty="0" smtClean="0"/>
              <a:t>Procrastinarea poate fi o </a:t>
            </a:r>
            <a:r>
              <a:rPr lang="ro-RO" b="1" i="1" dirty="0" smtClean="0"/>
              <a:t>manifestare comportamentală situativă</a:t>
            </a:r>
            <a:r>
              <a:rPr lang="ro-RO" dirty="0" smtClean="0"/>
              <a:t>, asociată unor contexte și sarcini specifice sau </a:t>
            </a:r>
            <a:r>
              <a:rPr lang="ro-RO" b="1" i="1" dirty="0" smtClean="0"/>
              <a:t>deprindere personală </a:t>
            </a:r>
            <a:r>
              <a:rPr lang="ro-RO" dirty="0" smtClean="0"/>
              <a:t>manifestă în toate sferele activității vieții.</a:t>
            </a:r>
          </a:p>
          <a:p>
            <a:r>
              <a:rPr kumimoji="0" lang="ru-RU" altLang="ru-RU" b="1" i="0" u="none" strike="noStrike" cap="none" normalizeH="0" baseline="0" dirty="0" smtClean="0">
                <a:ln>
                  <a:noFill/>
                </a:ln>
                <a:solidFill>
                  <a:srgbClr val="000000"/>
                </a:solidFill>
                <a:effectLst/>
                <a:latin typeface="Trebuchet MS" panose="020B0603020202020204" pitchFamily="34" charset="0"/>
              </a:rPr>
              <a:t>PROCRASTINÁ,</a:t>
            </a:r>
            <a:r>
              <a:rPr kumimoji="0" lang="ru-RU" altLang="ru-RU" b="0" i="0" u="none" strike="noStrike" cap="none" normalizeH="0" baseline="0" dirty="0" smtClean="0">
                <a:ln>
                  <a:noFill/>
                </a:ln>
                <a:solidFill>
                  <a:srgbClr val="000000"/>
                </a:solidFill>
                <a:effectLst/>
                <a:latin typeface="Trebuchet MS" panose="020B0603020202020204" pitchFamily="34" charset="0"/>
              </a:rPr>
              <a:t> </a:t>
            </a:r>
            <a:r>
              <a:rPr kumimoji="0" lang="ru-RU" altLang="ru-RU" b="0" i="1" u="none" strike="noStrike" cap="none" normalizeH="0" baseline="0" dirty="0" err="1" smtClean="0">
                <a:ln>
                  <a:noFill/>
                </a:ln>
                <a:solidFill>
                  <a:srgbClr val="000000"/>
                </a:solidFill>
                <a:effectLst/>
                <a:latin typeface="Trebuchet MS" panose="020B0603020202020204" pitchFamily="34" charset="0"/>
              </a:rPr>
              <a:t>procrastinez</a:t>
            </a:r>
            <a:r>
              <a:rPr kumimoji="0" lang="ru-RU" altLang="ru-RU" b="0" i="1" u="none" strike="noStrike" cap="none" normalizeH="0" baseline="0" dirty="0" smtClean="0">
                <a:ln>
                  <a:noFill/>
                </a:ln>
                <a:solidFill>
                  <a:srgbClr val="000000"/>
                </a:solidFill>
                <a:effectLst/>
                <a:latin typeface="Trebuchet MS" panose="020B0603020202020204" pitchFamily="34" charset="0"/>
              </a:rPr>
              <a:t>,</a:t>
            </a:r>
            <a:r>
              <a:rPr kumimoji="0" lang="ru-RU" altLang="ru-RU" b="0" i="0" u="none" strike="noStrike" cap="none" normalizeH="0" baseline="0" dirty="0" smtClean="0">
                <a:ln>
                  <a:noFill/>
                </a:ln>
                <a:solidFill>
                  <a:srgbClr val="000000"/>
                </a:solidFill>
                <a:effectLst/>
                <a:latin typeface="Trebuchet MS" panose="020B0603020202020204" pitchFamily="34" charset="0"/>
              </a:rPr>
              <a:t> </a:t>
            </a:r>
            <a:r>
              <a:rPr kumimoji="0" lang="ru-RU" altLang="ru-RU" sz="3600" b="0" i="0" u="none" strike="noStrike" cap="none" normalizeH="0" baseline="0" dirty="0" err="1" smtClean="0">
                <a:ln>
                  <a:noFill/>
                </a:ln>
                <a:solidFill>
                  <a:schemeClr val="tx1"/>
                </a:solidFill>
                <a:effectLst/>
              </a:rPr>
              <a:t>vb</a:t>
            </a:r>
            <a:r>
              <a:rPr kumimoji="0" lang="ru-RU" altLang="ru-RU" sz="3600" b="0" i="0" u="none" strike="noStrike" cap="none" normalizeH="0" baseline="0" dirty="0" smtClean="0">
                <a:ln>
                  <a:noFill/>
                </a:ln>
                <a:solidFill>
                  <a:schemeClr val="tx1"/>
                </a:solidFill>
                <a:effectLst/>
              </a:rPr>
              <a:t>.</a:t>
            </a:r>
            <a:r>
              <a:rPr kumimoji="0" lang="ru-RU" altLang="ru-RU" b="0" i="0" u="none" strike="noStrike" cap="none" normalizeH="0" baseline="0" dirty="0" smtClean="0">
                <a:ln>
                  <a:noFill/>
                </a:ln>
                <a:solidFill>
                  <a:srgbClr val="000000"/>
                </a:solidFill>
                <a:effectLst/>
                <a:latin typeface="Trebuchet MS" panose="020B0603020202020204" pitchFamily="34" charset="0"/>
              </a:rPr>
              <a:t> I. </a:t>
            </a:r>
            <a:r>
              <a:rPr kumimoji="0" lang="ru-RU" altLang="ru-RU" sz="3600" b="0" i="0" u="none" strike="noStrike" cap="none" normalizeH="0" baseline="0" dirty="0" err="1" smtClean="0">
                <a:ln>
                  <a:noFill/>
                </a:ln>
                <a:solidFill>
                  <a:schemeClr val="tx1"/>
                </a:solidFill>
                <a:effectLst/>
              </a:rPr>
              <a:t>Tranz</a:t>
            </a:r>
            <a:r>
              <a:rPr kumimoji="0" lang="ru-RU" altLang="ru-RU" sz="3600" b="0" i="0" u="none" strike="noStrike" cap="none" normalizeH="0" baseline="0" dirty="0" smtClean="0">
                <a:ln>
                  <a:noFill/>
                </a:ln>
                <a:solidFill>
                  <a:schemeClr val="tx1"/>
                </a:solidFill>
                <a:effectLst/>
              </a:rPr>
              <a:t>.</a:t>
            </a:r>
            <a:r>
              <a:rPr kumimoji="0" lang="ru-RU" altLang="ru-RU" b="0" i="0" u="none" strike="noStrike" cap="none" normalizeH="0" baseline="0" dirty="0" smtClean="0">
                <a:ln>
                  <a:noFill/>
                </a:ln>
                <a:solidFill>
                  <a:srgbClr val="000000"/>
                </a:solidFill>
                <a:effectLst/>
                <a:latin typeface="Trebuchet MS" panose="020B0603020202020204" pitchFamily="34" charset="0"/>
              </a:rPr>
              <a:t> A </a:t>
            </a:r>
            <a:r>
              <a:rPr kumimoji="0" lang="ru-RU" altLang="ru-RU" b="0" i="0" u="none" strike="noStrike" cap="none" normalizeH="0" baseline="0" dirty="0" err="1" smtClean="0">
                <a:ln>
                  <a:noFill/>
                </a:ln>
                <a:solidFill>
                  <a:srgbClr val="000000"/>
                </a:solidFill>
                <a:effectLst/>
                <a:latin typeface="Trebuchet MS" panose="020B0603020202020204" pitchFamily="34" charset="0"/>
              </a:rPr>
              <a:t>amâna</a:t>
            </a:r>
            <a:r>
              <a:rPr kumimoji="0" lang="ru-RU" altLang="ru-RU" b="0" i="0" u="none" strike="noStrike" cap="none" normalizeH="0" baseline="0" dirty="0" smtClean="0">
                <a:ln>
                  <a:noFill/>
                </a:ln>
                <a:solidFill>
                  <a:srgbClr val="000000"/>
                </a:solidFill>
                <a:effectLst/>
                <a:latin typeface="Trebuchet MS" panose="020B0603020202020204" pitchFamily="34" charset="0"/>
              </a:rPr>
              <a:t> </a:t>
            </a:r>
            <a:r>
              <a:rPr kumimoji="0" lang="ru-RU" altLang="ru-RU" b="0" i="0" u="none" strike="noStrike" cap="none" normalizeH="0" baseline="0" dirty="0" err="1" smtClean="0">
                <a:ln>
                  <a:noFill/>
                </a:ln>
                <a:solidFill>
                  <a:srgbClr val="000000"/>
                </a:solidFill>
                <a:effectLst/>
                <a:latin typeface="Trebuchet MS" panose="020B0603020202020204" pitchFamily="34" charset="0"/>
              </a:rPr>
              <a:t>sau</a:t>
            </a:r>
            <a:r>
              <a:rPr kumimoji="0" lang="ru-RU" altLang="ru-RU" b="0" i="0" u="none" strike="noStrike" cap="none" normalizeH="0" baseline="0" dirty="0" smtClean="0">
                <a:ln>
                  <a:noFill/>
                </a:ln>
                <a:solidFill>
                  <a:srgbClr val="000000"/>
                </a:solidFill>
                <a:effectLst/>
                <a:latin typeface="Trebuchet MS" panose="020B0603020202020204" pitchFamily="34" charset="0"/>
              </a:rPr>
              <a:t> a </a:t>
            </a:r>
            <a:r>
              <a:rPr kumimoji="0" lang="ru-RU" altLang="ru-RU" b="0" i="0" u="none" strike="noStrike" cap="none" normalizeH="0" baseline="0" dirty="0" err="1" smtClean="0">
                <a:ln>
                  <a:noFill/>
                </a:ln>
                <a:solidFill>
                  <a:srgbClr val="000000"/>
                </a:solidFill>
                <a:effectLst/>
                <a:latin typeface="Trebuchet MS" panose="020B0603020202020204" pitchFamily="34" charset="0"/>
              </a:rPr>
              <a:t>întârzia</a:t>
            </a:r>
            <a:r>
              <a:rPr kumimoji="0" lang="ru-RU" altLang="ru-RU" b="0" i="0" u="none" strike="noStrike" cap="none" normalizeH="0" baseline="0" dirty="0" smtClean="0">
                <a:ln>
                  <a:noFill/>
                </a:ln>
                <a:solidFill>
                  <a:srgbClr val="000000"/>
                </a:solidFill>
                <a:effectLst/>
                <a:latin typeface="Trebuchet MS" panose="020B0603020202020204" pitchFamily="34" charset="0"/>
              </a:rPr>
              <a:t> </a:t>
            </a:r>
            <a:r>
              <a:rPr kumimoji="0" lang="ru-RU" altLang="ru-RU" b="0" i="0" u="none" strike="noStrike" cap="none" normalizeH="0" baseline="0" dirty="0" err="1" smtClean="0">
                <a:ln>
                  <a:noFill/>
                </a:ln>
                <a:solidFill>
                  <a:srgbClr val="000000"/>
                </a:solidFill>
                <a:effectLst/>
                <a:latin typeface="Trebuchet MS" panose="020B0603020202020204" pitchFamily="34" charset="0"/>
              </a:rPr>
              <a:t>începerea</a:t>
            </a:r>
            <a:r>
              <a:rPr kumimoji="0" lang="ru-RU" altLang="ru-RU" b="0" i="0" u="none" strike="noStrike" cap="none" normalizeH="0" baseline="0" dirty="0" smtClean="0">
                <a:ln>
                  <a:noFill/>
                </a:ln>
                <a:solidFill>
                  <a:srgbClr val="000000"/>
                </a:solidFill>
                <a:effectLst/>
                <a:latin typeface="Trebuchet MS" panose="020B0603020202020204" pitchFamily="34" charset="0"/>
              </a:rPr>
              <a:t> </a:t>
            </a:r>
            <a:r>
              <a:rPr kumimoji="0" lang="ru-RU" altLang="ru-RU" b="0" i="0" u="none" strike="noStrike" cap="none" normalizeH="0" baseline="0" dirty="0" err="1" smtClean="0">
                <a:ln>
                  <a:noFill/>
                </a:ln>
                <a:solidFill>
                  <a:srgbClr val="000000"/>
                </a:solidFill>
                <a:effectLst/>
                <a:latin typeface="Trebuchet MS" panose="020B0603020202020204" pitchFamily="34" charset="0"/>
              </a:rPr>
              <a:t>execuției</a:t>
            </a:r>
            <a:r>
              <a:rPr kumimoji="0" lang="ru-RU" altLang="ru-RU" b="0" i="0" u="none" strike="noStrike" cap="none" normalizeH="0" baseline="0" dirty="0" smtClean="0">
                <a:ln>
                  <a:noFill/>
                </a:ln>
                <a:solidFill>
                  <a:srgbClr val="000000"/>
                </a:solidFill>
                <a:effectLst/>
                <a:latin typeface="Trebuchet MS" panose="020B0603020202020204" pitchFamily="34" charset="0"/>
              </a:rPr>
              <a:t> </a:t>
            </a:r>
            <a:r>
              <a:rPr kumimoji="0" lang="ru-RU" altLang="ru-RU" b="0" i="0" u="none" strike="noStrike" cap="none" normalizeH="0" baseline="0" dirty="0" err="1" smtClean="0">
                <a:ln>
                  <a:noFill/>
                </a:ln>
                <a:solidFill>
                  <a:srgbClr val="000000"/>
                </a:solidFill>
                <a:effectLst/>
                <a:latin typeface="Trebuchet MS" panose="020B0603020202020204" pitchFamily="34" charset="0"/>
              </a:rPr>
              <a:t>unei</a:t>
            </a:r>
            <a:r>
              <a:rPr kumimoji="0" lang="ru-RU" altLang="ru-RU" b="0" i="0" u="none" strike="noStrike" cap="none" normalizeH="0" baseline="0" dirty="0" smtClean="0">
                <a:ln>
                  <a:noFill/>
                </a:ln>
                <a:solidFill>
                  <a:srgbClr val="000000"/>
                </a:solidFill>
                <a:effectLst/>
                <a:latin typeface="Trebuchet MS" panose="020B0603020202020204" pitchFamily="34" charset="0"/>
              </a:rPr>
              <a:t> </a:t>
            </a:r>
            <a:r>
              <a:rPr kumimoji="0" lang="ru-RU" altLang="ru-RU" b="0" i="0" u="none" strike="noStrike" cap="none" normalizeH="0" baseline="0" dirty="0" err="1" smtClean="0">
                <a:ln>
                  <a:noFill/>
                </a:ln>
                <a:solidFill>
                  <a:srgbClr val="000000"/>
                </a:solidFill>
                <a:effectLst/>
                <a:latin typeface="Trebuchet MS" panose="020B0603020202020204" pitchFamily="34" charset="0"/>
              </a:rPr>
              <a:t>sarcini</a:t>
            </a:r>
            <a:r>
              <a:rPr kumimoji="0" lang="ru-RU" altLang="ru-RU" b="0" i="0" u="none" strike="noStrike" cap="none" normalizeH="0" baseline="0" dirty="0" smtClean="0">
                <a:ln>
                  <a:noFill/>
                </a:ln>
                <a:solidFill>
                  <a:srgbClr val="000000"/>
                </a:solidFill>
                <a:effectLst/>
                <a:latin typeface="Trebuchet MS" panose="020B0603020202020204" pitchFamily="34" charset="0"/>
              </a:rPr>
              <a:t>; a </a:t>
            </a:r>
            <a:r>
              <a:rPr kumimoji="0" lang="ru-RU" altLang="ru-RU" b="0" i="0" u="none" strike="noStrike" cap="none" normalizeH="0" baseline="0" dirty="0" err="1" smtClean="0">
                <a:ln>
                  <a:noFill/>
                </a:ln>
                <a:solidFill>
                  <a:srgbClr val="000000"/>
                </a:solidFill>
                <a:effectLst/>
                <a:latin typeface="Trebuchet MS" panose="020B0603020202020204" pitchFamily="34" charset="0"/>
              </a:rPr>
              <a:t>temporiza</a:t>
            </a:r>
            <a:r>
              <a:rPr kumimoji="0" lang="ru-RU" altLang="ru-RU" b="0" i="0" u="none" strike="noStrike" cap="none" normalizeH="0" baseline="0" dirty="0" smtClean="0">
                <a:ln>
                  <a:noFill/>
                </a:ln>
                <a:solidFill>
                  <a:srgbClr val="000000"/>
                </a:solidFill>
                <a:effectLst/>
                <a:latin typeface="Trebuchet MS" panose="020B0603020202020204" pitchFamily="34" charset="0"/>
              </a:rPr>
              <a:t>, a </a:t>
            </a:r>
            <a:r>
              <a:rPr kumimoji="0" lang="ru-RU" altLang="ru-RU" b="0" i="0" u="none" strike="noStrike" cap="none" normalizeH="0" baseline="0" dirty="0" err="1" smtClean="0">
                <a:ln>
                  <a:noFill/>
                </a:ln>
                <a:solidFill>
                  <a:srgbClr val="000000"/>
                </a:solidFill>
                <a:effectLst/>
                <a:latin typeface="Trebuchet MS" panose="020B0603020202020204" pitchFamily="34" charset="0"/>
              </a:rPr>
              <a:t>tărăgăna</a:t>
            </a:r>
            <a:r>
              <a:rPr kumimoji="0" lang="ru-RU" altLang="ru-RU" b="0" i="0" u="none" strike="noStrike" cap="none" normalizeH="0" baseline="0" dirty="0" smtClean="0">
                <a:ln>
                  <a:noFill/>
                </a:ln>
                <a:solidFill>
                  <a:srgbClr val="000000"/>
                </a:solidFill>
                <a:effectLst/>
                <a:latin typeface="Trebuchet MS" panose="020B0603020202020204" pitchFamily="34" charset="0"/>
              </a:rPr>
              <a:t>, a </a:t>
            </a:r>
            <a:r>
              <a:rPr kumimoji="0" lang="ru-RU" altLang="ru-RU" b="0" i="0" u="none" strike="noStrike" cap="none" normalizeH="0" baseline="0" dirty="0" err="1" smtClean="0">
                <a:ln>
                  <a:noFill/>
                </a:ln>
                <a:solidFill>
                  <a:srgbClr val="000000"/>
                </a:solidFill>
                <a:effectLst/>
                <a:latin typeface="Trebuchet MS" panose="020B0603020202020204" pitchFamily="34" charset="0"/>
              </a:rPr>
              <a:t>tergiversa</a:t>
            </a:r>
            <a:r>
              <a:rPr kumimoji="0" lang="ru-RU" altLang="ru-RU" b="0" i="0" u="none" strike="noStrike" cap="none" normalizeH="0" baseline="0" dirty="0" smtClean="0">
                <a:ln>
                  <a:noFill/>
                </a:ln>
                <a:solidFill>
                  <a:srgbClr val="000000"/>
                </a:solidFill>
                <a:effectLst/>
                <a:latin typeface="Trebuchet MS" panose="020B0603020202020204" pitchFamily="34" charset="0"/>
              </a:rPr>
              <a:t>. </a:t>
            </a:r>
            <a:r>
              <a:rPr kumimoji="0" lang="ru-RU" altLang="ru-RU" b="0" i="0" u="none" strike="noStrike" cap="none" normalizeH="0" baseline="0" dirty="0" err="1" smtClean="0">
                <a:ln>
                  <a:noFill/>
                </a:ln>
                <a:solidFill>
                  <a:srgbClr val="000000"/>
                </a:solidFill>
                <a:effectLst/>
                <a:latin typeface="Trebuchet MS" panose="020B0603020202020204" pitchFamily="34" charset="0"/>
              </a:rPr>
              <a:t>Din</a:t>
            </a:r>
            <a:r>
              <a:rPr kumimoji="0" lang="ru-RU" altLang="ru-RU" sz="3600" b="0" i="0" u="none" strike="noStrike" cap="none" normalizeH="0" baseline="0" dirty="0" err="1" smtClean="0">
                <a:ln>
                  <a:noFill/>
                </a:ln>
                <a:solidFill>
                  <a:schemeClr val="tx1"/>
                </a:solidFill>
                <a:effectLst/>
              </a:rPr>
              <a:t>engl</a:t>
            </a:r>
            <a:r>
              <a:rPr kumimoji="0" lang="ru-RU" altLang="ru-RU" sz="3600" b="0" i="0" u="none" strike="noStrike" cap="none" normalizeH="0" baseline="0" dirty="0" smtClean="0">
                <a:ln>
                  <a:noFill/>
                </a:ln>
                <a:solidFill>
                  <a:schemeClr val="tx1"/>
                </a:solidFill>
                <a:effectLst/>
              </a:rPr>
              <a:t>.</a:t>
            </a:r>
            <a:r>
              <a:rPr kumimoji="0" lang="ru-RU" altLang="ru-RU" b="0" i="0" u="none" strike="noStrike" cap="none" normalizeH="0" baseline="0" dirty="0" smtClean="0">
                <a:ln>
                  <a:noFill/>
                </a:ln>
                <a:solidFill>
                  <a:srgbClr val="000000"/>
                </a:solidFill>
                <a:effectLst/>
                <a:latin typeface="Trebuchet MS" panose="020B0603020202020204" pitchFamily="34" charset="0"/>
              </a:rPr>
              <a:t> </a:t>
            </a:r>
            <a:r>
              <a:rPr kumimoji="0" lang="ru-RU" altLang="ru-RU" b="0" i="1" u="none" strike="noStrike" cap="none" normalizeH="0" baseline="0" dirty="0" err="1" smtClean="0">
                <a:ln>
                  <a:noFill/>
                </a:ln>
                <a:solidFill>
                  <a:srgbClr val="000000"/>
                </a:solidFill>
                <a:effectLst/>
                <a:latin typeface="Trebuchet MS" panose="020B0603020202020204" pitchFamily="34" charset="0"/>
              </a:rPr>
              <a:t>procrastinate</a:t>
            </a:r>
            <a:endParaRPr lang="ro-RO" dirty="0" smtClean="0"/>
          </a:p>
          <a:p>
            <a:endParaRPr lang="ru-RU" dirty="0"/>
          </a:p>
        </p:txBody>
      </p:sp>
      <p:sp>
        <p:nvSpPr>
          <p:cNvPr id="4" name="Rectangle 1"/>
          <p:cNvSpPr>
            <a:spLocks noChangeArrowheads="1"/>
          </p:cNvSpPr>
          <p:nvPr/>
        </p:nvSpPr>
        <p:spPr bwMode="auto">
          <a:xfrm>
            <a:off x="-163773" y="234320"/>
            <a:ext cx="308098" cy="2616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dirty="0" smtClean="0">
                <a:ln>
                  <a:noFill/>
                </a:ln>
                <a:solidFill>
                  <a:srgbClr val="000000"/>
                </a:solidFill>
                <a:effectLst/>
                <a:latin typeface="Trebuchet MS" panose="020B0603020202020204" pitchFamily="34" charset="0"/>
              </a:rPr>
              <a:t>.</a:t>
            </a:r>
            <a:r>
              <a:rPr kumimoji="0" lang="ru-RU" altLang="ru-RU" sz="1000" b="0" i="0" u="none" strike="noStrike" cap="none" normalizeH="0" baseline="0" dirty="0" smtClean="0">
                <a:ln>
                  <a:noFill/>
                </a:ln>
                <a:solidFill>
                  <a:srgbClr val="000000"/>
                </a:solidFill>
                <a:effectLst/>
                <a:latin typeface="Trebuchet MS" panose="020B0603020202020204" pitchFamily="34" charset="0"/>
              </a:rPr>
              <a:t> </a:t>
            </a:r>
            <a:r>
              <a:rPr kumimoji="0" lang="ru-RU" altLang="ru-RU" sz="1100" b="0" i="0" u="none" strike="noStrike" cap="none" normalizeH="0" baseline="0" dirty="0" smtClean="0">
                <a:ln>
                  <a:noFill/>
                </a:ln>
                <a:solidFill>
                  <a:schemeClr val="tx1"/>
                </a:solidFill>
                <a:effectLst/>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383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gcrpm\Desktop\a33.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97328" y="1080656"/>
            <a:ext cx="3505012" cy="35050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cgcrpm\Desktop\Без названия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44" y="1367239"/>
            <a:ext cx="3875502" cy="269412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gcrpm\Desktop\Без названия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20" y="3586348"/>
            <a:ext cx="4120458" cy="27419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gcrpm\Desktop\Ce-este-procrastinarea-2_result-e159523138382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1680" y="401919"/>
            <a:ext cx="4001338" cy="248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65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gcrpm\Downloads\309661856_1448611648969048_8687879201034122102_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81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gcrpm\Downloads\309256246_824054295583197_3051948717827466068_n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68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045030"/>
          </a:xfrm>
        </p:spPr>
        <p:txBody>
          <a:bodyPr>
            <a:normAutofit/>
          </a:bodyPr>
          <a:lstStyle/>
          <a:p>
            <a:pPr algn="ctr"/>
            <a:r>
              <a:rPr lang="ro-RO" dirty="0" smtClean="0"/>
              <a:t>Cauze ale Procrastinării</a:t>
            </a:r>
            <a:endParaRPr lang="ru-RU" dirty="0"/>
          </a:p>
        </p:txBody>
      </p:sp>
      <p:sp>
        <p:nvSpPr>
          <p:cNvPr id="3" name="Объект 2"/>
          <p:cNvSpPr>
            <a:spLocks noGrp="1"/>
          </p:cNvSpPr>
          <p:nvPr>
            <p:ph idx="1"/>
          </p:nvPr>
        </p:nvSpPr>
        <p:spPr>
          <a:xfrm>
            <a:off x="320634" y="1662545"/>
            <a:ext cx="11033166" cy="5082638"/>
          </a:xfrm>
        </p:spPr>
        <p:txBody>
          <a:bodyPr>
            <a:normAutofit fontScale="77500" lnSpcReduction="20000"/>
          </a:bodyPr>
          <a:lstStyle/>
          <a:p>
            <a:r>
              <a:rPr lang="ro-RO" sz="7200" dirty="0" smtClean="0"/>
              <a:t>Slaba gestionare a timpului</a:t>
            </a:r>
          </a:p>
          <a:p>
            <a:r>
              <a:rPr lang="ro-RO" sz="7200" dirty="0" smtClean="0"/>
              <a:t>Perfecționismul excesiv</a:t>
            </a:r>
          </a:p>
          <a:p>
            <a:r>
              <a:rPr lang="ro-RO" sz="7200" dirty="0" smtClean="0"/>
              <a:t>Incertitudinea</a:t>
            </a:r>
          </a:p>
          <a:p>
            <a:r>
              <a:rPr lang="ro-RO" sz="7200" dirty="0" smtClean="0"/>
              <a:t>Resentimentul</a:t>
            </a:r>
          </a:p>
          <a:p>
            <a:r>
              <a:rPr lang="ro-RO" sz="7200" dirty="0" smtClean="0"/>
              <a:t>Perceperea sarcinii ca plictisitoare</a:t>
            </a:r>
          </a:p>
          <a:p>
            <a:r>
              <a:rPr lang="ro-RO" sz="7200" dirty="0" smtClean="0"/>
              <a:t>Frica de eșec</a:t>
            </a:r>
          </a:p>
          <a:p>
            <a:r>
              <a:rPr lang="ro-RO" sz="7200" dirty="0" smtClean="0"/>
              <a:t>Tentația unor ocupații </a:t>
            </a:r>
            <a:r>
              <a:rPr lang="ro-RO" sz="7200" dirty="0" smtClean="0"/>
              <a:t>alternative</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6660" y="930706"/>
            <a:ext cx="3925340" cy="3380038"/>
          </a:xfrm>
          <a:prstGeom prst="rect">
            <a:avLst/>
          </a:prstGeom>
        </p:spPr>
      </p:pic>
    </p:spTree>
    <p:extLst>
      <p:ext uri="{BB962C8B-B14F-4D97-AF65-F5344CB8AC3E}">
        <p14:creationId xmlns:p14="http://schemas.microsoft.com/office/powerpoint/2010/main" val="1926078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6256"/>
            <a:ext cx="10515600" cy="938150"/>
          </a:xfrm>
        </p:spPr>
        <p:txBody>
          <a:bodyPr/>
          <a:lstStyle/>
          <a:p>
            <a:pPr algn="ctr"/>
            <a:r>
              <a:rPr lang="ro-RO" b="1" dirty="0" smtClean="0"/>
              <a:t>Cauze medicale</a:t>
            </a:r>
            <a:endParaRPr lang="en-US" b="1" dirty="0"/>
          </a:p>
        </p:txBody>
      </p:sp>
      <p:sp>
        <p:nvSpPr>
          <p:cNvPr id="3" name="Объект 2"/>
          <p:cNvSpPr>
            <a:spLocks noGrp="1"/>
          </p:cNvSpPr>
          <p:nvPr>
            <p:ph idx="1"/>
          </p:nvPr>
        </p:nvSpPr>
        <p:spPr>
          <a:xfrm>
            <a:off x="237505" y="1270660"/>
            <a:ext cx="11732821" cy="5260769"/>
          </a:xfrm>
        </p:spPr>
        <p:txBody>
          <a:bodyPr>
            <a:normAutofit/>
          </a:bodyPr>
          <a:lstStyle/>
          <a:p>
            <a:pPr algn="just"/>
            <a:r>
              <a:rPr lang="ro-RO" b="1" dirty="0">
                <a:latin typeface="Calibri" pitchFamily="34" charset="0"/>
                <a:cs typeface="Calibri" pitchFamily="34" charset="0"/>
              </a:rPr>
              <a:t>Depresia</a:t>
            </a:r>
            <a:r>
              <a:rPr lang="ro-RO" dirty="0">
                <a:latin typeface="Calibri" pitchFamily="34" charset="0"/>
                <a:cs typeface="Calibri" pitchFamily="34" charset="0"/>
              </a:rPr>
              <a:t> - </a:t>
            </a:r>
            <a:r>
              <a:rPr lang="vi-VN" dirty="0">
                <a:latin typeface="Calibri" pitchFamily="34" charset="0"/>
                <a:cs typeface="Calibri" pitchFamily="34" charset="0"/>
              </a:rPr>
              <a:t>(sentimentul de disperare, de neputință, de lipsă a energie) pot face dificilă începerea și finalizarea unor activități, chiar și a celor mai banale. De asemenea, depresia generează o scădere a stimei de sine.</a:t>
            </a:r>
            <a:endParaRPr lang="ro-RO" dirty="0">
              <a:latin typeface="Calibri" pitchFamily="34" charset="0"/>
              <a:cs typeface="Calibri" pitchFamily="34" charset="0"/>
            </a:endParaRPr>
          </a:p>
          <a:p>
            <a:pPr algn="just"/>
            <a:r>
              <a:rPr lang="ro-RO" b="1" dirty="0">
                <a:latin typeface="Calibri" pitchFamily="34" charset="0"/>
                <a:cs typeface="Calibri" pitchFamily="34" charset="0"/>
              </a:rPr>
              <a:t>Tulburarea obsesiv- compulsivă- </a:t>
            </a:r>
            <a:r>
              <a:rPr lang="en-US" dirty="0" err="1">
                <a:latin typeface="Calibri" pitchFamily="34" charset="0"/>
                <a:cs typeface="Calibri" pitchFamily="34" charset="0"/>
              </a:rPr>
              <a:t>Această</a:t>
            </a:r>
            <a:r>
              <a:rPr lang="en-US" dirty="0">
                <a:latin typeface="Calibri" pitchFamily="34" charset="0"/>
                <a:cs typeface="Calibri" pitchFamily="34" charset="0"/>
              </a:rPr>
              <a:t> </a:t>
            </a:r>
            <a:r>
              <a:rPr lang="en-US" dirty="0" err="1">
                <a:latin typeface="Calibri" pitchFamily="34" charset="0"/>
                <a:cs typeface="Calibri" pitchFamily="34" charset="0"/>
              </a:rPr>
              <a:t>afecțiune</a:t>
            </a:r>
            <a:r>
              <a:rPr lang="en-US" dirty="0">
                <a:latin typeface="Calibri" pitchFamily="34" charset="0"/>
                <a:cs typeface="Calibri" pitchFamily="34" charset="0"/>
              </a:rPr>
              <a:t> </a:t>
            </a:r>
            <a:r>
              <a:rPr lang="en-US" dirty="0" err="1">
                <a:latin typeface="Calibri" pitchFamily="34" charset="0"/>
                <a:cs typeface="Calibri" pitchFamily="34" charset="0"/>
              </a:rPr>
              <a:t>este</a:t>
            </a:r>
            <a:r>
              <a:rPr lang="en-US" dirty="0">
                <a:latin typeface="Calibri" pitchFamily="34" charset="0"/>
                <a:cs typeface="Calibri" pitchFamily="34" charset="0"/>
              </a:rPr>
              <a:t> </a:t>
            </a:r>
            <a:r>
              <a:rPr lang="en-US" dirty="0" err="1">
                <a:latin typeface="Calibri" pitchFamily="34" charset="0"/>
                <a:cs typeface="Calibri" pitchFamily="34" charset="0"/>
              </a:rPr>
              <a:t>adesea</a:t>
            </a:r>
            <a:r>
              <a:rPr lang="en-US" dirty="0">
                <a:latin typeface="Calibri" pitchFamily="34" charset="0"/>
                <a:cs typeface="Calibri" pitchFamily="34" charset="0"/>
              </a:rPr>
              <a:t> </a:t>
            </a:r>
            <a:r>
              <a:rPr lang="en-US" dirty="0" err="1">
                <a:latin typeface="Calibri" pitchFamily="34" charset="0"/>
                <a:cs typeface="Calibri" pitchFamily="34" charset="0"/>
              </a:rPr>
              <a:t>asociată</a:t>
            </a:r>
            <a:r>
              <a:rPr lang="en-US" dirty="0">
                <a:latin typeface="Calibri" pitchFamily="34" charset="0"/>
                <a:cs typeface="Calibri" pitchFamily="34" charset="0"/>
              </a:rPr>
              <a:t> cu un </a:t>
            </a:r>
            <a:r>
              <a:rPr lang="en-US" dirty="0" err="1">
                <a:latin typeface="Calibri" pitchFamily="34" charset="0"/>
                <a:cs typeface="Calibri" pitchFamily="34" charset="0"/>
              </a:rPr>
              <a:t>perfecționism</a:t>
            </a:r>
            <a:r>
              <a:rPr lang="en-US" dirty="0">
                <a:latin typeface="Calibri" pitchFamily="34" charset="0"/>
                <a:cs typeface="Calibri" pitchFamily="34" charset="0"/>
              </a:rPr>
              <a:t> </a:t>
            </a:r>
            <a:r>
              <a:rPr lang="en-US" dirty="0" err="1">
                <a:latin typeface="Calibri" pitchFamily="34" charset="0"/>
                <a:cs typeface="Calibri" pitchFamily="34" charset="0"/>
              </a:rPr>
              <a:t>profund</a:t>
            </a:r>
            <a:r>
              <a:rPr lang="en-US" dirty="0">
                <a:latin typeface="Calibri" pitchFamily="34" charset="0"/>
                <a:cs typeface="Calibri" pitchFamily="34" charset="0"/>
              </a:rPr>
              <a:t> </a:t>
            </a:r>
            <a:r>
              <a:rPr lang="en-US" dirty="0" err="1">
                <a:latin typeface="Calibri" pitchFamily="34" charset="0"/>
                <a:cs typeface="Calibri" pitchFamily="34" charset="0"/>
              </a:rPr>
              <a:t>nesănătos</a:t>
            </a:r>
            <a:r>
              <a:rPr lang="en-US" dirty="0">
                <a:latin typeface="Calibri" pitchFamily="34" charset="0"/>
                <a:cs typeface="Calibri" pitchFamily="34" charset="0"/>
              </a:rPr>
              <a:t>, care </a:t>
            </a:r>
            <a:r>
              <a:rPr lang="en-US" dirty="0" err="1">
                <a:latin typeface="Calibri" pitchFamily="34" charset="0"/>
                <a:cs typeface="Calibri" pitchFamily="34" charset="0"/>
              </a:rPr>
              <a:t>provoacă</a:t>
            </a:r>
            <a:r>
              <a:rPr lang="en-US" dirty="0">
                <a:latin typeface="Calibri" pitchFamily="34" charset="0"/>
                <a:cs typeface="Calibri" pitchFamily="34" charset="0"/>
              </a:rPr>
              <a:t> </a:t>
            </a:r>
            <a:r>
              <a:rPr lang="en-US" dirty="0" err="1">
                <a:latin typeface="Calibri" pitchFamily="34" charset="0"/>
                <a:cs typeface="Calibri" pitchFamily="34" charset="0"/>
              </a:rPr>
              <a:t>și</a:t>
            </a:r>
            <a:r>
              <a:rPr lang="en-US" dirty="0">
                <a:latin typeface="Calibri" pitchFamily="34" charset="0"/>
                <a:cs typeface="Calibri" pitchFamily="34" charset="0"/>
              </a:rPr>
              <a:t> </a:t>
            </a:r>
            <a:r>
              <a:rPr lang="en-US" dirty="0" err="1">
                <a:latin typeface="Calibri" pitchFamily="34" charset="0"/>
                <a:cs typeface="Calibri" pitchFamily="34" charset="0"/>
              </a:rPr>
              <a:t>menține</a:t>
            </a:r>
            <a:r>
              <a:rPr lang="en-US" dirty="0">
                <a:latin typeface="Calibri" pitchFamily="34" charset="0"/>
                <a:cs typeface="Calibri" pitchFamily="34" charset="0"/>
              </a:rPr>
              <a:t> </a:t>
            </a:r>
            <a:r>
              <a:rPr lang="en-US" dirty="0" err="1">
                <a:latin typeface="Calibri" pitchFamily="34" charset="0"/>
                <a:cs typeface="Calibri" pitchFamily="34" charset="0"/>
              </a:rPr>
              <a:t>teama</a:t>
            </a:r>
            <a:r>
              <a:rPr lang="en-US" dirty="0">
                <a:latin typeface="Calibri" pitchFamily="34" charset="0"/>
                <a:cs typeface="Calibri" pitchFamily="34" charset="0"/>
              </a:rPr>
              <a:t> de </a:t>
            </a:r>
            <a:r>
              <a:rPr lang="en-US" dirty="0" err="1">
                <a:latin typeface="Calibri" pitchFamily="34" charset="0"/>
                <a:cs typeface="Calibri" pitchFamily="34" charset="0"/>
              </a:rPr>
              <a:t>eroare</a:t>
            </a:r>
            <a:r>
              <a:rPr lang="en-US" dirty="0">
                <a:latin typeface="Calibri" pitchFamily="34" charset="0"/>
                <a:cs typeface="Calibri" pitchFamily="34" charset="0"/>
              </a:rPr>
              <a:t>, </a:t>
            </a:r>
            <a:r>
              <a:rPr lang="en-US" dirty="0" err="1">
                <a:latin typeface="Calibri" pitchFamily="34" charset="0"/>
                <a:cs typeface="Calibri" pitchFamily="34" charset="0"/>
              </a:rPr>
              <a:t>îndoiala</a:t>
            </a:r>
            <a:r>
              <a:rPr lang="en-US" dirty="0">
                <a:latin typeface="Calibri" pitchFamily="34" charset="0"/>
                <a:cs typeface="Calibri" pitchFamily="34" charset="0"/>
              </a:rPr>
              <a:t> </a:t>
            </a:r>
            <a:r>
              <a:rPr lang="en-US" dirty="0" err="1">
                <a:latin typeface="Calibri" pitchFamily="34" charset="0"/>
                <a:cs typeface="Calibri" pitchFamily="34" charset="0"/>
              </a:rPr>
              <a:t>privitoare</a:t>
            </a:r>
            <a:r>
              <a:rPr lang="en-US" dirty="0">
                <a:latin typeface="Calibri" pitchFamily="34" charset="0"/>
                <a:cs typeface="Calibri" pitchFamily="34" charset="0"/>
              </a:rPr>
              <a:t> la </a:t>
            </a:r>
            <a:r>
              <a:rPr lang="en-US" dirty="0" err="1">
                <a:latin typeface="Calibri" pitchFamily="34" charset="0"/>
                <a:cs typeface="Calibri" pitchFamily="34" charset="0"/>
              </a:rPr>
              <a:t>corectitudinea</a:t>
            </a:r>
            <a:r>
              <a:rPr lang="en-US" dirty="0">
                <a:latin typeface="Calibri" pitchFamily="34" charset="0"/>
                <a:cs typeface="Calibri" pitchFamily="34" charset="0"/>
              </a:rPr>
              <a:t> </a:t>
            </a:r>
            <a:r>
              <a:rPr lang="en-US" dirty="0" err="1">
                <a:latin typeface="Calibri" pitchFamily="34" charset="0"/>
                <a:cs typeface="Calibri" pitchFamily="34" charset="0"/>
              </a:rPr>
              <a:t>muncii</a:t>
            </a:r>
            <a:r>
              <a:rPr lang="en-US" dirty="0">
                <a:latin typeface="Calibri" pitchFamily="34" charset="0"/>
                <a:cs typeface="Calibri" pitchFamily="34" charset="0"/>
              </a:rPr>
              <a:t> </a:t>
            </a:r>
            <a:r>
              <a:rPr lang="en-US" dirty="0" err="1">
                <a:latin typeface="Calibri" pitchFamily="34" charset="0"/>
                <a:cs typeface="Calibri" pitchFamily="34" charset="0"/>
              </a:rPr>
              <a:t>făcute</a:t>
            </a:r>
            <a:r>
              <a:rPr lang="en-US" dirty="0">
                <a:latin typeface="Calibri" pitchFamily="34" charset="0"/>
                <a:cs typeface="Calibri" pitchFamily="34" charset="0"/>
              </a:rPr>
              <a:t>, </a:t>
            </a:r>
            <a:r>
              <a:rPr lang="en-US" dirty="0" err="1">
                <a:latin typeface="Calibri" pitchFamily="34" charset="0"/>
                <a:cs typeface="Calibri" pitchFamily="34" charset="0"/>
              </a:rPr>
              <a:t>precum</a:t>
            </a:r>
            <a:r>
              <a:rPr lang="en-US" dirty="0">
                <a:latin typeface="Calibri" pitchFamily="34" charset="0"/>
                <a:cs typeface="Calibri" pitchFamily="34" charset="0"/>
              </a:rPr>
              <a:t> </a:t>
            </a:r>
            <a:r>
              <a:rPr lang="en-US" dirty="0" err="1">
                <a:latin typeface="Calibri" pitchFamily="34" charset="0"/>
                <a:cs typeface="Calibri" pitchFamily="34" charset="0"/>
              </a:rPr>
              <a:t>și</a:t>
            </a:r>
            <a:r>
              <a:rPr lang="en-US" dirty="0">
                <a:latin typeface="Calibri" pitchFamily="34" charset="0"/>
                <a:cs typeface="Calibri" pitchFamily="34" charset="0"/>
              </a:rPr>
              <a:t> </a:t>
            </a:r>
            <a:r>
              <a:rPr lang="en-US" dirty="0" err="1">
                <a:latin typeface="Calibri" pitchFamily="34" charset="0"/>
                <a:cs typeface="Calibri" pitchFamily="34" charset="0"/>
              </a:rPr>
              <a:t>grija</a:t>
            </a:r>
            <a:r>
              <a:rPr lang="en-US" dirty="0">
                <a:latin typeface="Calibri" pitchFamily="34" charset="0"/>
                <a:cs typeface="Calibri" pitchFamily="34" charset="0"/>
              </a:rPr>
              <a:t> </a:t>
            </a:r>
            <a:r>
              <a:rPr lang="en-US" dirty="0" err="1">
                <a:latin typeface="Calibri" pitchFamily="34" charset="0"/>
                <a:cs typeface="Calibri" pitchFamily="34" charset="0"/>
              </a:rPr>
              <a:t>despre</a:t>
            </a:r>
            <a:r>
              <a:rPr lang="en-US" dirty="0">
                <a:latin typeface="Calibri" pitchFamily="34" charset="0"/>
                <a:cs typeface="Calibri" pitchFamily="34" charset="0"/>
              </a:rPr>
              <a:t> </a:t>
            </a:r>
            <a:r>
              <a:rPr lang="en-US" dirty="0" err="1">
                <a:latin typeface="Calibri" pitchFamily="34" charset="0"/>
                <a:cs typeface="Calibri" pitchFamily="34" charset="0"/>
              </a:rPr>
              <a:t>așteptările</a:t>
            </a:r>
            <a:r>
              <a:rPr lang="en-US" dirty="0">
                <a:latin typeface="Calibri" pitchFamily="34" charset="0"/>
                <a:cs typeface="Calibri" pitchFamily="34" charset="0"/>
              </a:rPr>
              <a:t> </a:t>
            </a:r>
            <a:r>
              <a:rPr lang="en-US" dirty="0" err="1">
                <a:latin typeface="Calibri" pitchFamily="34" charset="0"/>
                <a:cs typeface="Calibri" pitchFamily="34" charset="0"/>
              </a:rPr>
              <a:t>celorlalți</a:t>
            </a:r>
            <a:r>
              <a:rPr lang="en-US" dirty="0">
                <a:latin typeface="Calibri" pitchFamily="34" charset="0"/>
                <a:cs typeface="Calibri" pitchFamily="34" charset="0"/>
              </a:rPr>
              <a:t>. </a:t>
            </a:r>
            <a:r>
              <a:rPr lang="en-US" dirty="0" err="1">
                <a:latin typeface="Calibri" pitchFamily="34" charset="0"/>
                <a:cs typeface="Calibri" pitchFamily="34" charset="0"/>
              </a:rPr>
              <a:t>Aceste</a:t>
            </a:r>
            <a:r>
              <a:rPr lang="en-US" dirty="0">
                <a:latin typeface="Calibri" pitchFamily="34" charset="0"/>
                <a:cs typeface="Calibri" pitchFamily="34" charset="0"/>
              </a:rPr>
              <a:t> </a:t>
            </a:r>
            <a:r>
              <a:rPr lang="en-US" dirty="0" err="1">
                <a:latin typeface="Calibri" pitchFamily="34" charset="0"/>
                <a:cs typeface="Calibri" pitchFamily="34" charset="0"/>
              </a:rPr>
              <a:t>gânduri</a:t>
            </a:r>
            <a:r>
              <a:rPr lang="en-US" dirty="0">
                <a:latin typeface="Calibri" pitchFamily="34" charset="0"/>
                <a:cs typeface="Calibri" pitchFamily="34" charset="0"/>
              </a:rPr>
              <a:t> </a:t>
            </a:r>
            <a:r>
              <a:rPr lang="en-US" dirty="0" err="1">
                <a:latin typeface="Calibri" pitchFamily="34" charset="0"/>
                <a:cs typeface="Calibri" pitchFamily="34" charset="0"/>
              </a:rPr>
              <a:t>determină</a:t>
            </a:r>
            <a:r>
              <a:rPr lang="en-US" dirty="0">
                <a:latin typeface="Calibri" pitchFamily="34" charset="0"/>
                <a:cs typeface="Calibri" pitchFamily="34" charset="0"/>
              </a:rPr>
              <a:t> </a:t>
            </a:r>
            <a:r>
              <a:rPr lang="en-US" dirty="0" err="1">
                <a:latin typeface="Calibri" pitchFamily="34" charset="0"/>
                <a:cs typeface="Calibri" pitchFamily="34" charset="0"/>
              </a:rPr>
              <a:t>persoana</a:t>
            </a:r>
            <a:r>
              <a:rPr lang="en-US" dirty="0">
                <a:latin typeface="Calibri" pitchFamily="34" charset="0"/>
                <a:cs typeface="Calibri" pitchFamily="34" charset="0"/>
              </a:rPr>
              <a:t> </a:t>
            </a:r>
            <a:r>
              <a:rPr lang="en-US" dirty="0" err="1">
                <a:latin typeface="Calibri" pitchFamily="34" charset="0"/>
                <a:cs typeface="Calibri" pitchFamily="34" charset="0"/>
              </a:rPr>
              <a:t>respectivă</a:t>
            </a:r>
            <a:r>
              <a:rPr lang="en-US" dirty="0">
                <a:latin typeface="Calibri" pitchFamily="34" charset="0"/>
                <a:cs typeface="Calibri" pitchFamily="34" charset="0"/>
              </a:rPr>
              <a:t> </a:t>
            </a:r>
            <a:r>
              <a:rPr lang="en-US" dirty="0" err="1">
                <a:latin typeface="Calibri" pitchFamily="34" charset="0"/>
                <a:cs typeface="Calibri" pitchFamily="34" charset="0"/>
              </a:rPr>
              <a:t>să</a:t>
            </a:r>
            <a:r>
              <a:rPr lang="en-US" dirty="0">
                <a:latin typeface="Calibri" pitchFamily="34" charset="0"/>
                <a:cs typeface="Calibri" pitchFamily="34" charset="0"/>
              </a:rPr>
              <a:t> </a:t>
            </a:r>
            <a:r>
              <a:rPr lang="en-US" dirty="0" err="1">
                <a:latin typeface="Calibri" pitchFamily="34" charset="0"/>
                <a:cs typeface="Calibri" pitchFamily="34" charset="0"/>
              </a:rPr>
              <a:t>procrastineze</a:t>
            </a:r>
            <a:r>
              <a:rPr lang="en-US" dirty="0">
                <a:latin typeface="Calibri" pitchFamily="34" charset="0"/>
                <a:cs typeface="Calibri" pitchFamily="34" charset="0"/>
              </a:rPr>
              <a:t> </a:t>
            </a:r>
            <a:r>
              <a:rPr lang="en-US" dirty="0" err="1">
                <a:latin typeface="Calibri" pitchFamily="34" charset="0"/>
                <a:cs typeface="Calibri" pitchFamily="34" charset="0"/>
              </a:rPr>
              <a:t>mai</a:t>
            </a:r>
            <a:r>
              <a:rPr lang="en-US" dirty="0">
                <a:latin typeface="Calibri" pitchFamily="34" charset="0"/>
                <a:cs typeface="Calibri" pitchFamily="34" charset="0"/>
              </a:rPr>
              <a:t> </a:t>
            </a:r>
            <a:r>
              <a:rPr lang="en-US" dirty="0" err="1">
                <a:latin typeface="Calibri" pitchFamily="34" charset="0"/>
                <a:cs typeface="Calibri" pitchFamily="34" charset="0"/>
              </a:rPr>
              <a:t>degrabă</a:t>
            </a:r>
            <a:r>
              <a:rPr lang="en-US" dirty="0">
                <a:latin typeface="Calibri" pitchFamily="34" charset="0"/>
                <a:cs typeface="Calibri" pitchFamily="34" charset="0"/>
              </a:rPr>
              <a:t> </a:t>
            </a:r>
            <a:r>
              <a:rPr lang="en-US" dirty="0" err="1">
                <a:latin typeface="Calibri" pitchFamily="34" charset="0"/>
                <a:cs typeface="Calibri" pitchFamily="34" charset="0"/>
              </a:rPr>
              <a:t>decât</a:t>
            </a:r>
            <a:r>
              <a:rPr lang="en-US" dirty="0">
                <a:latin typeface="Calibri" pitchFamily="34" charset="0"/>
                <a:cs typeface="Calibri" pitchFamily="34" charset="0"/>
              </a:rPr>
              <a:t> </a:t>
            </a:r>
            <a:r>
              <a:rPr lang="en-US" dirty="0" err="1">
                <a:latin typeface="Calibri" pitchFamily="34" charset="0"/>
                <a:cs typeface="Calibri" pitchFamily="34" charset="0"/>
              </a:rPr>
              <a:t>să</a:t>
            </a:r>
            <a:r>
              <a:rPr lang="en-US" dirty="0">
                <a:latin typeface="Calibri" pitchFamily="34" charset="0"/>
                <a:cs typeface="Calibri" pitchFamily="34" charset="0"/>
              </a:rPr>
              <a:t> </a:t>
            </a:r>
            <a:r>
              <a:rPr lang="en-US" dirty="0" err="1">
                <a:latin typeface="Calibri" pitchFamily="34" charset="0"/>
                <a:cs typeface="Calibri" pitchFamily="34" charset="0"/>
              </a:rPr>
              <a:t>ia</a:t>
            </a:r>
            <a:r>
              <a:rPr lang="en-US" dirty="0">
                <a:latin typeface="Calibri" pitchFamily="34" charset="0"/>
                <a:cs typeface="Calibri" pitchFamily="34" charset="0"/>
              </a:rPr>
              <a:t> o </a:t>
            </a:r>
            <a:r>
              <a:rPr lang="en-US" dirty="0" err="1">
                <a:latin typeface="Calibri" pitchFamily="34" charset="0"/>
                <a:cs typeface="Calibri" pitchFamily="34" charset="0"/>
              </a:rPr>
              <a:t>decizie</a:t>
            </a:r>
            <a:r>
              <a:rPr lang="en-US" dirty="0">
                <a:latin typeface="Calibri" pitchFamily="34" charset="0"/>
                <a:cs typeface="Calibri" pitchFamily="34" charset="0"/>
              </a:rPr>
              <a:t> </a:t>
            </a:r>
            <a:r>
              <a:rPr lang="en-US" dirty="0" err="1">
                <a:latin typeface="Calibri" pitchFamily="34" charset="0"/>
                <a:cs typeface="Calibri" pitchFamily="34" charset="0"/>
              </a:rPr>
              <a:t>și</a:t>
            </a:r>
            <a:r>
              <a:rPr lang="en-US" dirty="0">
                <a:latin typeface="Calibri" pitchFamily="34" charset="0"/>
                <a:cs typeface="Calibri" pitchFamily="34" charset="0"/>
              </a:rPr>
              <a:t> </a:t>
            </a:r>
            <a:r>
              <a:rPr lang="en-US" dirty="0" err="1">
                <a:latin typeface="Calibri" pitchFamily="34" charset="0"/>
                <a:cs typeface="Calibri" pitchFamily="34" charset="0"/>
              </a:rPr>
              <a:t>să</a:t>
            </a:r>
            <a:r>
              <a:rPr lang="en-US" dirty="0">
                <a:latin typeface="Calibri" pitchFamily="34" charset="0"/>
                <a:cs typeface="Calibri" pitchFamily="34" charset="0"/>
              </a:rPr>
              <a:t> </a:t>
            </a:r>
            <a:r>
              <a:rPr lang="en-US" dirty="0" err="1">
                <a:latin typeface="Calibri" pitchFamily="34" charset="0"/>
                <a:cs typeface="Calibri" pitchFamily="34" charset="0"/>
              </a:rPr>
              <a:t>acționeze</a:t>
            </a:r>
            <a:r>
              <a:rPr lang="en-US" dirty="0" smtClean="0">
                <a:latin typeface="Calibri" pitchFamily="34" charset="0"/>
                <a:cs typeface="Calibri" pitchFamily="34" charset="0"/>
              </a:rPr>
              <a:t>.</a:t>
            </a:r>
            <a:endParaRPr lang="ro-RO" dirty="0">
              <a:latin typeface="Calibri" pitchFamily="34" charset="0"/>
              <a:cs typeface="Calibri" pitchFamily="34" charset="0"/>
            </a:endParaRPr>
          </a:p>
          <a:p>
            <a:pPr algn="just"/>
            <a:r>
              <a:rPr lang="ro-RO" b="1" dirty="0">
                <a:latin typeface="Calibri" pitchFamily="34" charset="0"/>
                <a:cs typeface="Calibri" pitchFamily="34" charset="0"/>
              </a:rPr>
              <a:t>T</a:t>
            </a:r>
            <a:r>
              <a:rPr lang="en-US" b="1" dirty="0" err="1">
                <a:latin typeface="Calibri" pitchFamily="34" charset="0"/>
                <a:cs typeface="Calibri" pitchFamily="34" charset="0"/>
              </a:rPr>
              <a:t>ulburare</a:t>
            </a:r>
            <a:r>
              <a:rPr lang="en-US" b="1" dirty="0">
                <a:latin typeface="Calibri" pitchFamily="34" charset="0"/>
                <a:cs typeface="Calibri" pitchFamily="34" charset="0"/>
              </a:rPr>
              <a:t> </a:t>
            </a:r>
            <a:r>
              <a:rPr lang="en-US" b="1" dirty="0">
                <a:latin typeface="Calibri" pitchFamily="34" charset="0"/>
                <a:cs typeface="Calibri" pitchFamily="34" charset="0"/>
              </a:rPr>
              <a:t>de deficit de </a:t>
            </a:r>
            <a:r>
              <a:rPr lang="en-US" b="1" dirty="0" err="1">
                <a:latin typeface="Calibri" pitchFamily="34" charset="0"/>
                <a:cs typeface="Calibri" pitchFamily="34" charset="0"/>
              </a:rPr>
              <a:t>atenție</a:t>
            </a:r>
            <a:r>
              <a:rPr lang="en-US" b="1" dirty="0">
                <a:latin typeface="Calibri" pitchFamily="34" charset="0"/>
                <a:cs typeface="Calibri" pitchFamily="34" charset="0"/>
              </a:rPr>
              <a:t> (</a:t>
            </a:r>
            <a:r>
              <a:rPr lang="en-US" b="1" dirty="0">
                <a:latin typeface="Calibri" pitchFamily="34" charset="0"/>
                <a:cs typeface="Calibri" pitchFamily="34" charset="0"/>
              </a:rPr>
              <a:t>ADHD)</a:t>
            </a:r>
            <a:r>
              <a:rPr lang="ro-RO" dirty="0">
                <a:latin typeface="Calibri" pitchFamily="34" charset="0"/>
                <a:cs typeface="Calibri" pitchFamily="34" charset="0"/>
              </a:rPr>
              <a:t>- </a:t>
            </a:r>
            <a:r>
              <a:rPr lang="en-US" dirty="0" err="1">
                <a:latin typeface="Calibri" pitchFamily="34" charset="0"/>
                <a:cs typeface="Calibri" pitchFamily="34" charset="0"/>
              </a:rPr>
              <a:t>Distragerea</a:t>
            </a:r>
            <a:r>
              <a:rPr lang="en-US" dirty="0">
                <a:latin typeface="Calibri" pitchFamily="34" charset="0"/>
                <a:cs typeface="Calibri" pitchFamily="34" charset="0"/>
              </a:rPr>
              <a:t> </a:t>
            </a:r>
            <a:r>
              <a:rPr lang="en-US" dirty="0" err="1">
                <a:latin typeface="Calibri" pitchFamily="34" charset="0"/>
                <a:cs typeface="Calibri" pitchFamily="34" charset="0"/>
              </a:rPr>
              <a:t>permanentă</a:t>
            </a:r>
            <a:r>
              <a:rPr lang="en-US" dirty="0">
                <a:latin typeface="Calibri" pitchFamily="34" charset="0"/>
                <a:cs typeface="Calibri" pitchFamily="34" charset="0"/>
              </a:rPr>
              <a:t>, </a:t>
            </a:r>
            <a:r>
              <a:rPr lang="en-US" dirty="0" err="1">
                <a:latin typeface="Calibri" pitchFamily="34" charset="0"/>
                <a:cs typeface="Calibri" pitchFamily="34" charset="0"/>
              </a:rPr>
              <a:t>atât</a:t>
            </a:r>
            <a:r>
              <a:rPr lang="en-US" dirty="0">
                <a:latin typeface="Calibri" pitchFamily="34" charset="0"/>
                <a:cs typeface="Calibri" pitchFamily="34" charset="0"/>
              </a:rPr>
              <a:t> </a:t>
            </a:r>
            <a:r>
              <a:rPr lang="en-US" dirty="0" err="1">
                <a:latin typeface="Calibri" pitchFamily="34" charset="0"/>
                <a:cs typeface="Calibri" pitchFamily="34" charset="0"/>
              </a:rPr>
              <a:t>prin</a:t>
            </a:r>
            <a:r>
              <a:rPr lang="en-US" dirty="0">
                <a:latin typeface="Calibri" pitchFamily="34" charset="0"/>
                <a:cs typeface="Calibri" pitchFamily="34" charset="0"/>
              </a:rPr>
              <a:t> stimuli </a:t>
            </a:r>
            <a:r>
              <a:rPr lang="en-US" dirty="0" err="1">
                <a:latin typeface="Calibri" pitchFamily="34" charset="0"/>
                <a:cs typeface="Calibri" pitchFamily="34" charset="0"/>
              </a:rPr>
              <a:t>externi</a:t>
            </a:r>
            <a:r>
              <a:rPr lang="en-US" dirty="0">
                <a:latin typeface="Calibri" pitchFamily="34" charset="0"/>
                <a:cs typeface="Calibri" pitchFamily="34" charset="0"/>
              </a:rPr>
              <a:t>, </a:t>
            </a:r>
            <a:r>
              <a:rPr lang="en-US" dirty="0" err="1">
                <a:latin typeface="Calibri" pitchFamily="34" charset="0"/>
                <a:cs typeface="Calibri" pitchFamily="34" charset="0"/>
              </a:rPr>
              <a:t>cât</a:t>
            </a:r>
            <a:r>
              <a:rPr lang="en-US" dirty="0">
                <a:latin typeface="Calibri" pitchFamily="34" charset="0"/>
                <a:cs typeface="Calibri" pitchFamily="34" charset="0"/>
              </a:rPr>
              <a:t> </a:t>
            </a:r>
            <a:r>
              <a:rPr lang="en-US" dirty="0" err="1">
                <a:latin typeface="Calibri" pitchFamily="34" charset="0"/>
                <a:cs typeface="Calibri" pitchFamily="34" charset="0"/>
              </a:rPr>
              <a:t>și</a:t>
            </a:r>
            <a:r>
              <a:rPr lang="en-US" dirty="0">
                <a:latin typeface="Calibri" pitchFamily="34" charset="0"/>
                <a:cs typeface="Calibri" pitchFamily="34" charset="0"/>
              </a:rPr>
              <a:t> </a:t>
            </a:r>
            <a:r>
              <a:rPr lang="en-US" dirty="0" err="1">
                <a:latin typeface="Calibri" pitchFamily="34" charset="0"/>
                <a:cs typeface="Calibri" pitchFamily="34" charset="0"/>
              </a:rPr>
              <a:t>prin</a:t>
            </a:r>
            <a:r>
              <a:rPr lang="en-US" dirty="0">
                <a:latin typeface="Calibri" pitchFamily="34" charset="0"/>
                <a:cs typeface="Calibri" pitchFamily="34" charset="0"/>
              </a:rPr>
              <a:t> </a:t>
            </a:r>
            <a:r>
              <a:rPr lang="en-US" dirty="0" err="1">
                <a:latin typeface="Calibri" pitchFamily="34" charset="0"/>
                <a:cs typeface="Calibri" pitchFamily="34" charset="0"/>
              </a:rPr>
              <a:t>interni</a:t>
            </a:r>
            <a:r>
              <a:rPr lang="en-US" dirty="0">
                <a:latin typeface="Calibri" pitchFamily="34" charset="0"/>
                <a:cs typeface="Calibri" pitchFamily="34" charset="0"/>
              </a:rPr>
              <a:t>, </a:t>
            </a:r>
            <a:r>
              <a:rPr lang="en-US" dirty="0" err="1">
                <a:latin typeface="Calibri" pitchFamily="34" charset="0"/>
                <a:cs typeface="Calibri" pitchFamily="34" charset="0"/>
              </a:rPr>
              <a:t>îngreunează</a:t>
            </a:r>
            <a:r>
              <a:rPr lang="en-US" dirty="0">
                <a:latin typeface="Calibri" pitchFamily="34" charset="0"/>
                <a:cs typeface="Calibri" pitchFamily="34" charset="0"/>
              </a:rPr>
              <a:t> </a:t>
            </a:r>
            <a:r>
              <a:rPr lang="en-US" dirty="0" err="1">
                <a:latin typeface="Calibri" pitchFamily="34" charset="0"/>
                <a:cs typeface="Calibri" pitchFamily="34" charset="0"/>
              </a:rPr>
              <a:t>și</a:t>
            </a:r>
            <a:r>
              <a:rPr lang="en-US" dirty="0">
                <a:latin typeface="Calibri" pitchFamily="34" charset="0"/>
                <a:cs typeface="Calibri" pitchFamily="34" charset="0"/>
              </a:rPr>
              <a:t> </a:t>
            </a:r>
            <a:r>
              <a:rPr lang="en-US" dirty="0" err="1">
                <a:latin typeface="Calibri" pitchFamily="34" charset="0"/>
                <a:cs typeface="Calibri" pitchFamily="34" charset="0"/>
              </a:rPr>
              <a:t>chiar</a:t>
            </a:r>
            <a:r>
              <a:rPr lang="en-US" dirty="0">
                <a:latin typeface="Calibri" pitchFamily="34" charset="0"/>
                <a:cs typeface="Calibri" pitchFamily="34" charset="0"/>
              </a:rPr>
              <a:t> </a:t>
            </a:r>
            <a:r>
              <a:rPr lang="en-US" dirty="0" err="1">
                <a:latin typeface="Calibri" pitchFamily="34" charset="0"/>
                <a:cs typeface="Calibri" pitchFamily="34" charset="0"/>
              </a:rPr>
              <a:t>împiedică</a:t>
            </a:r>
            <a:r>
              <a:rPr lang="en-US" dirty="0">
                <a:latin typeface="Calibri" pitchFamily="34" charset="0"/>
                <a:cs typeface="Calibri" pitchFamily="34" charset="0"/>
              </a:rPr>
              <a:t> </a:t>
            </a:r>
            <a:r>
              <a:rPr lang="en-US" dirty="0" err="1">
                <a:latin typeface="Calibri" pitchFamily="34" charset="0"/>
                <a:cs typeface="Calibri" pitchFamily="34" charset="0"/>
              </a:rPr>
              <a:t>în</a:t>
            </a:r>
            <a:r>
              <a:rPr lang="en-US" dirty="0">
                <a:latin typeface="Calibri" pitchFamily="34" charset="0"/>
                <a:cs typeface="Calibri" pitchFamily="34" charset="0"/>
              </a:rPr>
              <a:t> mod </a:t>
            </a:r>
            <a:r>
              <a:rPr lang="en-US" dirty="0" err="1">
                <a:latin typeface="Calibri" pitchFamily="34" charset="0"/>
                <a:cs typeface="Calibri" pitchFamily="34" charset="0"/>
              </a:rPr>
              <a:t>absolut</a:t>
            </a:r>
            <a:r>
              <a:rPr lang="en-US" dirty="0">
                <a:latin typeface="Calibri" pitchFamily="34" charset="0"/>
                <a:cs typeface="Calibri" pitchFamily="34" charset="0"/>
              </a:rPr>
              <a:t> </a:t>
            </a:r>
            <a:r>
              <a:rPr lang="en-US" dirty="0" err="1">
                <a:latin typeface="Calibri" pitchFamily="34" charset="0"/>
                <a:cs typeface="Calibri" pitchFamily="34" charset="0"/>
              </a:rPr>
              <a:t>uneori</a:t>
            </a:r>
            <a:r>
              <a:rPr lang="en-US" dirty="0">
                <a:latin typeface="Calibri" pitchFamily="34" charset="0"/>
                <a:cs typeface="Calibri" pitchFamily="34" charset="0"/>
              </a:rPr>
              <a:t> </a:t>
            </a:r>
            <a:r>
              <a:rPr lang="en-US" dirty="0" err="1">
                <a:latin typeface="Calibri" pitchFamily="34" charset="0"/>
                <a:cs typeface="Calibri" pitchFamily="34" charset="0"/>
              </a:rPr>
              <a:t>îndepliniarea</a:t>
            </a:r>
            <a:r>
              <a:rPr lang="en-US" dirty="0">
                <a:latin typeface="Calibri" pitchFamily="34" charset="0"/>
                <a:cs typeface="Calibri" pitchFamily="34" charset="0"/>
              </a:rPr>
              <a:t> </a:t>
            </a:r>
            <a:r>
              <a:rPr lang="en-US" dirty="0" err="1">
                <a:latin typeface="Calibri" pitchFamily="34" charset="0"/>
                <a:cs typeface="Calibri" pitchFamily="34" charset="0"/>
              </a:rPr>
              <a:t>unei</a:t>
            </a:r>
            <a:r>
              <a:rPr lang="en-US" dirty="0">
                <a:latin typeface="Calibri" pitchFamily="34" charset="0"/>
                <a:cs typeface="Calibri" pitchFamily="34" charset="0"/>
              </a:rPr>
              <a:t> </a:t>
            </a:r>
            <a:r>
              <a:rPr lang="en-US" dirty="0" err="1">
                <a:latin typeface="Calibri" pitchFamily="34" charset="0"/>
                <a:cs typeface="Calibri" pitchFamily="34" charset="0"/>
              </a:rPr>
              <a:t>sarcini</a:t>
            </a:r>
            <a:r>
              <a:rPr lang="en-US" dirty="0">
                <a:latin typeface="Calibri" pitchFamily="34" charset="0"/>
                <a:cs typeface="Calibri" pitchFamily="34" charset="0"/>
              </a:rPr>
              <a:t>, </a:t>
            </a:r>
            <a:r>
              <a:rPr lang="en-US" dirty="0" err="1">
                <a:latin typeface="Calibri" pitchFamily="34" charset="0"/>
                <a:cs typeface="Calibri" pitchFamily="34" charset="0"/>
              </a:rPr>
              <a:t>mai</a:t>
            </a:r>
            <a:r>
              <a:rPr lang="en-US" dirty="0">
                <a:latin typeface="Calibri" pitchFamily="34" charset="0"/>
                <a:cs typeface="Calibri" pitchFamily="34" charset="0"/>
              </a:rPr>
              <a:t> ales </a:t>
            </a:r>
            <a:r>
              <a:rPr lang="en-US" dirty="0" err="1">
                <a:latin typeface="Calibri" pitchFamily="34" charset="0"/>
                <a:cs typeface="Calibri" pitchFamily="34" charset="0"/>
              </a:rPr>
              <a:t>dacă</a:t>
            </a:r>
            <a:r>
              <a:rPr lang="en-US" dirty="0">
                <a:latin typeface="Calibri" pitchFamily="34" charset="0"/>
                <a:cs typeface="Calibri" pitchFamily="34" charset="0"/>
              </a:rPr>
              <a:t> </a:t>
            </a:r>
            <a:r>
              <a:rPr lang="en-US" dirty="0" err="1">
                <a:latin typeface="Calibri" pitchFamily="34" charset="0"/>
                <a:cs typeface="Calibri" pitchFamily="34" charset="0"/>
              </a:rPr>
              <a:t>aceasta</a:t>
            </a:r>
            <a:r>
              <a:rPr lang="en-US" dirty="0">
                <a:latin typeface="Calibri" pitchFamily="34" charset="0"/>
                <a:cs typeface="Calibri" pitchFamily="34" charset="0"/>
              </a:rPr>
              <a:t> </a:t>
            </a:r>
            <a:r>
              <a:rPr lang="en-US" dirty="0" err="1">
                <a:latin typeface="Calibri" pitchFamily="34" charset="0"/>
                <a:cs typeface="Calibri" pitchFamily="34" charset="0"/>
              </a:rPr>
              <a:t>este</a:t>
            </a:r>
            <a:r>
              <a:rPr lang="en-US" dirty="0">
                <a:latin typeface="Calibri" pitchFamily="34" charset="0"/>
                <a:cs typeface="Calibri" pitchFamily="34" charset="0"/>
              </a:rPr>
              <a:t> </a:t>
            </a:r>
            <a:r>
              <a:rPr lang="en-US" dirty="0" err="1">
                <a:latin typeface="Calibri" pitchFamily="34" charset="0"/>
                <a:cs typeface="Calibri" pitchFamily="34" charset="0"/>
              </a:rPr>
              <a:t>dificilă</a:t>
            </a:r>
            <a:r>
              <a:rPr lang="en-US" dirty="0">
                <a:latin typeface="Calibri" pitchFamily="34" charset="0"/>
                <a:cs typeface="Calibri" pitchFamily="34" charset="0"/>
              </a:rPr>
              <a:t> </a:t>
            </a:r>
            <a:r>
              <a:rPr lang="en-US" dirty="0" err="1">
                <a:latin typeface="Calibri" pitchFamily="34" charset="0"/>
                <a:cs typeface="Calibri" pitchFamily="34" charset="0"/>
              </a:rPr>
              <a:t>sau</a:t>
            </a:r>
            <a:r>
              <a:rPr lang="en-US" dirty="0">
                <a:latin typeface="Calibri" pitchFamily="34" charset="0"/>
                <a:cs typeface="Calibri" pitchFamily="34" charset="0"/>
              </a:rPr>
              <a:t> nu </a:t>
            </a:r>
            <a:r>
              <a:rPr lang="en-US" dirty="0" err="1">
                <a:latin typeface="Calibri" pitchFamily="34" charset="0"/>
                <a:cs typeface="Calibri" pitchFamily="34" charset="0"/>
              </a:rPr>
              <a:t>prezintă</a:t>
            </a:r>
            <a:r>
              <a:rPr lang="en-US" dirty="0">
                <a:latin typeface="Calibri" pitchFamily="34" charset="0"/>
                <a:cs typeface="Calibri" pitchFamily="34" charset="0"/>
              </a:rPr>
              <a:t> </a:t>
            </a:r>
            <a:r>
              <a:rPr lang="en-US" dirty="0" err="1">
                <a:latin typeface="Calibri" pitchFamily="34" charset="0"/>
                <a:cs typeface="Calibri" pitchFamily="34" charset="0"/>
              </a:rPr>
              <a:t>interes</a:t>
            </a:r>
            <a:r>
              <a:rPr lang="en-US" dirty="0">
                <a:latin typeface="Calibri" pitchFamily="34" charset="0"/>
                <a:cs typeface="Calibri" pitchFamily="34" charset="0"/>
              </a:rPr>
              <a:t>.</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0308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dirty="0" smtClean="0"/>
              <a:t>Cauze non- medicale</a:t>
            </a:r>
            <a:endParaRPr lang="en-US" dirty="0"/>
          </a:p>
        </p:txBody>
      </p:sp>
      <p:sp>
        <p:nvSpPr>
          <p:cNvPr id="3" name="Объект 2"/>
          <p:cNvSpPr>
            <a:spLocks noGrp="1"/>
          </p:cNvSpPr>
          <p:nvPr>
            <p:ph idx="1"/>
          </p:nvPr>
        </p:nvSpPr>
        <p:spPr/>
        <p:txBody>
          <a:bodyPr>
            <a:normAutofit fontScale="77500" lnSpcReduction="20000"/>
          </a:bodyPr>
          <a:lstStyle/>
          <a:p>
            <a:r>
              <a:rPr lang="ro-RO" dirty="0"/>
              <a:t>L</a:t>
            </a:r>
            <a:r>
              <a:rPr lang="vi-VN" dirty="0"/>
              <a:t>ipsa auto-disciplinei;</a:t>
            </a:r>
          </a:p>
          <a:p>
            <a:r>
              <a:rPr lang="ro-RO" dirty="0"/>
              <a:t>L</a:t>
            </a:r>
            <a:r>
              <a:rPr lang="vi-VN" dirty="0"/>
              <a:t>ipsa unui scop, a unei ținte;</a:t>
            </a:r>
          </a:p>
          <a:p>
            <a:r>
              <a:rPr lang="ro-RO" dirty="0"/>
              <a:t>L</a:t>
            </a:r>
            <a:r>
              <a:rPr lang="vi-VN" dirty="0"/>
              <a:t>ipsa cunostintelor despre îndeplinirea sarcinii respective sau lipsa dorinței;</a:t>
            </a:r>
          </a:p>
          <a:p>
            <a:r>
              <a:rPr lang="ro-RO" dirty="0"/>
              <a:t>L</a:t>
            </a:r>
            <a:r>
              <a:rPr lang="vi-VN" dirty="0"/>
              <a:t>ipsa interesului sau a dispoziție;</a:t>
            </a:r>
          </a:p>
          <a:p>
            <a:r>
              <a:rPr lang="ro-RO" dirty="0"/>
              <a:t>O</a:t>
            </a:r>
            <a:r>
              <a:rPr lang="vi-VN" dirty="0"/>
              <a:t>biceiul nesănătos de a aștepta până în ultimul moment;</a:t>
            </a:r>
          </a:p>
          <a:p>
            <a:r>
              <a:rPr lang="ro-RO" dirty="0"/>
              <a:t>C</a:t>
            </a:r>
            <a:r>
              <a:rPr lang="vi-VN" dirty="0"/>
              <a:t>onvingerea că munca este mai productivă sau eficientă sub presiune;</a:t>
            </a:r>
          </a:p>
          <a:p>
            <a:r>
              <a:rPr lang="ro-RO" dirty="0"/>
              <a:t>Li</a:t>
            </a:r>
            <a:r>
              <a:rPr lang="vi-VN" dirty="0"/>
              <a:t>psa inițiativei de a porni munca;</a:t>
            </a:r>
          </a:p>
          <a:p>
            <a:r>
              <a:rPr lang="ro-RO" dirty="0"/>
              <a:t>U</a:t>
            </a:r>
            <a:r>
              <a:rPr lang="vi-VN" dirty="0"/>
              <a:t>itarea sarcinii;</a:t>
            </a:r>
          </a:p>
          <a:p>
            <a:r>
              <a:rPr lang="ro-RO" dirty="0"/>
              <a:t>I</a:t>
            </a:r>
            <a:r>
              <a:rPr lang="vi-VN" dirty="0"/>
              <a:t>nvocarea unor motive medicale;</a:t>
            </a:r>
          </a:p>
          <a:p>
            <a:r>
              <a:rPr lang="ro-RO" dirty="0"/>
              <a:t>A</a:t>
            </a:r>
            <a:r>
              <a:rPr lang="vi-VN" dirty="0"/>
              <a:t>șteaptarea „momentul potrivit”;</a:t>
            </a:r>
          </a:p>
          <a:p>
            <a:r>
              <a:rPr lang="ro-RO" dirty="0"/>
              <a:t>I</a:t>
            </a:r>
            <a:r>
              <a:rPr lang="vi-VN" dirty="0"/>
              <a:t>nvocarea unei nevoi de timp suplimentar pentru a se gândi la acea activitate;</a:t>
            </a:r>
          </a:p>
          <a:p>
            <a:r>
              <a:rPr lang="ro-RO" dirty="0"/>
              <a:t>A</a:t>
            </a:r>
            <a:r>
              <a:rPr lang="vi-VN" dirty="0"/>
              <a:t>mânarea unei sarcin</a:t>
            </a:r>
            <a:r>
              <a:rPr lang="ro-RO" dirty="0"/>
              <a:t>i</a:t>
            </a:r>
            <a:r>
              <a:rPr lang="vi-VN" dirty="0"/>
              <a:t> în favoarea alteia.</a:t>
            </a:r>
          </a:p>
          <a:p>
            <a:endParaRPr lang="en-US" dirty="0"/>
          </a:p>
        </p:txBody>
      </p:sp>
    </p:spTree>
    <p:extLst>
      <p:ext uri="{BB962C8B-B14F-4D97-AF65-F5344CB8AC3E}">
        <p14:creationId xmlns:p14="http://schemas.microsoft.com/office/powerpoint/2010/main" val="121170929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1420</Words>
  <Application>Microsoft Office PowerPoint</Application>
  <PresentationFormat>Произвольный</PresentationFormat>
  <Paragraphs>111</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Controlul autoimplicării în învățare</vt:lpstr>
      <vt:lpstr>Cuprins</vt:lpstr>
      <vt:lpstr>Procrastinarea și depășirea ei</vt:lpstr>
      <vt:lpstr>Презентация PowerPoint</vt:lpstr>
      <vt:lpstr>Презентация PowerPoint</vt:lpstr>
      <vt:lpstr>Презентация PowerPoint</vt:lpstr>
      <vt:lpstr>Cauze ale Procrastinării</vt:lpstr>
      <vt:lpstr>Cauze medicale</vt:lpstr>
      <vt:lpstr>Cauze non- medicale</vt:lpstr>
      <vt:lpstr>Iată cele mai întâlnite credințe ale celui care procrastinează:</vt:lpstr>
      <vt:lpstr>Презентация PowerPoint</vt:lpstr>
      <vt:lpstr>Tipuri de procrastinare </vt:lpstr>
      <vt:lpstr>Ce NU este procrastinarea? </vt:lpstr>
      <vt:lpstr>Consecințele procrastinării</vt:lpstr>
      <vt:lpstr>Evită factorii perturbatori!!!</vt:lpstr>
      <vt:lpstr>Cum scăpăm de obiceiul de a amȃna toate ȋndatoririle neplăcute?</vt:lpstr>
      <vt:lpstr>Презентация PowerPoint</vt:lpstr>
      <vt:lpstr>Concentrarea asupra studiului</vt:lpstr>
      <vt:lpstr>Factori cu impact pozitiv asupra intensității, duratei și calității concentrării:</vt:lpstr>
      <vt:lpstr>Презентация PowerPoint</vt:lpstr>
      <vt:lpstr>Mediul de studiu</vt:lpstr>
      <vt:lpstr>Perioada de studiu</vt:lpstr>
      <vt:lpstr>Procesul de studiu</vt:lpstr>
      <vt:lpstr>Conținutul de învățat</vt:lpstr>
      <vt:lpstr>Evitarea plictiselii</vt:lpstr>
      <vt:lpstr>Evitarea oboselii</vt:lpstr>
      <vt:lpstr>Controlul procrastinării prin autoreglarea învățării</vt:lpstr>
      <vt:lpstr>Trucuri pentru evitarea procrastinării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Controlul autoimplicării în învățare</dc:title>
  <dc:creator>BEST</dc:creator>
  <cp:lastModifiedBy>cgcrpm</cp:lastModifiedBy>
  <cp:revision>30</cp:revision>
  <dcterms:created xsi:type="dcterms:W3CDTF">2015-10-06T15:15:11Z</dcterms:created>
  <dcterms:modified xsi:type="dcterms:W3CDTF">2022-09-29T12:19:12Z</dcterms:modified>
</cp:coreProperties>
</file>