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2" r:id="rId4"/>
    <p:sldId id="257" r:id="rId5"/>
    <p:sldId id="258" r:id="rId6"/>
    <p:sldId id="259" r:id="rId7"/>
    <p:sldId id="260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30" autoAdjust="0"/>
  </p:normalViewPr>
  <p:slideViewPr>
    <p:cSldViewPr snapToGrid="0">
      <p:cViewPr>
        <p:scale>
          <a:sx n="80" d="100"/>
          <a:sy n="80" d="100"/>
        </p:scale>
        <p:origin x="-96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41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94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32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83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4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02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6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12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3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17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41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B6A81-A5F5-4874-BA43-32885726D40E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18756-916D-43CC-BA51-D5AA1F7E42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47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LECTURA IN</a:t>
            </a:r>
            <a:r>
              <a:rPr lang="ro-RO" dirty="0" smtClean="0"/>
              <a:t>TELIGENTĂ A TEXTULUI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93" y="3602038"/>
            <a:ext cx="359419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13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14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>Contextul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 smtClean="0"/>
              <a:t>Contextul psihologic </a:t>
            </a:r>
            <a:r>
              <a:rPr lang="ro-RO" i="1" dirty="0" smtClean="0"/>
              <a:t>(intenția de lectură, motivația pentru lectură, interesul pentru textul concret)</a:t>
            </a:r>
            <a:r>
              <a:rPr lang="en-US" i="1" dirty="0" smtClean="0"/>
              <a:t>;</a:t>
            </a:r>
            <a:endParaRPr lang="ro-RO" i="1" dirty="0" smtClean="0"/>
          </a:p>
          <a:p>
            <a:endParaRPr lang="ro-RO" i="1" dirty="0" smtClean="0"/>
          </a:p>
          <a:p>
            <a:r>
              <a:rPr lang="ro-RO" b="1" dirty="0" smtClean="0"/>
              <a:t>Contextul social </a:t>
            </a:r>
            <a:r>
              <a:rPr lang="ro-RO" i="1" dirty="0" smtClean="0"/>
              <a:t>(vizează toate formele de interacțiune care apar pe parcursul lecturii între cititor și alte persoane)</a:t>
            </a:r>
            <a:r>
              <a:rPr lang="en-US" i="1" dirty="0" smtClean="0"/>
              <a:t>;</a:t>
            </a:r>
            <a:endParaRPr lang="ro-RO" i="1" dirty="0" smtClean="0"/>
          </a:p>
          <a:p>
            <a:endParaRPr lang="ro-RO" i="1" dirty="0" smtClean="0"/>
          </a:p>
          <a:p>
            <a:r>
              <a:rPr lang="ro-RO" b="1" dirty="0" smtClean="0"/>
              <a:t>Contextul fizic </a:t>
            </a:r>
            <a:r>
              <a:rPr lang="ro-RO" b="1" i="1" dirty="0" smtClean="0"/>
              <a:t>(</a:t>
            </a:r>
            <a:r>
              <a:rPr lang="ro-RO" i="1" dirty="0" smtClean="0"/>
              <a:t>se referă la toate condițiile materiale, de mediu în care se desfășoară lectura</a:t>
            </a:r>
            <a:r>
              <a:rPr lang="en-US" i="1" dirty="0" smtClean="0"/>
              <a:t>:</a:t>
            </a:r>
            <a:r>
              <a:rPr lang="ro-RO" i="1" dirty="0" smtClean="0"/>
              <a:t>zgomot, calitatea reproducerii textului, lumină, temperatură, amplasare, organizare a locului lecturii.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273410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ro-RO" b="1" dirty="0" smtClean="0">
                <a:solidFill>
                  <a:schemeClr val="accent6">
                    <a:lumMod val="75000"/>
                  </a:schemeClr>
                </a:solidFill>
              </a:rPr>
              <a:t>Recomandare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o-RO" dirty="0"/>
          </a:p>
          <a:p>
            <a:pPr marL="0" indent="0" algn="ctr">
              <a:buNone/>
            </a:pPr>
            <a:r>
              <a:rPr lang="ro-RO" sz="4800" i="1" dirty="0" smtClean="0"/>
              <a:t>Ia </a:t>
            </a:r>
            <a:r>
              <a:rPr lang="ro-RO" sz="4800" i="1" dirty="0" smtClean="0"/>
              <a:t>în calcul factorii fizici ce interferează cu lectura și pot afecta eficiența acesteia.Unii pot fi ușor surmontați, alții sunt mai subtili și solocită efort și persistență pentru a-i depăși.</a:t>
            </a: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119628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Mediul de lectură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i="1" u="sng" dirty="0" smtClean="0"/>
              <a:t>Iluminarea</a:t>
            </a:r>
            <a:r>
              <a:rPr lang="en-US" i="1" u="sng" dirty="0" smtClean="0"/>
              <a:t>;</a:t>
            </a:r>
            <a:endParaRPr lang="ro-RO" i="1" u="sng" dirty="0" smtClean="0"/>
          </a:p>
          <a:p>
            <a:r>
              <a:rPr lang="ro-RO" i="1" u="sng" dirty="0" smtClean="0"/>
              <a:t>Aerisirea</a:t>
            </a:r>
            <a:r>
              <a:rPr lang="en-US" i="1" u="sng" dirty="0" smtClean="0"/>
              <a:t>;</a:t>
            </a:r>
            <a:endParaRPr lang="ro-RO" i="1" u="sng" dirty="0" smtClean="0"/>
          </a:p>
          <a:p>
            <a:r>
              <a:rPr lang="ro-RO" i="1" u="sng" dirty="0" smtClean="0"/>
              <a:t>Poziția în timpul lecturii</a:t>
            </a:r>
            <a:r>
              <a:rPr lang="en-US" i="1" u="sng" dirty="0" smtClean="0"/>
              <a:t>;</a:t>
            </a:r>
            <a:endParaRPr lang="ro-RO" i="1" u="sng" dirty="0" smtClean="0"/>
          </a:p>
          <a:p>
            <a:r>
              <a:rPr lang="ro-RO" i="1" u="sng" dirty="0" smtClean="0"/>
              <a:t>Distanța focală </a:t>
            </a:r>
            <a:r>
              <a:rPr lang="ro-RO" i="1" dirty="0" smtClean="0"/>
              <a:t>(textul sub unghi de 45 de grade, distanța focală de 35-40 cm)</a:t>
            </a:r>
            <a:r>
              <a:rPr lang="en-US" i="1" dirty="0" smtClean="0"/>
              <a:t>;</a:t>
            </a:r>
            <a:endParaRPr lang="ro-RO" i="1" dirty="0" smtClean="0"/>
          </a:p>
          <a:p>
            <a:r>
              <a:rPr lang="ro-RO" i="1" u="sng" dirty="0" smtClean="0"/>
              <a:t>Distractori</a:t>
            </a:r>
            <a:r>
              <a:rPr lang="en-US" i="1" u="sng" dirty="0" smtClean="0"/>
              <a:t>;</a:t>
            </a:r>
            <a:endParaRPr lang="ro-RO" i="1" u="sng" dirty="0" smtClean="0"/>
          </a:p>
          <a:p>
            <a:r>
              <a:rPr lang="ro-RO" i="1" u="sng" dirty="0" smtClean="0"/>
              <a:t>Pauze</a:t>
            </a:r>
            <a:r>
              <a:rPr lang="en-US" i="1" u="sng" dirty="0" smtClean="0"/>
              <a:t>.</a:t>
            </a:r>
            <a:endParaRPr lang="ro-RO" i="1" u="sng" dirty="0" smtClean="0"/>
          </a:p>
          <a:p>
            <a:pPr marL="0" indent="0">
              <a:buNone/>
            </a:pPr>
            <a:endParaRPr lang="ru-RU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000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Viteza lecturii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Exercițiu!!!</a:t>
            </a:r>
          </a:p>
          <a:p>
            <a:r>
              <a:rPr lang="ro-RO" dirty="0" smtClean="0"/>
              <a:t>Selectați un text de dificultate medie, alegeți o pagină la întîmplare și citiți cît reușiți într-un minut, asigurîndu-vă că înțelegeți conținutul.</a:t>
            </a:r>
          </a:p>
          <a:p>
            <a:r>
              <a:rPr lang="ro-RO" dirty="0" smtClean="0"/>
              <a:t>Numărați cuvintele.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854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Răspuns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 smtClean="0"/>
          </a:p>
          <a:p>
            <a:endParaRPr lang="ro-RO" dirty="0"/>
          </a:p>
          <a:p>
            <a:endParaRPr lang="ro-RO" dirty="0" smtClean="0"/>
          </a:p>
          <a:p>
            <a:pPr marL="0" indent="0" algn="ctr">
              <a:buNone/>
            </a:pPr>
            <a:r>
              <a:rPr lang="ro-RO" sz="4400" dirty="0" smtClean="0"/>
              <a:t>Media se situează în jurul a 150-200 de cuvinte.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86396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solidFill>
                  <a:schemeClr val="accent6"/>
                </a:solidFill>
              </a:rPr>
              <a:t>Micșorați viteza lecturii cînd vă confruntați cu următoarele situații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4800" dirty="0" smtClean="0"/>
              <a:t>Un </a:t>
            </a:r>
            <a:r>
              <a:rPr lang="ro-RO" sz="4800" dirty="0" smtClean="0"/>
              <a:t>cuvânt </a:t>
            </a:r>
            <a:r>
              <a:rPr lang="ro-RO" sz="4800" dirty="0" smtClean="0"/>
              <a:t>necunoscut</a:t>
            </a:r>
            <a:r>
              <a:rPr lang="en-US" sz="4800" dirty="0" smtClean="0"/>
              <a:t>;</a:t>
            </a:r>
            <a:endParaRPr lang="ro-RO" sz="4800" dirty="0" smtClean="0"/>
          </a:p>
          <a:p>
            <a:r>
              <a:rPr lang="ro-RO" sz="4800" dirty="0" smtClean="0"/>
              <a:t>O propoziție/frază/secvență de text confuză</a:t>
            </a:r>
            <a:r>
              <a:rPr lang="en-US" sz="4800" dirty="0" smtClean="0"/>
              <a:t>;</a:t>
            </a:r>
            <a:endParaRPr lang="ro-RO" sz="4800" dirty="0" smtClean="0"/>
          </a:p>
          <a:p>
            <a:r>
              <a:rPr lang="ro-RO" sz="4800" dirty="0" smtClean="0"/>
              <a:t>O idee nefamiliară sau abstractă</a:t>
            </a:r>
            <a:r>
              <a:rPr lang="en-US" sz="4800" dirty="0" smtClean="0"/>
              <a:t>;</a:t>
            </a:r>
            <a:endParaRPr lang="ro-RO" sz="4800" dirty="0" smtClean="0"/>
          </a:p>
          <a:p>
            <a:r>
              <a:rPr lang="ro-RO" sz="4800" dirty="0" smtClean="0"/>
              <a:t>Un conținut din care vrei să reții detalii</a:t>
            </a:r>
            <a:r>
              <a:rPr lang="en-US" sz="4800" dirty="0" smtClean="0"/>
              <a:t>.</a:t>
            </a:r>
            <a:endParaRPr lang="ro-RO" sz="4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696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solidFill>
                  <a:schemeClr val="accent6"/>
                </a:solidFill>
              </a:rPr>
              <a:t>Mărește ritmul lecturii în următoarele situații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34441"/>
            <a:ext cx="10515600" cy="3742521"/>
          </a:xfrm>
        </p:spPr>
        <p:txBody>
          <a:bodyPr>
            <a:normAutofit/>
          </a:bodyPr>
          <a:lstStyle/>
          <a:p>
            <a:r>
              <a:rPr lang="ro-RO" dirty="0" smtClean="0"/>
              <a:t> </a:t>
            </a:r>
            <a:r>
              <a:rPr lang="ro-RO" sz="4400" dirty="0" smtClean="0"/>
              <a:t>Material ușor accesibil, puține idei noi</a:t>
            </a:r>
            <a:r>
              <a:rPr lang="en-US" sz="4400" dirty="0" smtClean="0"/>
              <a:t>;</a:t>
            </a:r>
            <a:endParaRPr lang="ro-RO" sz="4400" dirty="0" smtClean="0"/>
          </a:p>
          <a:p>
            <a:r>
              <a:rPr lang="ro-RO" sz="4400" dirty="0" smtClean="0"/>
              <a:t>Exemple și ilustrări repetate</a:t>
            </a:r>
            <a:r>
              <a:rPr lang="en-US" sz="4400" dirty="0" smtClean="0"/>
              <a:t>;</a:t>
            </a:r>
            <a:endParaRPr lang="ro-RO" sz="4400" dirty="0" smtClean="0"/>
          </a:p>
          <a:p>
            <a:r>
              <a:rPr lang="ro-RO" sz="4400" dirty="0" smtClean="0"/>
              <a:t>Explicații detaliate de care nu ai nevoie</a:t>
            </a:r>
            <a:r>
              <a:rPr lang="en-US" sz="4400" dirty="0" smtClean="0"/>
              <a:t>;</a:t>
            </a:r>
            <a:endParaRPr lang="ro-RO" sz="4400" dirty="0"/>
          </a:p>
          <a:p>
            <a:r>
              <a:rPr lang="ro-RO" sz="4400" dirty="0" smtClean="0"/>
              <a:t> Idei suplimentare, generalizate.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38407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solidFill>
                  <a:schemeClr val="accent6"/>
                </a:solidFill>
              </a:rPr>
              <a:t>Elementele citirii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o-RO" b="1" dirty="0" smtClean="0"/>
              <a:t>Fixările</a:t>
            </a:r>
            <a:r>
              <a:rPr lang="ro-RO" dirty="0" smtClean="0"/>
              <a:t>- opriri ale ochilor în timpul parcurgerii textului (atunci are loc de fapt citirea). Reducerea numărului de fixări poate duce la marirea vitezei de citire.</a:t>
            </a:r>
          </a:p>
          <a:p>
            <a:pPr algn="just"/>
            <a:r>
              <a:rPr lang="ro-RO" b="1" dirty="0" smtClean="0"/>
              <a:t>Câmpul vizual </a:t>
            </a:r>
            <a:r>
              <a:rPr lang="ro-RO" dirty="0" smtClean="0"/>
              <a:t>–numărul de cuvinte pe care le poate cuprinde și citi ochiul dintr-o dată în momentul fixării. Mărirea prin exerciții și efort intens a câmpului vizualp poate duce la mărirea vitezei de citire.</a:t>
            </a:r>
          </a:p>
          <a:p>
            <a:pPr algn="just"/>
            <a:r>
              <a:rPr lang="ro-RO" b="1" dirty="0" smtClean="0"/>
              <a:t>Revenirile</a:t>
            </a:r>
            <a:r>
              <a:rPr lang="ro-RO" dirty="0" smtClean="0"/>
              <a:t>- mișcări ale ochilor înapoi în timpul citirii, datorate lipsei de concetrare. Reducarea la maxim a revenirilor prin concetrare poate mări viteza de citire.</a:t>
            </a:r>
          </a:p>
          <a:p>
            <a:pPr algn="just"/>
            <a:r>
              <a:rPr lang="ro-RO" b="1" dirty="0" smtClean="0"/>
              <a:t>Subvocalizarea</a:t>
            </a:r>
            <a:r>
              <a:rPr lang="ro-RO" dirty="0" smtClean="0"/>
              <a:t>- pronunțarea în gând sau în șoaptă a cuvintelor citite. Viteza pronunțării în gând este mai mică decât  viteza de mișcare a ochilor, de aceea  pentru mărirea vitezei de citire este necesară eliminarea subvocalizării.</a:t>
            </a:r>
          </a:p>
          <a:p>
            <a:endParaRPr lang="ro-RO" dirty="0" smtClean="0"/>
          </a:p>
        </p:txBody>
      </p:sp>
    </p:spTree>
    <p:extLst>
      <p:ext uri="{BB962C8B-B14F-4D97-AF65-F5344CB8AC3E}">
        <p14:creationId xmlns:p14="http://schemas.microsoft.com/office/powerpoint/2010/main" val="2397194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solidFill>
                  <a:schemeClr val="accent6"/>
                </a:solidFill>
              </a:rPr>
              <a:t>Sugestii pentru îmbunătățirea vitezei de citire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o-RO" dirty="0" smtClean="0"/>
              <a:t>Verificați dacă nu cumva aveți nevoie de ochelari</a:t>
            </a:r>
          </a:p>
          <a:p>
            <a:pPr>
              <a:lnSpc>
                <a:spcPct val="150000"/>
              </a:lnSpc>
            </a:pPr>
            <a:r>
              <a:rPr lang="ro-RO" dirty="0" smtClean="0"/>
              <a:t>Încetați să mai pronuntați cuvintele în gând</a:t>
            </a:r>
          </a:p>
          <a:p>
            <a:pPr>
              <a:lnSpc>
                <a:spcPct val="150000"/>
              </a:lnSpc>
            </a:pPr>
            <a:r>
              <a:rPr lang="ro-RO" dirty="0" smtClean="0"/>
              <a:t>Faceți eforturi conștiente de a citi mai rapid</a:t>
            </a:r>
          </a:p>
          <a:p>
            <a:pPr>
              <a:lnSpc>
                <a:spcPct val="150000"/>
              </a:lnSpc>
            </a:pPr>
            <a:r>
              <a:rPr lang="ro-RO" dirty="0" smtClean="0"/>
              <a:t>Citiți pe unități de gândire</a:t>
            </a:r>
          </a:p>
          <a:p>
            <a:pPr>
              <a:lnSpc>
                <a:spcPct val="150000"/>
              </a:lnSpc>
            </a:pPr>
            <a:r>
              <a:rPr lang="ro-RO" dirty="0" smtClean="0"/>
              <a:t>Îmbogățițivă în mod continuu vocabularul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1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Întrebare...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2012"/>
            <a:ext cx="10515600" cy="5944951"/>
          </a:xfrm>
        </p:spPr>
        <p:txBody>
          <a:bodyPr/>
          <a:lstStyle/>
          <a:p>
            <a:endParaRPr lang="ro-RO" dirty="0" smtClean="0"/>
          </a:p>
          <a:p>
            <a:endParaRPr lang="ro-RO" dirty="0"/>
          </a:p>
          <a:p>
            <a:endParaRPr lang="ro-RO" dirty="0" smtClean="0"/>
          </a:p>
          <a:p>
            <a:r>
              <a:rPr lang="ro-RO" sz="3200" dirty="0" smtClean="0">
                <a:solidFill>
                  <a:srgbClr val="FF0000"/>
                </a:solidFill>
              </a:rPr>
              <a:t>Care este diferența dintre 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o-RO" sz="3200" dirty="0" smtClean="0">
                <a:solidFill>
                  <a:srgbClr val="FF0000"/>
                </a:solidFill>
              </a:rPr>
              <a:t>învatarea </a:t>
            </a:r>
            <a:r>
              <a:rPr lang="ro-RO" sz="3200" dirty="0" smtClean="0">
                <a:solidFill>
                  <a:srgbClr val="FF0000"/>
                </a:solidFill>
              </a:rPr>
              <a:t>ac</a:t>
            </a:r>
            <a:r>
              <a:rPr lang="en-US" sz="3200" dirty="0" smtClean="0">
                <a:solidFill>
                  <a:srgbClr val="FF0000"/>
                </a:solidFill>
              </a:rPr>
              <a:t>a</a:t>
            </a:r>
            <a:r>
              <a:rPr lang="ro-RO" sz="3200" dirty="0" smtClean="0">
                <a:solidFill>
                  <a:srgbClr val="FF0000"/>
                </a:solidFill>
              </a:rPr>
              <a:t>demică/universitară 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o-RO" sz="3200" dirty="0" smtClean="0">
                <a:solidFill>
                  <a:srgbClr val="FF0000"/>
                </a:solidFill>
              </a:rPr>
              <a:t>de cea școlară?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998" y="232012"/>
            <a:ext cx="4672338" cy="662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4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solidFill>
                  <a:srgbClr val="00B050"/>
                </a:solidFill>
              </a:rPr>
              <a:t>De ce ne preocupă Lectura Textului în scopul învățării?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3600" dirty="0" smtClean="0"/>
              <a:t>Învățarea universitară presupune un volum mult mai mare de lecturi decît cea școlară</a:t>
            </a:r>
            <a:r>
              <a:rPr lang="ro-RO" sz="3600" dirty="0" smtClean="0"/>
              <a:t>.</a:t>
            </a:r>
            <a:endParaRPr lang="en-US" sz="3600" dirty="0" smtClean="0"/>
          </a:p>
          <a:p>
            <a:r>
              <a:rPr lang="ro-RO" sz="3600" dirty="0" smtClean="0"/>
              <a:t>Frecvent </a:t>
            </a:r>
            <a:r>
              <a:rPr lang="ro-RO" sz="3600" dirty="0" smtClean="0"/>
              <a:t>studenții invocă lipsa de timp pentru a citi integral materialul pregătindu-se de seminarii, evaluări curente sau finale</a:t>
            </a:r>
            <a:r>
              <a:rPr lang="ro-RO" sz="3600" dirty="0" smtClean="0"/>
              <a:t>.</a:t>
            </a:r>
            <a:r>
              <a:rPr lang="en-US" sz="3600" dirty="0" smtClean="0"/>
              <a:t> </a:t>
            </a:r>
            <a:r>
              <a:rPr lang="ro-RO" sz="3600" dirty="0" smtClean="0"/>
              <a:t>De </a:t>
            </a:r>
            <a:r>
              <a:rPr lang="ro-RO" sz="3600" dirty="0" smtClean="0"/>
              <a:t>aici, nevoia de cunoaștere și dezvoltare a deprinderilor eficiente/inteligente de lectură a manualului, a textelor suplimentare.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563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solidFill>
                  <a:srgbClr val="00B050"/>
                </a:solidFill>
              </a:rPr>
              <a:t>Cum definim termenul de lectură?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4400" dirty="0" smtClean="0"/>
              <a:t>Lectura textului este în prezent, modalitatea prin care majoritatea populației globului accede la înformație și îi conferă semnificații</a:t>
            </a:r>
            <a:r>
              <a:rPr lang="ro-RO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87775"/>
            <a:ext cx="571500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26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solidFill>
                  <a:srgbClr val="00B050"/>
                </a:solidFill>
              </a:rPr>
              <a:t>Lectura inteligentă a textului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 smtClean="0"/>
              <a:t>În cazul textului academic, pentru învățare-urmărește cîteva imperative principale</a:t>
            </a:r>
            <a:r>
              <a:rPr lang="en-US" dirty="0" smtClean="0"/>
              <a:t>:</a:t>
            </a:r>
            <a:endParaRPr lang="ro-RO" dirty="0" smtClean="0"/>
          </a:p>
          <a:p>
            <a:r>
              <a:rPr lang="ro-RO" dirty="0" smtClean="0"/>
              <a:t>înțelegerea </a:t>
            </a:r>
            <a:r>
              <a:rPr lang="ro-RO" dirty="0" smtClean="0"/>
              <a:t>temeinică a textului prin interpretarea activă a conținutului</a:t>
            </a:r>
            <a:r>
              <a:rPr lang="en-US" dirty="0" smtClean="0"/>
              <a:t>;</a:t>
            </a:r>
            <a:endParaRPr lang="ro-RO" dirty="0" smtClean="0"/>
          </a:p>
          <a:p>
            <a:r>
              <a:rPr lang="ro-RO" dirty="0" smtClean="0"/>
              <a:t>utilizarea </a:t>
            </a:r>
            <a:r>
              <a:rPr lang="ro-RO" dirty="0" smtClean="0"/>
              <a:t>ulterioară a cunoștințelor </a:t>
            </a:r>
            <a:r>
              <a:rPr lang="ro-RO" dirty="0" smtClean="0"/>
              <a:t>dobândite </a:t>
            </a:r>
            <a:r>
              <a:rPr lang="ro-RO" dirty="0" smtClean="0"/>
              <a:t>prin lectura textului</a:t>
            </a:r>
            <a:r>
              <a:rPr lang="en-US" dirty="0" smtClean="0"/>
              <a:t>;</a:t>
            </a:r>
            <a:endParaRPr lang="ro-RO" dirty="0" smtClean="0"/>
          </a:p>
          <a:p>
            <a:r>
              <a:rPr lang="ro-RO" dirty="0" smtClean="0"/>
              <a:t>plasarea </a:t>
            </a:r>
            <a:r>
              <a:rPr lang="ro-RO" dirty="0" smtClean="0"/>
              <a:t>evaluativă a textului actual în raport cu cele citite altădată precondiție a unei lecturi temeinice, de pronfunzime este considerată </a:t>
            </a:r>
            <a:r>
              <a:rPr lang="ro-RO" dirty="0" smtClean="0"/>
              <a:t>înțelegerea/comprehensiunea </a:t>
            </a:r>
            <a:r>
              <a:rPr lang="ro-RO" dirty="0" smtClean="0"/>
              <a:t>textului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4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076" y="293873"/>
            <a:ext cx="10515600" cy="1325563"/>
          </a:xfrm>
        </p:spPr>
        <p:txBody>
          <a:bodyPr/>
          <a:lstStyle/>
          <a:p>
            <a:pPr algn="ctr"/>
            <a:r>
              <a:rPr lang="ro-RO" dirty="0" smtClean="0">
                <a:solidFill>
                  <a:srgbClr val="00B050"/>
                </a:solidFill>
              </a:rPr>
              <a:t>Cum se desfășoară lectura rapidă?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62545"/>
            <a:ext cx="10515600" cy="49293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o-RO" dirty="0" smtClean="0"/>
              <a:t>1.Lectura rapidă-are doua accepțiuni, </a:t>
            </a:r>
            <a:r>
              <a:rPr lang="ro-RO" b="1" dirty="0" smtClean="0"/>
              <a:t>prelectura</a:t>
            </a:r>
            <a:r>
              <a:rPr lang="ro-RO" dirty="0" smtClean="0"/>
              <a:t> și </a:t>
            </a:r>
            <a:r>
              <a:rPr lang="ro-RO" b="1" dirty="0" smtClean="0"/>
              <a:t>lectura accelerată</a:t>
            </a:r>
            <a:r>
              <a:rPr lang="ro-RO" dirty="0" smtClean="0">
                <a:solidFill>
                  <a:srgbClr val="7030A0"/>
                </a:solidFill>
              </a:rPr>
              <a:t>.</a:t>
            </a:r>
          </a:p>
          <a:p>
            <a:r>
              <a:rPr lang="ro-RO" b="1" dirty="0" smtClean="0"/>
              <a:t>Prelectura</a:t>
            </a:r>
            <a:r>
              <a:rPr lang="ro-RO" dirty="0" smtClean="0"/>
              <a:t>-se folosește pentru a aprecia în timp cît mai scurt calitatea și relevanța textului, pentru a decide dacă va fi și nu lecturat.</a:t>
            </a:r>
          </a:p>
          <a:p>
            <a:pPr marL="0" indent="0">
              <a:buNone/>
            </a:pPr>
            <a:r>
              <a:rPr lang="ro-RO" dirty="0" smtClean="0"/>
              <a:t>Există trei </a:t>
            </a:r>
            <a:r>
              <a:rPr lang="ro-RO" i="1" dirty="0" smtClean="0"/>
              <a:t>stiluri de prelectură</a:t>
            </a:r>
            <a:r>
              <a:rPr lang="en-US" dirty="0" smtClean="0"/>
              <a:t>:</a:t>
            </a:r>
            <a:endParaRPr lang="ro-RO" dirty="0" smtClean="0"/>
          </a:p>
          <a:p>
            <a:pPr marL="0" indent="0">
              <a:buNone/>
            </a:pPr>
            <a:r>
              <a:rPr lang="ro-RO" u="sng" dirty="0" smtClean="0"/>
              <a:t>A.Scanarea</a:t>
            </a:r>
            <a:r>
              <a:rPr lang="ro-RO" dirty="0" smtClean="0"/>
              <a:t>-examinarea modului de organizare a </a:t>
            </a:r>
            <a:r>
              <a:rPr lang="ro-RO" dirty="0" smtClean="0"/>
              <a:t>textului.Identificarea </a:t>
            </a:r>
            <a:r>
              <a:rPr lang="ro-RO" dirty="0" smtClean="0"/>
              <a:t>cuvintelor cheie-căutarea cuvintelor cheie relevante  pentru subiectul de interes.</a:t>
            </a:r>
          </a:p>
          <a:p>
            <a:pPr marL="0" indent="0">
              <a:buNone/>
            </a:pPr>
            <a:r>
              <a:rPr lang="ro-RO" u="sng" dirty="0"/>
              <a:t>B</a:t>
            </a:r>
            <a:r>
              <a:rPr lang="ro-RO" u="sng" dirty="0" smtClean="0"/>
              <a:t>.Lectura pe diagonală</a:t>
            </a:r>
            <a:r>
              <a:rPr lang="ro-RO" dirty="0" smtClean="0"/>
              <a:t>-lectura pe diagonală presupune parcurgerea părților cheie ale unui material și își dovedește utilitatea mai ales cînd materialul de parcururs este voluminos.</a:t>
            </a:r>
          </a:p>
          <a:p>
            <a:pPr marL="0" indent="0">
              <a:buNone/>
            </a:pPr>
            <a:r>
              <a:rPr lang="ro-RO" u="sng" dirty="0"/>
              <a:t>C</a:t>
            </a:r>
            <a:r>
              <a:rPr lang="ro-RO" u="sng" dirty="0" smtClean="0"/>
              <a:t>.Lectura accelerată</a:t>
            </a:r>
            <a:r>
              <a:rPr lang="ro-RO" dirty="0" smtClean="0"/>
              <a:t>-numărul de cuvinte parcurs într-o unitate de timp, în paralel realizîndu-se și înțelegerea.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solidFill>
                  <a:srgbClr val="00B050"/>
                </a:solidFill>
              </a:rPr>
              <a:t>Semnificația lecturii în mediul academic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 smtClean="0"/>
              <a:t>Lectura este</a:t>
            </a:r>
            <a:r>
              <a:rPr lang="en-US" dirty="0" smtClean="0"/>
              <a:t>:</a:t>
            </a:r>
            <a:endParaRPr lang="ro-RO" dirty="0" smtClean="0"/>
          </a:p>
          <a:p>
            <a:pPr marL="0" indent="0">
              <a:buNone/>
            </a:pPr>
            <a:r>
              <a:rPr lang="ro-RO" dirty="0" smtClean="0"/>
              <a:t>a.Metodă esențială de învățare.</a:t>
            </a:r>
            <a:endParaRPr lang="ro-RO" dirty="0"/>
          </a:p>
          <a:p>
            <a:pPr marL="0" indent="0">
              <a:buNone/>
            </a:pPr>
            <a:r>
              <a:rPr lang="ro-RO" dirty="0" smtClean="0"/>
              <a:t>b.Metodă economică și eficientă de îmbogățire a cunoștințelor, care încurajează reflecția personală a studenților.</a:t>
            </a:r>
          </a:p>
          <a:p>
            <a:pPr marL="0" indent="0">
              <a:buNone/>
            </a:pPr>
            <a:r>
              <a:rPr lang="ro-RO" dirty="0" smtClean="0"/>
              <a:t>c.Parte esențială a învățării, o activitate de studiu personală și formativă.</a:t>
            </a:r>
          </a:p>
          <a:p>
            <a:pPr marL="0" indent="0">
              <a:buNone/>
            </a:pPr>
            <a:r>
              <a:rPr lang="ro-RO" dirty="0" smtClean="0"/>
              <a:t>d.Tehnică fundamentală de muncă intelectuală, care îndeplinește funcții multiple</a:t>
            </a:r>
            <a:r>
              <a:rPr lang="en-US" dirty="0" smtClean="0"/>
              <a:t>:</a:t>
            </a:r>
            <a:endParaRPr lang="ro-RO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o-RO" dirty="0" smtClean="0"/>
              <a:t>de culturalizare </a:t>
            </a:r>
            <a:r>
              <a:rPr lang="en-US" dirty="0" smtClean="0"/>
              <a:t>;</a:t>
            </a:r>
            <a:endParaRPr lang="ro-RO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o-RO" dirty="0" smtClean="0"/>
              <a:t>de învățare propriu-zisă</a:t>
            </a:r>
            <a:r>
              <a:rPr lang="en-US" dirty="0" smtClean="0"/>
              <a:t>;</a:t>
            </a:r>
            <a:endParaRPr lang="ro-RO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o-RO" dirty="0" smtClean="0"/>
              <a:t>de îndrumare </a:t>
            </a:r>
            <a:r>
              <a:rPr lang="en-US" dirty="0" smtClean="0"/>
              <a:t>;</a:t>
            </a:r>
            <a:endParaRPr lang="ro-RO" dirty="0"/>
          </a:p>
          <a:p>
            <a:pPr>
              <a:buFont typeface="Wingdings" panose="05000000000000000000" pitchFamily="2" charset="2"/>
              <a:buChar char="v"/>
            </a:pPr>
            <a:r>
              <a:rPr lang="ro-RO" dirty="0"/>
              <a:t>d</a:t>
            </a:r>
            <a:r>
              <a:rPr lang="ro-RO" dirty="0" smtClean="0"/>
              <a:t>e documentare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56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6"/>
                </a:solidFill>
              </a:rPr>
              <a:t>Tehnici</a:t>
            </a:r>
            <a:r>
              <a:rPr lang="en-US" dirty="0" smtClean="0">
                <a:solidFill>
                  <a:schemeClr val="accent6"/>
                </a:solidFill>
              </a:rPr>
              <a:t> de </a:t>
            </a:r>
            <a:r>
              <a:rPr lang="en-US" dirty="0" err="1" smtClean="0">
                <a:solidFill>
                  <a:schemeClr val="accent6"/>
                </a:solidFill>
              </a:rPr>
              <a:t>eficientizare</a:t>
            </a:r>
            <a:r>
              <a:rPr lang="en-US" dirty="0" smtClean="0">
                <a:solidFill>
                  <a:schemeClr val="accent6"/>
                </a:solidFill>
              </a:rPr>
              <a:t> a </a:t>
            </a:r>
            <a:r>
              <a:rPr lang="en-US" dirty="0" err="1" smtClean="0">
                <a:solidFill>
                  <a:schemeClr val="accent6"/>
                </a:solidFill>
              </a:rPr>
              <a:t>lecturii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pentru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ro-RO" dirty="0" smtClean="0">
                <a:solidFill>
                  <a:schemeClr val="accent6"/>
                </a:solidFill>
              </a:rPr>
              <a:t>învățare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6600" i="1" dirty="0" smtClean="0"/>
              <a:t>Tehnica RICAR</a:t>
            </a:r>
          </a:p>
          <a:p>
            <a:r>
              <a:rPr lang="ro-RO" sz="6600" i="1" dirty="0" smtClean="0"/>
              <a:t>Tehnica SQ4R</a:t>
            </a:r>
          </a:p>
          <a:p>
            <a:r>
              <a:rPr lang="ro-RO" sz="6600" i="1" dirty="0" smtClean="0"/>
              <a:t>Tehnica MURDER</a:t>
            </a:r>
          </a:p>
          <a:p>
            <a:r>
              <a:rPr lang="ro-RO" sz="6600" i="1" dirty="0" smtClean="0"/>
              <a:t>Tehnica APASE</a:t>
            </a:r>
            <a:endParaRPr lang="ru-RU" sz="6600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085" y="3018971"/>
            <a:ext cx="4804229" cy="329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3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solidFill>
                  <a:schemeClr val="accent6">
                    <a:lumMod val="75000"/>
                  </a:schemeClr>
                </a:solidFill>
              </a:rPr>
              <a:t>Factori cu impact asupra lecturii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o-RO" b="1" dirty="0" smtClean="0">
              <a:solidFill>
                <a:srgbClr val="FFC000"/>
              </a:solidFill>
            </a:endParaRPr>
          </a:p>
          <a:p>
            <a:pPr>
              <a:lnSpc>
                <a:spcPct val="110000"/>
              </a:lnSpc>
            </a:pPr>
            <a:r>
              <a:rPr lang="ro-RO" sz="4800" b="1" dirty="0" smtClean="0"/>
              <a:t>Contextul </a:t>
            </a:r>
            <a:r>
              <a:rPr lang="ro-RO" sz="4800" b="1" dirty="0" smtClean="0"/>
              <a:t>lecturii</a:t>
            </a:r>
            <a:endParaRPr lang="ro-RO" sz="4800" b="1" dirty="0" smtClean="0"/>
          </a:p>
          <a:p>
            <a:pPr>
              <a:lnSpc>
                <a:spcPct val="110000"/>
              </a:lnSpc>
            </a:pPr>
            <a:r>
              <a:rPr lang="ro-RO" sz="4800" b="1" dirty="0" smtClean="0"/>
              <a:t>Mediul de lectură</a:t>
            </a:r>
            <a:endParaRPr lang="ro-RO" sz="4800" b="1" dirty="0" smtClean="0"/>
          </a:p>
          <a:p>
            <a:pPr>
              <a:lnSpc>
                <a:spcPct val="110000"/>
              </a:lnSpc>
            </a:pPr>
            <a:r>
              <a:rPr lang="ro-RO" sz="4800" b="1" dirty="0" smtClean="0"/>
              <a:t>Viteza lecturii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0847765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783</Words>
  <Application>Microsoft Office PowerPoint</Application>
  <PresentationFormat>Произвольный</PresentationFormat>
  <Paragraphs>91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LECTURA INTELIGENTĂ A TEXTULUI</vt:lpstr>
      <vt:lpstr>Întrebare...</vt:lpstr>
      <vt:lpstr>De ce ne preocupă Lectura Textului în scopul învățării?</vt:lpstr>
      <vt:lpstr>Cum definim termenul de lectură?</vt:lpstr>
      <vt:lpstr>Lectura inteligentă a textului</vt:lpstr>
      <vt:lpstr>Cum se desfășoară lectura rapidă?</vt:lpstr>
      <vt:lpstr>Semnificația lecturii în mediul academic</vt:lpstr>
      <vt:lpstr>Tehnici de eficientizare a lecturii pentru învățare</vt:lpstr>
      <vt:lpstr>Factori cu impact asupra lecturii</vt:lpstr>
      <vt:lpstr> Contextul</vt:lpstr>
      <vt:lpstr>Recomandare</vt:lpstr>
      <vt:lpstr>Mediul de lectură</vt:lpstr>
      <vt:lpstr>Viteza lecturii</vt:lpstr>
      <vt:lpstr>Răspuns</vt:lpstr>
      <vt:lpstr>Micșorați viteza lecturii cînd vă confruntați cu următoarele situații</vt:lpstr>
      <vt:lpstr>Mărește ritmul lecturii în următoarele situații</vt:lpstr>
      <vt:lpstr>Elementele citirii</vt:lpstr>
      <vt:lpstr>Sugestii pentru îmbunătățirea vitezei de citire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LECTURA INTELIGENTĂ A TEXTULUI</dc:title>
  <dc:creator>BEST</dc:creator>
  <cp:lastModifiedBy>cgcrpm</cp:lastModifiedBy>
  <cp:revision>22</cp:revision>
  <dcterms:created xsi:type="dcterms:W3CDTF">2015-11-04T04:43:35Z</dcterms:created>
  <dcterms:modified xsi:type="dcterms:W3CDTF">2022-10-03T08:15:12Z</dcterms:modified>
</cp:coreProperties>
</file>