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0" r:id="rId2"/>
    <p:sldId id="278" r:id="rId3"/>
    <p:sldId id="259" r:id="rId4"/>
    <p:sldId id="260" r:id="rId5"/>
    <p:sldId id="262" r:id="rId6"/>
    <p:sldId id="263" r:id="rId7"/>
    <p:sldId id="266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81" r:id="rId17"/>
    <p:sldId id="282" r:id="rId18"/>
    <p:sldId id="283" r:id="rId19"/>
    <p:sldId id="287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7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9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1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2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8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156" y="582414"/>
            <a:ext cx="3739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персонала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Трудовая адаптация персонала в организации - Агентство Дейли Персо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81" y="1757680"/>
            <a:ext cx="8724053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268" y="449853"/>
            <a:ext cx="11656894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Определите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специальных учебных мероприятий по освоению новым сотрудником своих должностных обязанностей.</a:t>
            </a:r>
            <a:endParaRPr lang="ru-RU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Определите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успешности прохождения испытательного срока, варианты его досрочного прекращения.</a:t>
            </a:r>
            <a:endParaRPr lang="ru-RU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Определите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 предоставления обратной связи от нового сотрудника и его наставника о ходе адаптационного периода (испытательного срока).</a:t>
            </a:r>
            <a:endParaRPr lang="ru-RU" sz="1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Разработайте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подведения итогов испытательного срока и перевода сотрудника в основной штат.</a:t>
            </a:r>
            <a:endParaRPr lang="ru-RU" sz="1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даптация персонала [виды, методы, программа] CleverSt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94542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правильно адаптировать новых сотрудников | Блог Envy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" y="3015833"/>
            <a:ext cx="5895908" cy="38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005" y="177765"/>
            <a:ext cx="8898340" cy="2898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Люди, влияющие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процесс адаптации сотрудника в компании: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u="sng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ru-RU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-менеджеры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Привлекаемые специалисты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3074" name="Picture 2" descr="Адаптация персонала в организ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12836"/>
            <a:ext cx="5381198" cy="36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утки про отдел кадров - офисный юмо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4" y="3903784"/>
            <a:ext cx="4517323" cy="27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23" y="178381"/>
            <a:ext cx="11368454" cy="259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 — это дополнительная нагрузка к основному объему работы, требующая компенсации. При таком позиционировании необходимо разрабатывать систему мотивации, основанную как на материальном, так и нематериальном стимулировании.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компании будет создана система мотивации, наставничество повлияет и на обучение, и на дисциплину нового сотрудника.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к правильно адаптировать новых сотруд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7" y="2430245"/>
            <a:ext cx="6787905" cy="43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029" y="683440"/>
            <a:ext cx="82287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есть,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позиционируется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функция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дело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8 мемов о весёлых и не очень буднях рекрутеров и HR-менедж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1197587"/>
            <a:ext cx="5565773" cy="55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tildacdn.com/tild6666-3932-4665-a637-393132326133/_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7" y="3614614"/>
            <a:ext cx="4779881" cy="31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51" y="372379"/>
            <a:ext cx="11790222" cy="320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Адаптировать сотрудника следует в любой компании. Необходимо, чтобы все процессы в организации были управляемыми, а не протекали бесконтрольно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работу принимаются сотрудники, требующие обучения;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присутствует сложность в выполнении работы;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интенсивный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работодатель :: зарплата :: работа / смешные картинки и другие приколы:  комиксы, гиф анимация, видео, лучший интеллектуальный юмо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77" y="2490168"/>
            <a:ext cx="3547096" cy="40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atic.tildacdn.com/tild3265-3139-4630-a136-353361373563/_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15" y="3641962"/>
            <a:ext cx="5056704" cy="30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78" y="375844"/>
            <a:ext cx="5771822" cy="504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Ошибки при использовании программ адаптации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Создавая систему адаптации, хорошо продумывать меры поддержки — мотивацию сотрудников, задействованных в этом процессе.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Разрабатывая методы контроля прохождения адаптации и оценки результатов, использовать принцип противоположности: чем понятнее и проще, тем эффективнее. </a:t>
            </a:r>
            <a:endParaRPr lang="ru-RU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tatic.tildacdn.com/tild3936-6638-4230-b065-393136653136/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78" y="895269"/>
            <a:ext cx="6158522" cy="56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3337" y="591235"/>
            <a:ext cx="11676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разные компании встречают новичков в их первый рабочий день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talenttech.ru/wp-content/uploads/2018/07/welcomegifs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7" y="3705333"/>
            <a:ext cx="4082317" cy="30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8108" y="164170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Gotham Pro"/>
              </a:rPr>
              <a:t>В </a:t>
            </a:r>
            <a:r>
              <a:rPr lang="ru-RU" sz="2400" b="1" dirty="0" err="1"/>
              <a:t>Lever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 каждый раз снимают новые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welcome-гифки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 для сотрудников, принявших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оффер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. Естественно, получить окончательное «да» от кандидата мечты — огромная победа. </a:t>
            </a:r>
            <a:endParaRPr lang="ru-RU" dirty="0" smtClean="0">
              <a:solidFill>
                <a:srgbClr val="000000"/>
              </a:solidFill>
              <a:latin typeface="Gotham Pro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Gotham Pro"/>
              </a:rPr>
              <a:t>Но 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почему-то очень много компаний упускает возможность порадоваться вместе с новым сотрудником. Ведь очень важно показать, что весь этот энтузиазм, который был на собеседованиях, никуда не пропал, и вы действительно рады и с нетерпением ждете его выхода на работу. Также такая традиция безусловно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сплочает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 сам коллектив и дает кандидату представление о том, что его будущие коллеги умеют веселиться.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1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88" y="828545"/>
            <a:ext cx="10761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0000"/>
                </a:solidFill>
                <a:latin typeface="Gotham Pro"/>
              </a:rPr>
              <a:t>Adobe</a:t>
            </a:r>
            <a:r>
              <a:rPr lang="ru-RU" sz="2400" dirty="0">
                <a:solidFill>
                  <a:srgbClr val="000000"/>
                </a:solidFill>
                <a:latin typeface="Gotham Pro"/>
              </a:rPr>
              <a:t> отправляет всем новичкам приветственное видео, в котором СЕО и VP компании приветствуют новичков и рассказывают об уникальности компании и их возможности самореализации внутри.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343" t="30999" r="15629" b="18901"/>
          <a:stretch/>
        </p:blipFill>
        <p:spPr>
          <a:xfrm>
            <a:off x="1371202" y="2288310"/>
            <a:ext cx="9510556" cy="3479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1047" y="6268888"/>
            <a:ext cx="4909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https://www.youtube.com/watch?v=OOKpFSx3jZo</a:t>
            </a:r>
          </a:p>
        </p:txBody>
      </p:sp>
    </p:spTree>
    <p:extLst>
      <p:ext uri="{BB962C8B-B14F-4D97-AF65-F5344CB8AC3E}">
        <p14:creationId xmlns:p14="http://schemas.microsoft.com/office/powerpoint/2010/main" val="361811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1" y="139397"/>
            <a:ext cx="867038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Gotham Pro"/>
              </a:rPr>
              <a:t>Через 48 часов после подписания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оффера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 от </a:t>
            </a:r>
            <a:r>
              <a:rPr lang="ru-RU" sz="2400" dirty="0" err="1"/>
              <a:t>Percolate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 кандидаты получают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welcome-email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, в котором можно найти все необходимые контакты для связи, если что-то пойдет не так, а также мини опросник, который поможет побольше узнать об увлечениях будущего коллеги и лучше подготовиться к его приходу. В первый рабочий день сотрудник получает коробку с фирменным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мерчем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 и какой-нибудь мелочью, связанной с его увлечениями. Но главное содержимое этого бокса —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Kindle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, как напоминание о том, что в компании ценят саморазвитие и образование</a:t>
            </a:r>
            <a:r>
              <a:rPr lang="ru-RU" dirty="0" smtClean="0">
                <a:solidFill>
                  <a:srgbClr val="000000"/>
                </a:solidFill>
                <a:latin typeface="Gotham Pro"/>
              </a:rPr>
              <a:t>.</a:t>
            </a:r>
          </a:p>
          <a:p>
            <a:pPr algn="just"/>
            <a:r>
              <a:rPr lang="ru-RU" dirty="0"/>
              <a:t>В том же </a:t>
            </a:r>
            <a:r>
              <a:rPr lang="ru-RU" dirty="0" err="1"/>
              <a:t>Percolate</a:t>
            </a:r>
            <a:r>
              <a:rPr lang="ru-RU" dirty="0"/>
              <a:t>, если новый сотрудник должен выйти на работу в понедельник, то уже в пятницу он получит </a:t>
            </a:r>
            <a:r>
              <a:rPr lang="ru-RU" dirty="0" err="1"/>
              <a:t>email</a:t>
            </a:r>
            <a:r>
              <a:rPr lang="ru-RU" dirty="0"/>
              <a:t> с расписание на первые два дня и ознакомительной информацией о наставнике. Это помогает избавить от стресса из-за ощущения полной неизвестности.</a:t>
            </a:r>
            <a:endParaRPr lang="en-US" dirty="0"/>
          </a:p>
        </p:txBody>
      </p:sp>
      <p:pic>
        <p:nvPicPr>
          <p:cNvPr id="9218" name="Picture 2" descr="https://talenttech.ru/wp-content/uploads/2018/08/percolate-welcome-pa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3564698"/>
            <a:ext cx="7045357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26863" y="5179711"/>
            <a:ext cx="416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Gotham Pro"/>
              </a:rPr>
              <a:t>А новые сотрудники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SugarCRM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 получают </a:t>
            </a:r>
            <a:r>
              <a:rPr lang="ru-RU" dirty="0" err="1">
                <a:solidFill>
                  <a:srgbClr val="000000"/>
                </a:solidFill>
                <a:latin typeface="Gotham Pro"/>
              </a:rPr>
              <a:t>брендированную</a:t>
            </a:r>
            <a:r>
              <a:rPr lang="ru-RU" dirty="0">
                <a:solidFill>
                  <a:srgbClr val="000000"/>
                </a:solidFill>
                <a:latin typeface="Gotham Pro"/>
              </a:rPr>
              <a:t> коробку сладостей, логично и приятно.</a:t>
            </a:r>
            <a:endParaRPr lang="en-US" dirty="0"/>
          </a:p>
        </p:txBody>
      </p:sp>
      <p:pic>
        <p:nvPicPr>
          <p:cNvPr id="9220" name="Picture 4" descr="https://talenttech.ru/wp-content/uploads/2018/08/sugarcrm-onboarding-gi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690" y="1322105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6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644436"/>
            <a:ext cx="11419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Gotham Pro"/>
              </a:rPr>
              <a:t>Кроме плана работы на первые дни, в компании подготавливают рабочее место. На нем можно найти ноутбук, готовый к использованию, всю необходимую канцелярию и фирменный блокнот.</a:t>
            </a:r>
            <a:endParaRPr lang="en-US" sz="2400" dirty="0"/>
          </a:p>
        </p:txBody>
      </p:sp>
      <p:pic>
        <p:nvPicPr>
          <p:cNvPr id="12290" name="Picture 2" descr="https://talenttech.ru/wp-content/uploads/2018/08/new-hire-welcome-at-perc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53" y="2241005"/>
            <a:ext cx="8816734" cy="4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9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" t="28666" r="-2362" b="26065"/>
          <a:stretch/>
        </p:blipFill>
        <p:spPr>
          <a:xfrm>
            <a:off x="7711440" y="2314959"/>
            <a:ext cx="4622800" cy="4543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800" y="62249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приспособление сотрудника к трудовой деятельности и внутреннему климату организации.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адаптацией персонала понимается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знакомства сотрудника с деятельностью организации и самой организацией, а также изменение собственного поведения в соответствии с требованиями среды. Практически все крупные фирмы уделяют пристальное внимание этому важному процессу, так как от этого в большой степени зависит будущее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110472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04" y="1093599"/>
            <a:ext cx="60334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Gotham Pro"/>
              </a:rPr>
              <a:t>Фэшн-стартап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  </a:t>
            </a:r>
            <a:r>
              <a:rPr lang="ru-RU" sz="2000" dirty="0" err="1">
                <a:solidFill>
                  <a:srgbClr val="000000"/>
                </a:solidFill>
                <a:latin typeface="Gotham Pro"/>
              </a:rPr>
              <a:t>Polyvore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 дарит новым сотрудникам подарочные сертификаты на $100, которые можно потратить на их сайте. Бесплатная одежда не только делает новичков немного счастливее, но и помогает понять, как пользователи сервиса взаимодействуют с сайтом</a:t>
            </a:r>
            <a:r>
              <a:rPr lang="ru-RU" sz="2000" dirty="0" smtClean="0">
                <a:solidFill>
                  <a:srgbClr val="000000"/>
                </a:solidFill>
                <a:latin typeface="Gotham Pro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Gotham Pro"/>
            </a:endParaRPr>
          </a:p>
          <a:p>
            <a:pPr algn="just"/>
            <a:endParaRPr lang="ru-RU" sz="2000" dirty="0" smtClean="0">
              <a:solidFill>
                <a:srgbClr val="000000"/>
              </a:solidFill>
              <a:latin typeface="Gotham Pro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Gotham Pro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агентстве </a:t>
            </a:r>
            <a:r>
              <a:rPr lang="ru-RU" sz="2000" dirty="0" err="1" smtClean="0">
                <a:solidFill>
                  <a:srgbClr val="000000"/>
                </a:solidFill>
                <a:latin typeface="Gotham Pro"/>
              </a:rPr>
              <a:t>performance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Gotham Pro"/>
              </a:rPr>
              <a:t>маркетинга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Gotham Pro"/>
              </a:rPr>
              <a:t>Adventum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 презентуют всем, кто прошёл испытательный срок, обложку на паспорт и "Домовую" книгу с пропиской</a:t>
            </a:r>
            <a:r>
              <a:rPr lang="ru-RU" sz="2000" dirty="0" smtClean="0">
                <a:solidFill>
                  <a:srgbClr val="000000"/>
                </a:solidFill>
                <a:latin typeface="Gotham Pro"/>
              </a:rPr>
              <a:t>!</a:t>
            </a:r>
          </a:p>
        </p:txBody>
      </p:sp>
      <p:pic>
        <p:nvPicPr>
          <p:cNvPr id="10242" name="Picture 2" descr="https://talenttech.ru/wp-content/uploads/2018/08/snimok-ekrana-2018-08-23-v-11.34.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-1135" b="21705"/>
          <a:stretch/>
        </p:blipFill>
        <p:spPr bwMode="auto">
          <a:xfrm>
            <a:off x="6608361" y="193822"/>
            <a:ext cx="5583639" cy="66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6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8540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Gotham Pro"/>
              </a:rPr>
              <a:t>В </a:t>
            </a:r>
            <a:r>
              <a:rPr lang="ru-RU" sz="2400" dirty="0" err="1"/>
              <a:t>Twitter</a:t>
            </a:r>
            <a:r>
              <a:rPr lang="ru-RU" sz="2400" dirty="0">
                <a:solidFill>
                  <a:srgbClr val="000000"/>
                </a:solidFill>
                <a:latin typeface="Gotham Pro"/>
              </a:rPr>
              <a:t> новички в первый день находят на своем рабочем в столе набор </a:t>
            </a:r>
            <a:r>
              <a:rPr lang="ru-RU" sz="2400" dirty="0" err="1">
                <a:solidFill>
                  <a:srgbClr val="000000"/>
                </a:solidFill>
                <a:latin typeface="Gotham Pro"/>
              </a:rPr>
              <a:t>брендированных</a:t>
            </a:r>
            <a:r>
              <a:rPr lang="ru-RU" sz="2400" dirty="0">
                <a:solidFill>
                  <a:srgbClr val="000000"/>
                </a:solidFill>
                <a:latin typeface="Gotham Pro"/>
              </a:rPr>
              <a:t> вещей: футболка, ежедневник, сумка и бутылка </a:t>
            </a:r>
            <a:r>
              <a:rPr lang="ru-RU" sz="2400" dirty="0" smtClean="0">
                <a:solidFill>
                  <a:srgbClr val="000000"/>
                </a:solidFill>
                <a:latin typeface="Gotham Pro"/>
              </a:rPr>
              <a:t>вина</a:t>
            </a:r>
            <a:endParaRPr lang="en-US" sz="2400" dirty="0"/>
          </a:p>
        </p:txBody>
      </p:sp>
      <p:pic>
        <p:nvPicPr>
          <p:cNvPr id="11266" name="Picture 2" descr="https://talenttech.ru/wp-content/uploads/2018/08/twitter-new-hire-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60" y="395393"/>
            <a:ext cx="4675505" cy="62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07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611783"/>
            <a:ext cx="11206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Gotham Pro"/>
              </a:rPr>
              <a:t>В компании </a:t>
            </a:r>
            <a:r>
              <a:rPr lang="ru-RU" sz="2000" dirty="0" err="1">
                <a:solidFill>
                  <a:srgbClr val="000000"/>
                </a:solidFill>
                <a:latin typeface="Gotham Pro"/>
              </a:rPr>
              <a:t>Bazaarvoice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 все новые сотрудники должны пройти недельный </a:t>
            </a:r>
            <a:r>
              <a:rPr lang="ru-RU" sz="2000" dirty="0" err="1">
                <a:solidFill>
                  <a:srgbClr val="000000"/>
                </a:solidFill>
                <a:latin typeface="Gotham Pro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, напоминающий игру "12 записок", в ходе выполнений заданий приходится узнавать о культуре, структуре, особенностях и важных событиях в истории компании</a:t>
            </a:r>
            <a:r>
              <a:rPr lang="ru-RU" sz="2000" dirty="0" smtClean="0">
                <a:solidFill>
                  <a:srgbClr val="000000"/>
                </a:solidFill>
                <a:latin typeface="Gotham Pro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Gotham Pro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Gotham Pro"/>
              </a:rPr>
              <a:t>В </a:t>
            </a:r>
            <a:r>
              <a:rPr lang="ru-RU" sz="2000" dirty="0" err="1">
                <a:solidFill>
                  <a:srgbClr val="000000"/>
                </a:solidFill>
                <a:latin typeface="Gotham Pro"/>
              </a:rPr>
              <a:t>Bonobos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 (онлайн-магазин мужской одежды) нанимающий менеджер отправляет всем сотрудникам </a:t>
            </a:r>
            <a:r>
              <a:rPr lang="ru-RU" sz="2000" dirty="0" err="1">
                <a:solidFill>
                  <a:srgbClr val="000000"/>
                </a:solidFill>
                <a:latin typeface="Gotham Pro"/>
              </a:rPr>
              <a:t>имейл</a:t>
            </a:r>
            <a:r>
              <a:rPr lang="ru-RU" sz="2000" dirty="0">
                <a:solidFill>
                  <a:srgbClr val="000000"/>
                </a:solidFill>
                <a:latin typeface="Gotham Pro"/>
              </a:rPr>
              <a:t>, в котором представляет нового коллегу. В письме кроме короткой биографической справки и фотографии также есть викторина "Две правды и одна ложь". Это какие-то забавные факты о сотруднике, и как вы уже могли догадаться, только два факта правдивые. Чтобы выяснить, какой из этих фактов ложь все сотрудники должны познакомиться с новичком поближе. Первый, кто правильно угадает, где ложь, получает сертификат на 25$ на покупки на сайте.</a:t>
            </a:r>
            <a:endParaRPr lang="ru-RU" sz="2000" b="0" i="0" dirty="0">
              <a:solidFill>
                <a:srgbClr val="000000"/>
              </a:solidFill>
              <a:effectLst/>
              <a:latin typeface="Gotham Pro"/>
            </a:endParaRPr>
          </a:p>
        </p:txBody>
      </p:sp>
    </p:spTree>
    <p:extLst>
      <p:ext uri="{BB962C8B-B14F-4D97-AF65-F5344CB8AC3E}">
        <p14:creationId xmlns:p14="http://schemas.microsoft.com/office/powerpoint/2010/main" val="328530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54" y="777314"/>
            <a:ext cx="644386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algn="just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системы адаптации является в основном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издержек организации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счет следующих факторов: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algn="just">
              <a:lnSpc>
                <a:spcPct val="115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Ускорение процесса вхождения нового сотрудника в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algn="just"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текучести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r>
              <a:rPr lang="ru-MD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2736" t="22486" r="844" b="23199"/>
          <a:stretch/>
        </p:blipFill>
        <p:spPr>
          <a:xfrm>
            <a:off x="6969761" y="753126"/>
            <a:ext cx="5019040" cy="59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712" y="854198"/>
            <a:ext cx="11612728" cy="4722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algn="just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Выгодами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получаемыми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сотрудником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после прохождения адаптации являются: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полной информации, требуемой для эффективной работы;</a:t>
            </a:r>
            <a:endParaRPr lang="ru-RU" sz="2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уровня неопределенности и беспокойства;</a:t>
            </a:r>
            <a:endParaRPr lang="ru-RU" sz="2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работой и развитие позитивного отношения к компании в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целом и т.д.</a:t>
            </a:r>
            <a:endParaRPr lang="ru-RU" sz="2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algn="just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Выгодами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получаемыми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компанией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выстроенной системой адаптации, являются: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механизма оценки профессиональных и управленческих компетенций сотрудника и его потенциала по итогам работы в первые месяцы;</a:t>
            </a:r>
            <a:endParaRPr lang="ru-RU" sz="2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недостатков существующей в компании системы подбора;</a:t>
            </a:r>
            <a:endParaRPr lang="ru-RU" sz="2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управленческих компетенций наставников и линейных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руководителей и т.д.</a:t>
            </a:r>
            <a:endParaRPr lang="ru-RU" sz="20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938" y="402762"/>
            <a:ext cx="6636932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algn="just">
              <a:lnSpc>
                <a:spcPct val="115000"/>
              </a:lnSpc>
              <a:spcAft>
                <a:spcPts val="235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2 направления адаптации: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algn="just">
              <a:lnSpc>
                <a:spcPct val="115000"/>
              </a:lnSpc>
              <a:spcAft>
                <a:spcPts val="23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235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адаптация – ориентация молодых сотрудников, не имеющих опыта в профессиональной деятельности.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235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Вторичная адаптация – т.е. приспособление к организации работников, меняющих опыт своей трудовой деятельности или свою профессиональную роль.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algn="just">
              <a:lnSpc>
                <a:spcPct val="115000"/>
              </a:lnSpc>
              <a:spcAft>
                <a:spcPts val="23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algn="just">
              <a:lnSpc>
                <a:spcPct val="115000"/>
              </a:lnSpc>
              <a:spcAft>
                <a:spcPts val="235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наличия программы адаптации она может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формализованной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неформализованной.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t="23805" r="2472" b="24035"/>
          <a:stretch/>
        </p:blipFill>
        <p:spPr>
          <a:xfrm>
            <a:off x="7568051" y="975946"/>
            <a:ext cx="4404141" cy="52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587229"/>
            <a:ext cx="8652681" cy="329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algn="ctr">
              <a:lnSpc>
                <a:spcPct val="115000"/>
              </a:lnSpc>
              <a:spcAft>
                <a:spcPts val="235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адаптации новых сотрудников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22860" algn="ctr">
              <a:lnSpc>
                <a:spcPct val="115000"/>
              </a:lnSpc>
              <a:spcAft>
                <a:spcPts val="235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2286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Корпоративная адаптация</a:t>
            </a:r>
          </a:p>
          <a:p>
            <a:pPr marL="285750" marR="2286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MD" sz="28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2286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>
              <a:lnSpc>
                <a:spcPct val="115000"/>
              </a:lnSpc>
              <a:spcAft>
                <a:spcPts val="12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2314" t="23189" r="-5733" b="22651"/>
          <a:stretch/>
        </p:blipFill>
        <p:spPr>
          <a:xfrm>
            <a:off x="6977664" y="1606061"/>
            <a:ext cx="4714809" cy="52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797064"/>
            <a:ext cx="8693624" cy="302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286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Техническая</a:t>
            </a:r>
            <a:r>
              <a:rPr lang="en-US" sz="24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технологическая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MD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MD" sz="24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22860" indent="-3429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Психофизиологическая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>
              <a:lnSpc>
                <a:spcPct val="115000"/>
              </a:lnSpc>
              <a:spcAft>
                <a:spcPts val="12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>
              <a:lnSpc>
                <a:spcPct val="115000"/>
              </a:lnSpc>
              <a:spcAft>
                <a:spcPts val="1200"/>
              </a:spcAft>
            </a:pPr>
            <a:endParaRPr lang="ru-MD" b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2860">
              <a:lnSpc>
                <a:spcPct val="115000"/>
              </a:lnSpc>
              <a:spcAft>
                <a:spcPts val="12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263" t="27805" b="24189"/>
          <a:stretch/>
        </p:blipFill>
        <p:spPr>
          <a:xfrm>
            <a:off x="7540298" y="1852247"/>
            <a:ext cx="4484277" cy="4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852" y="277865"/>
            <a:ext cx="7180428" cy="633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algn="just">
              <a:lnSpc>
                <a:spcPct val="115000"/>
              </a:lnSpc>
              <a:spcAft>
                <a:spcPts val="235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сотрудников, которые войдут в рабочую группу по разработке и внедрению программы адаптации. Целесообразно включить в эту группу линейных руководителей и специалистов отдела кадров.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Опишите результаты, которых вы хотите достичь с помощью программы адаптации. Четкие формулировки помогут линейным руководителям понять цели программы.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Классифицируйте новых работников по группам. Определите требования к программам адаптации для каждой группы.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список вопросов, обычно возникающих у новых работников.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286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список действий нового работника во время программы адаптации (испытательного срока), а также список необходимых ему сведений.</a:t>
            </a:r>
            <a:endParaRPr lang="ru-RU" sz="20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4420" r="-5733" b="24497"/>
          <a:stretch/>
        </p:blipFill>
        <p:spPr>
          <a:xfrm>
            <a:off x="7984587" y="1828800"/>
            <a:ext cx="3996397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245" y="453920"/>
            <a:ext cx="11410447" cy="551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Разработайте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первого дня сотрудника.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Спланируйте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 по организации, их содержание, время. Назначьте ответственного за их проведение.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Определите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каким образом вы представите нового сотрудника остальным членам коллектива, что вы расскажите </a:t>
            </a:r>
            <a:r>
              <a:rPr lang="ru-RU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напишете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 новичке.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"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Подготовьте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 печатных материалов, включив в него по необходимости следующие разделы: 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Корпоративная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персонале, внутрифирменные отношения;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структура, положение о подразделении, должностная инструкция;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сотрудников с указанием должности, рабочей комнаты, номера телефона,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2286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ответов на наиболее стандартные вопросы новичков, с указанием лиц, к которым можно обратиться для дополнительных разъяснений;</a:t>
            </a:r>
            <a:endParaRPr lang="ru-RU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1280</Words>
  <Application>Microsoft Office PowerPoint</Application>
  <PresentationFormat>Широкоэкранный</PresentationFormat>
  <Paragraphs>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Gotham Pro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персонала</dc:title>
  <dc:creator>Eduard Stempovschi</dc:creator>
  <cp:lastModifiedBy>Olga</cp:lastModifiedBy>
  <cp:revision>20</cp:revision>
  <dcterms:created xsi:type="dcterms:W3CDTF">2021-10-24T20:55:23Z</dcterms:created>
  <dcterms:modified xsi:type="dcterms:W3CDTF">2022-11-15T17:21:49Z</dcterms:modified>
</cp:coreProperties>
</file>