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sldIdLst>
    <p:sldId id="256" r:id="rId2"/>
    <p:sldId id="261" r:id="rId3"/>
    <p:sldId id="258" r:id="rId4"/>
    <p:sldId id="269" r:id="rId5"/>
    <p:sldId id="259" r:id="rId6"/>
    <p:sldId id="270" r:id="rId7"/>
    <p:sldId id="260" r:id="rId8"/>
    <p:sldId id="271" r:id="rId9"/>
    <p:sldId id="262" r:id="rId10"/>
    <p:sldId id="263" r:id="rId11"/>
    <p:sldId id="268" r:id="rId12"/>
    <p:sldId id="272"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0" d="100"/>
          <a:sy n="70" d="100"/>
        </p:scale>
        <p:origin x="924"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o-MD"/>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DC2B5C-0C41-4BC9-AFA1-09B986E5B60B}" type="datetimeFigureOut">
              <a:rPr lang="ro-MD" smtClean="0"/>
              <a:t>17.10.2024</a:t>
            </a:fld>
            <a:endParaRPr lang="ro-MD"/>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o-MD"/>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o-MD"/>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o-MD"/>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B9E55-1AAC-48C7-98A9-43706D35E991}" type="slidenum">
              <a:rPr lang="ro-MD" smtClean="0"/>
              <a:t>‹#›</a:t>
            </a:fld>
            <a:endParaRPr lang="ro-MD"/>
          </a:p>
        </p:txBody>
      </p:sp>
    </p:spTree>
    <p:extLst>
      <p:ext uri="{BB962C8B-B14F-4D97-AF65-F5344CB8AC3E}">
        <p14:creationId xmlns:p14="http://schemas.microsoft.com/office/powerpoint/2010/main" val="4077238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ro-MD" dirty="0"/>
          </a:p>
        </p:txBody>
      </p:sp>
      <p:sp>
        <p:nvSpPr>
          <p:cNvPr id="4" name="Slide Number Placeholder 3"/>
          <p:cNvSpPr>
            <a:spLocks noGrp="1"/>
          </p:cNvSpPr>
          <p:nvPr>
            <p:ph type="sldNum" sz="quarter" idx="5"/>
          </p:nvPr>
        </p:nvSpPr>
        <p:spPr/>
        <p:txBody>
          <a:bodyPr/>
          <a:lstStyle/>
          <a:p>
            <a:fld id="{E16B9E55-1AAC-48C7-98A9-43706D35E991}" type="slidenum">
              <a:rPr lang="ro-MD" smtClean="0"/>
              <a:t>12</a:t>
            </a:fld>
            <a:endParaRPr lang="ro-MD"/>
          </a:p>
        </p:txBody>
      </p:sp>
    </p:spTree>
    <p:extLst>
      <p:ext uri="{BB962C8B-B14F-4D97-AF65-F5344CB8AC3E}">
        <p14:creationId xmlns:p14="http://schemas.microsoft.com/office/powerpoint/2010/main" val="25801794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0F65841-73EB-4A5D-8C52-3C7E561FF33C}" type="datetimeFigureOut">
              <a:rPr lang="ro-MD" smtClean="0"/>
              <a:t>17.10.2024</a:t>
            </a:fld>
            <a:endParaRPr lang="ro-MD"/>
          </a:p>
        </p:txBody>
      </p:sp>
      <p:sp>
        <p:nvSpPr>
          <p:cNvPr id="5" name="Footer Placeholder 4"/>
          <p:cNvSpPr>
            <a:spLocks noGrp="1"/>
          </p:cNvSpPr>
          <p:nvPr>
            <p:ph type="ftr" sz="quarter" idx="11"/>
          </p:nvPr>
        </p:nvSpPr>
        <p:spPr/>
        <p:txBody>
          <a:bodyPr/>
          <a:lstStyle/>
          <a:p>
            <a:endParaRPr lang="ro-MD"/>
          </a:p>
        </p:txBody>
      </p:sp>
      <p:sp>
        <p:nvSpPr>
          <p:cNvPr id="6" name="Slide Number Placeholder 5"/>
          <p:cNvSpPr>
            <a:spLocks noGrp="1"/>
          </p:cNvSpPr>
          <p:nvPr>
            <p:ph type="sldNum" sz="quarter" idx="12"/>
          </p:nvPr>
        </p:nvSpPr>
        <p:spPr/>
        <p:txBody>
          <a:bodyPr/>
          <a:lstStyle/>
          <a:p>
            <a:fld id="{F1D19433-23D0-4595-86CF-DD5A516C1FF9}" type="slidenum">
              <a:rPr lang="ro-MD" smtClean="0"/>
              <a:t>‹#›</a:t>
            </a:fld>
            <a:endParaRPr lang="ro-MD"/>
          </a:p>
        </p:txBody>
      </p:sp>
    </p:spTree>
    <p:extLst>
      <p:ext uri="{BB962C8B-B14F-4D97-AF65-F5344CB8AC3E}">
        <p14:creationId xmlns:p14="http://schemas.microsoft.com/office/powerpoint/2010/main" val="12006288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F65841-73EB-4A5D-8C52-3C7E561FF33C}" type="datetimeFigureOut">
              <a:rPr lang="ro-MD" smtClean="0"/>
              <a:t>17.10.2024</a:t>
            </a:fld>
            <a:endParaRPr lang="ro-MD"/>
          </a:p>
        </p:txBody>
      </p:sp>
      <p:sp>
        <p:nvSpPr>
          <p:cNvPr id="6" name="Footer Placeholder 5"/>
          <p:cNvSpPr>
            <a:spLocks noGrp="1"/>
          </p:cNvSpPr>
          <p:nvPr>
            <p:ph type="ftr" sz="quarter" idx="11"/>
          </p:nvPr>
        </p:nvSpPr>
        <p:spPr/>
        <p:txBody>
          <a:bodyPr/>
          <a:lstStyle/>
          <a:p>
            <a:endParaRPr lang="ro-MD"/>
          </a:p>
        </p:txBody>
      </p:sp>
      <p:sp>
        <p:nvSpPr>
          <p:cNvPr id="7" name="Slide Number Placeholder 6"/>
          <p:cNvSpPr>
            <a:spLocks noGrp="1"/>
          </p:cNvSpPr>
          <p:nvPr>
            <p:ph type="sldNum" sz="quarter" idx="12"/>
          </p:nvPr>
        </p:nvSpPr>
        <p:spPr/>
        <p:txBody>
          <a:bodyPr/>
          <a:lstStyle/>
          <a:p>
            <a:fld id="{F1D19433-23D0-4595-86CF-DD5A516C1FF9}" type="slidenum">
              <a:rPr lang="ro-MD" smtClean="0"/>
              <a:t>‹#›</a:t>
            </a:fld>
            <a:endParaRPr lang="ro-MD"/>
          </a:p>
        </p:txBody>
      </p:sp>
    </p:spTree>
    <p:extLst>
      <p:ext uri="{BB962C8B-B14F-4D97-AF65-F5344CB8AC3E}">
        <p14:creationId xmlns:p14="http://schemas.microsoft.com/office/powerpoint/2010/main" val="303818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F65841-73EB-4A5D-8C52-3C7E561FF33C}" type="datetimeFigureOut">
              <a:rPr lang="ro-MD" smtClean="0"/>
              <a:t>17.10.2024</a:t>
            </a:fld>
            <a:endParaRPr lang="ro-MD"/>
          </a:p>
        </p:txBody>
      </p:sp>
      <p:sp>
        <p:nvSpPr>
          <p:cNvPr id="5" name="Footer Placeholder 4"/>
          <p:cNvSpPr>
            <a:spLocks noGrp="1"/>
          </p:cNvSpPr>
          <p:nvPr>
            <p:ph type="ftr" sz="quarter" idx="11"/>
          </p:nvPr>
        </p:nvSpPr>
        <p:spPr/>
        <p:txBody>
          <a:bodyPr/>
          <a:lstStyle/>
          <a:p>
            <a:endParaRPr lang="ro-MD"/>
          </a:p>
        </p:txBody>
      </p:sp>
      <p:sp>
        <p:nvSpPr>
          <p:cNvPr id="6" name="Slide Number Placeholder 5"/>
          <p:cNvSpPr>
            <a:spLocks noGrp="1"/>
          </p:cNvSpPr>
          <p:nvPr>
            <p:ph type="sldNum" sz="quarter" idx="12"/>
          </p:nvPr>
        </p:nvSpPr>
        <p:spPr/>
        <p:txBody>
          <a:bodyPr/>
          <a:lstStyle/>
          <a:p>
            <a:fld id="{F1D19433-23D0-4595-86CF-DD5A516C1FF9}" type="slidenum">
              <a:rPr lang="ro-MD" smtClean="0"/>
              <a:t>‹#›</a:t>
            </a:fld>
            <a:endParaRPr lang="ro-MD"/>
          </a:p>
        </p:txBody>
      </p:sp>
    </p:spTree>
    <p:extLst>
      <p:ext uri="{BB962C8B-B14F-4D97-AF65-F5344CB8AC3E}">
        <p14:creationId xmlns:p14="http://schemas.microsoft.com/office/powerpoint/2010/main" val="22679078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90F65841-73EB-4A5D-8C52-3C7E561FF33C}" type="datetimeFigureOut">
              <a:rPr lang="ro-MD" smtClean="0"/>
              <a:t>17.10.2024</a:t>
            </a:fld>
            <a:endParaRPr lang="ro-MD"/>
          </a:p>
        </p:txBody>
      </p:sp>
      <p:sp>
        <p:nvSpPr>
          <p:cNvPr id="5" name="Footer Placeholder 4"/>
          <p:cNvSpPr>
            <a:spLocks noGrp="1"/>
          </p:cNvSpPr>
          <p:nvPr>
            <p:ph type="ftr" sz="quarter" idx="11"/>
          </p:nvPr>
        </p:nvSpPr>
        <p:spPr/>
        <p:txBody>
          <a:bodyPr/>
          <a:lstStyle/>
          <a:p>
            <a:endParaRPr lang="ro-MD"/>
          </a:p>
        </p:txBody>
      </p:sp>
      <p:sp>
        <p:nvSpPr>
          <p:cNvPr id="6" name="Slide Number Placeholder 5"/>
          <p:cNvSpPr>
            <a:spLocks noGrp="1"/>
          </p:cNvSpPr>
          <p:nvPr>
            <p:ph type="sldNum" sz="quarter" idx="12"/>
          </p:nvPr>
        </p:nvSpPr>
        <p:spPr/>
        <p:txBody>
          <a:bodyPr/>
          <a:lstStyle/>
          <a:p>
            <a:fld id="{F1D19433-23D0-4595-86CF-DD5A516C1FF9}" type="slidenum">
              <a:rPr lang="ro-MD" smtClean="0"/>
              <a:t>‹#›</a:t>
            </a:fld>
            <a:endParaRPr lang="ro-MD"/>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082791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F65841-73EB-4A5D-8C52-3C7E561FF33C}" type="datetimeFigureOut">
              <a:rPr lang="ro-MD" smtClean="0"/>
              <a:t>17.10.2024</a:t>
            </a:fld>
            <a:endParaRPr lang="ro-MD"/>
          </a:p>
        </p:txBody>
      </p:sp>
      <p:sp>
        <p:nvSpPr>
          <p:cNvPr id="5" name="Footer Placeholder 4"/>
          <p:cNvSpPr>
            <a:spLocks noGrp="1"/>
          </p:cNvSpPr>
          <p:nvPr>
            <p:ph type="ftr" sz="quarter" idx="11"/>
          </p:nvPr>
        </p:nvSpPr>
        <p:spPr/>
        <p:txBody>
          <a:bodyPr/>
          <a:lstStyle/>
          <a:p>
            <a:endParaRPr lang="ro-MD"/>
          </a:p>
        </p:txBody>
      </p:sp>
      <p:sp>
        <p:nvSpPr>
          <p:cNvPr id="6" name="Slide Number Placeholder 5"/>
          <p:cNvSpPr>
            <a:spLocks noGrp="1"/>
          </p:cNvSpPr>
          <p:nvPr>
            <p:ph type="sldNum" sz="quarter" idx="12"/>
          </p:nvPr>
        </p:nvSpPr>
        <p:spPr/>
        <p:txBody>
          <a:bodyPr/>
          <a:lstStyle/>
          <a:p>
            <a:fld id="{F1D19433-23D0-4595-86CF-DD5A516C1FF9}" type="slidenum">
              <a:rPr lang="ro-MD" smtClean="0"/>
              <a:t>‹#›</a:t>
            </a:fld>
            <a:endParaRPr lang="ro-MD"/>
          </a:p>
        </p:txBody>
      </p:sp>
    </p:spTree>
    <p:extLst>
      <p:ext uri="{BB962C8B-B14F-4D97-AF65-F5344CB8AC3E}">
        <p14:creationId xmlns:p14="http://schemas.microsoft.com/office/powerpoint/2010/main" val="548655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65841-73EB-4A5D-8C52-3C7E561FF33C}" type="datetimeFigureOut">
              <a:rPr lang="ro-MD" smtClean="0"/>
              <a:t>17.10.2024</a:t>
            </a:fld>
            <a:endParaRPr lang="ro-MD"/>
          </a:p>
        </p:txBody>
      </p:sp>
      <p:sp>
        <p:nvSpPr>
          <p:cNvPr id="4" name="Footer Placeholder 4"/>
          <p:cNvSpPr>
            <a:spLocks noGrp="1"/>
          </p:cNvSpPr>
          <p:nvPr>
            <p:ph type="ftr" sz="quarter" idx="11"/>
          </p:nvPr>
        </p:nvSpPr>
        <p:spPr/>
        <p:txBody>
          <a:bodyPr/>
          <a:lstStyle/>
          <a:p>
            <a:endParaRPr lang="ro-MD"/>
          </a:p>
        </p:txBody>
      </p:sp>
      <p:sp>
        <p:nvSpPr>
          <p:cNvPr id="6" name="Slide Number Placeholder 5"/>
          <p:cNvSpPr>
            <a:spLocks noGrp="1"/>
          </p:cNvSpPr>
          <p:nvPr>
            <p:ph type="sldNum" sz="quarter" idx="12"/>
          </p:nvPr>
        </p:nvSpPr>
        <p:spPr/>
        <p:txBody>
          <a:bodyPr/>
          <a:lstStyle/>
          <a:p>
            <a:fld id="{F1D19433-23D0-4595-86CF-DD5A516C1FF9}" type="slidenum">
              <a:rPr lang="ro-MD" smtClean="0"/>
              <a:t>‹#›</a:t>
            </a:fld>
            <a:endParaRPr lang="ro-MD"/>
          </a:p>
        </p:txBody>
      </p:sp>
    </p:spTree>
    <p:extLst>
      <p:ext uri="{BB962C8B-B14F-4D97-AF65-F5344CB8AC3E}">
        <p14:creationId xmlns:p14="http://schemas.microsoft.com/office/powerpoint/2010/main" val="29856671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0F65841-73EB-4A5D-8C52-3C7E561FF33C}" type="datetimeFigureOut">
              <a:rPr lang="ro-MD" smtClean="0"/>
              <a:t>17.10.2024</a:t>
            </a:fld>
            <a:endParaRPr lang="ro-MD"/>
          </a:p>
        </p:txBody>
      </p:sp>
      <p:sp>
        <p:nvSpPr>
          <p:cNvPr id="4" name="Footer Placeholder 4"/>
          <p:cNvSpPr>
            <a:spLocks noGrp="1"/>
          </p:cNvSpPr>
          <p:nvPr>
            <p:ph type="ftr" sz="quarter" idx="11"/>
          </p:nvPr>
        </p:nvSpPr>
        <p:spPr/>
        <p:txBody>
          <a:bodyPr/>
          <a:lstStyle/>
          <a:p>
            <a:endParaRPr lang="ro-MD"/>
          </a:p>
        </p:txBody>
      </p:sp>
      <p:sp>
        <p:nvSpPr>
          <p:cNvPr id="6" name="Slide Number Placeholder 5"/>
          <p:cNvSpPr>
            <a:spLocks noGrp="1"/>
          </p:cNvSpPr>
          <p:nvPr>
            <p:ph type="sldNum" sz="quarter" idx="12"/>
          </p:nvPr>
        </p:nvSpPr>
        <p:spPr/>
        <p:txBody>
          <a:bodyPr/>
          <a:lstStyle/>
          <a:p>
            <a:fld id="{F1D19433-23D0-4595-86CF-DD5A516C1FF9}" type="slidenum">
              <a:rPr lang="ro-MD" smtClean="0"/>
              <a:t>‹#›</a:t>
            </a:fld>
            <a:endParaRPr lang="ro-MD"/>
          </a:p>
        </p:txBody>
      </p:sp>
    </p:spTree>
    <p:extLst>
      <p:ext uri="{BB962C8B-B14F-4D97-AF65-F5344CB8AC3E}">
        <p14:creationId xmlns:p14="http://schemas.microsoft.com/office/powerpoint/2010/main" val="7555922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F65841-73EB-4A5D-8C52-3C7E561FF33C}" type="datetimeFigureOut">
              <a:rPr lang="ro-MD" smtClean="0"/>
              <a:t>17.10.2024</a:t>
            </a:fld>
            <a:endParaRPr lang="ro-MD"/>
          </a:p>
        </p:txBody>
      </p:sp>
      <p:sp>
        <p:nvSpPr>
          <p:cNvPr id="5" name="Footer Placeholder 4"/>
          <p:cNvSpPr>
            <a:spLocks noGrp="1"/>
          </p:cNvSpPr>
          <p:nvPr>
            <p:ph type="ftr" sz="quarter" idx="11"/>
          </p:nvPr>
        </p:nvSpPr>
        <p:spPr/>
        <p:txBody>
          <a:bodyPr/>
          <a:lstStyle/>
          <a:p>
            <a:endParaRPr lang="ro-MD"/>
          </a:p>
        </p:txBody>
      </p:sp>
      <p:sp>
        <p:nvSpPr>
          <p:cNvPr id="6" name="Slide Number Placeholder 5"/>
          <p:cNvSpPr>
            <a:spLocks noGrp="1"/>
          </p:cNvSpPr>
          <p:nvPr>
            <p:ph type="sldNum" sz="quarter" idx="12"/>
          </p:nvPr>
        </p:nvSpPr>
        <p:spPr/>
        <p:txBody>
          <a:bodyPr/>
          <a:lstStyle/>
          <a:p>
            <a:fld id="{F1D19433-23D0-4595-86CF-DD5A516C1FF9}" type="slidenum">
              <a:rPr lang="ro-MD" smtClean="0"/>
              <a:t>‹#›</a:t>
            </a:fld>
            <a:endParaRPr lang="ro-MD"/>
          </a:p>
        </p:txBody>
      </p:sp>
    </p:spTree>
    <p:extLst>
      <p:ext uri="{BB962C8B-B14F-4D97-AF65-F5344CB8AC3E}">
        <p14:creationId xmlns:p14="http://schemas.microsoft.com/office/powerpoint/2010/main" val="11286921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F65841-73EB-4A5D-8C52-3C7E561FF33C}" type="datetimeFigureOut">
              <a:rPr lang="ro-MD" smtClean="0"/>
              <a:t>17.10.2024</a:t>
            </a:fld>
            <a:endParaRPr lang="ro-MD"/>
          </a:p>
        </p:txBody>
      </p:sp>
      <p:sp>
        <p:nvSpPr>
          <p:cNvPr id="5" name="Footer Placeholder 4"/>
          <p:cNvSpPr>
            <a:spLocks noGrp="1"/>
          </p:cNvSpPr>
          <p:nvPr>
            <p:ph type="ftr" sz="quarter" idx="11"/>
          </p:nvPr>
        </p:nvSpPr>
        <p:spPr/>
        <p:txBody>
          <a:bodyPr/>
          <a:lstStyle/>
          <a:p>
            <a:endParaRPr lang="ro-MD"/>
          </a:p>
        </p:txBody>
      </p:sp>
      <p:sp>
        <p:nvSpPr>
          <p:cNvPr id="6" name="Slide Number Placeholder 5"/>
          <p:cNvSpPr>
            <a:spLocks noGrp="1"/>
          </p:cNvSpPr>
          <p:nvPr>
            <p:ph type="sldNum" sz="quarter" idx="12"/>
          </p:nvPr>
        </p:nvSpPr>
        <p:spPr/>
        <p:txBody>
          <a:bodyPr/>
          <a:lstStyle/>
          <a:p>
            <a:fld id="{F1D19433-23D0-4595-86CF-DD5A516C1FF9}" type="slidenum">
              <a:rPr lang="ro-MD" smtClean="0"/>
              <a:t>‹#›</a:t>
            </a:fld>
            <a:endParaRPr lang="ro-MD"/>
          </a:p>
        </p:txBody>
      </p:sp>
    </p:spTree>
    <p:extLst>
      <p:ext uri="{BB962C8B-B14F-4D97-AF65-F5344CB8AC3E}">
        <p14:creationId xmlns:p14="http://schemas.microsoft.com/office/powerpoint/2010/main" val="24530193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90F65841-73EB-4A5D-8C52-3C7E561FF33C}" type="datetimeFigureOut">
              <a:rPr lang="ro-MD" smtClean="0"/>
              <a:t>17.10.2024</a:t>
            </a:fld>
            <a:endParaRPr lang="ro-MD"/>
          </a:p>
        </p:txBody>
      </p:sp>
      <p:sp>
        <p:nvSpPr>
          <p:cNvPr id="5" name="Footer Placeholder 4"/>
          <p:cNvSpPr>
            <a:spLocks noGrp="1"/>
          </p:cNvSpPr>
          <p:nvPr>
            <p:ph type="ftr" sz="quarter" idx="11"/>
          </p:nvPr>
        </p:nvSpPr>
        <p:spPr/>
        <p:txBody>
          <a:bodyPr/>
          <a:lstStyle/>
          <a:p>
            <a:endParaRPr lang="ro-MD"/>
          </a:p>
        </p:txBody>
      </p:sp>
      <p:sp>
        <p:nvSpPr>
          <p:cNvPr id="6" name="Slide Number Placeholder 5"/>
          <p:cNvSpPr>
            <a:spLocks noGrp="1"/>
          </p:cNvSpPr>
          <p:nvPr>
            <p:ph type="sldNum" sz="quarter" idx="12"/>
          </p:nvPr>
        </p:nvSpPr>
        <p:spPr/>
        <p:txBody>
          <a:bodyPr/>
          <a:lstStyle/>
          <a:p>
            <a:fld id="{F1D19433-23D0-4595-86CF-DD5A516C1FF9}" type="slidenum">
              <a:rPr lang="ro-MD" smtClean="0"/>
              <a:t>‹#›</a:t>
            </a:fld>
            <a:endParaRPr lang="ro-MD"/>
          </a:p>
        </p:txBody>
      </p:sp>
    </p:spTree>
    <p:extLst>
      <p:ext uri="{BB962C8B-B14F-4D97-AF65-F5344CB8AC3E}">
        <p14:creationId xmlns:p14="http://schemas.microsoft.com/office/powerpoint/2010/main" val="1304533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F65841-73EB-4A5D-8C52-3C7E561FF33C}" type="datetimeFigureOut">
              <a:rPr lang="ro-MD" smtClean="0"/>
              <a:t>17.10.2024</a:t>
            </a:fld>
            <a:endParaRPr lang="ro-MD"/>
          </a:p>
        </p:txBody>
      </p:sp>
      <p:sp>
        <p:nvSpPr>
          <p:cNvPr id="5" name="Footer Placeholder 4"/>
          <p:cNvSpPr>
            <a:spLocks noGrp="1"/>
          </p:cNvSpPr>
          <p:nvPr>
            <p:ph type="ftr" sz="quarter" idx="11"/>
          </p:nvPr>
        </p:nvSpPr>
        <p:spPr/>
        <p:txBody>
          <a:bodyPr/>
          <a:lstStyle/>
          <a:p>
            <a:endParaRPr lang="ro-MD"/>
          </a:p>
        </p:txBody>
      </p:sp>
      <p:sp>
        <p:nvSpPr>
          <p:cNvPr id="6" name="Slide Number Placeholder 5"/>
          <p:cNvSpPr>
            <a:spLocks noGrp="1"/>
          </p:cNvSpPr>
          <p:nvPr>
            <p:ph type="sldNum" sz="quarter" idx="12"/>
          </p:nvPr>
        </p:nvSpPr>
        <p:spPr/>
        <p:txBody>
          <a:bodyPr/>
          <a:lstStyle/>
          <a:p>
            <a:fld id="{F1D19433-23D0-4595-86CF-DD5A516C1FF9}" type="slidenum">
              <a:rPr lang="ro-MD" smtClean="0"/>
              <a:t>‹#›</a:t>
            </a:fld>
            <a:endParaRPr lang="ro-MD"/>
          </a:p>
        </p:txBody>
      </p:sp>
    </p:spTree>
    <p:extLst>
      <p:ext uri="{BB962C8B-B14F-4D97-AF65-F5344CB8AC3E}">
        <p14:creationId xmlns:p14="http://schemas.microsoft.com/office/powerpoint/2010/main" val="270513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F65841-73EB-4A5D-8C52-3C7E561FF33C}" type="datetimeFigureOut">
              <a:rPr lang="ro-MD" smtClean="0"/>
              <a:t>17.10.2024</a:t>
            </a:fld>
            <a:endParaRPr lang="ro-MD"/>
          </a:p>
        </p:txBody>
      </p:sp>
      <p:sp>
        <p:nvSpPr>
          <p:cNvPr id="6" name="Footer Placeholder 5"/>
          <p:cNvSpPr>
            <a:spLocks noGrp="1"/>
          </p:cNvSpPr>
          <p:nvPr>
            <p:ph type="ftr" sz="quarter" idx="11"/>
          </p:nvPr>
        </p:nvSpPr>
        <p:spPr/>
        <p:txBody>
          <a:bodyPr/>
          <a:lstStyle/>
          <a:p>
            <a:endParaRPr lang="ro-MD"/>
          </a:p>
        </p:txBody>
      </p:sp>
      <p:sp>
        <p:nvSpPr>
          <p:cNvPr id="7" name="Slide Number Placeholder 6"/>
          <p:cNvSpPr>
            <a:spLocks noGrp="1"/>
          </p:cNvSpPr>
          <p:nvPr>
            <p:ph type="sldNum" sz="quarter" idx="12"/>
          </p:nvPr>
        </p:nvSpPr>
        <p:spPr/>
        <p:txBody>
          <a:bodyPr/>
          <a:lstStyle/>
          <a:p>
            <a:fld id="{F1D19433-23D0-4595-86CF-DD5A516C1FF9}" type="slidenum">
              <a:rPr lang="ro-MD" smtClean="0"/>
              <a:t>‹#›</a:t>
            </a:fld>
            <a:endParaRPr lang="ro-MD"/>
          </a:p>
        </p:txBody>
      </p:sp>
    </p:spTree>
    <p:extLst>
      <p:ext uri="{BB962C8B-B14F-4D97-AF65-F5344CB8AC3E}">
        <p14:creationId xmlns:p14="http://schemas.microsoft.com/office/powerpoint/2010/main" val="2328791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F65841-73EB-4A5D-8C52-3C7E561FF33C}" type="datetimeFigureOut">
              <a:rPr lang="ro-MD" smtClean="0"/>
              <a:t>17.10.2024</a:t>
            </a:fld>
            <a:endParaRPr lang="ro-MD"/>
          </a:p>
        </p:txBody>
      </p:sp>
      <p:sp>
        <p:nvSpPr>
          <p:cNvPr id="8" name="Footer Placeholder 7"/>
          <p:cNvSpPr>
            <a:spLocks noGrp="1"/>
          </p:cNvSpPr>
          <p:nvPr>
            <p:ph type="ftr" sz="quarter" idx="11"/>
          </p:nvPr>
        </p:nvSpPr>
        <p:spPr/>
        <p:txBody>
          <a:bodyPr/>
          <a:lstStyle/>
          <a:p>
            <a:endParaRPr lang="ro-MD"/>
          </a:p>
        </p:txBody>
      </p:sp>
      <p:sp>
        <p:nvSpPr>
          <p:cNvPr id="9" name="Slide Number Placeholder 8"/>
          <p:cNvSpPr>
            <a:spLocks noGrp="1"/>
          </p:cNvSpPr>
          <p:nvPr>
            <p:ph type="sldNum" sz="quarter" idx="12"/>
          </p:nvPr>
        </p:nvSpPr>
        <p:spPr/>
        <p:txBody>
          <a:bodyPr/>
          <a:lstStyle/>
          <a:p>
            <a:fld id="{F1D19433-23D0-4595-86CF-DD5A516C1FF9}" type="slidenum">
              <a:rPr lang="ro-MD" smtClean="0"/>
              <a:t>‹#›</a:t>
            </a:fld>
            <a:endParaRPr lang="ro-MD"/>
          </a:p>
        </p:txBody>
      </p:sp>
    </p:spTree>
    <p:extLst>
      <p:ext uri="{BB962C8B-B14F-4D97-AF65-F5344CB8AC3E}">
        <p14:creationId xmlns:p14="http://schemas.microsoft.com/office/powerpoint/2010/main" val="3581962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90F65841-73EB-4A5D-8C52-3C7E561FF33C}" type="datetimeFigureOut">
              <a:rPr lang="ro-MD" smtClean="0"/>
              <a:t>17.10.2024</a:t>
            </a:fld>
            <a:endParaRPr lang="ro-MD"/>
          </a:p>
        </p:txBody>
      </p:sp>
      <p:sp>
        <p:nvSpPr>
          <p:cNvPr id="5" name="Footer Placeholder 3"/>
          <p:cNvSpPr>
            <a:spLocks noGrp="1"/>
          </p:cNvSpPr>
          <p:nvPr>
            <p:ph type="ftr" sz="quarter" idx="11"/>
          </p:nvPr>
        </p:nvSpPr>
        <p:spPr/>
        <p:txBody>
          <a:bodyPr/>
          <a:lstStyle/>
          <a:p>
            <a:endParaRPr lang="ro-MD"/>
          </a:p>
        </p:txBody>
      </p:sp>
      <p:sp>
        <p:nvSpPr>
          <p:cNvPr id="6" name="Slide Number Placeholder 4"/>
          <p:cNvSpPr>
            <a:spLocks noGrp="1"/>
          </p:cNvSpPr>
          <p:nvPr>
            <p:ph type="sldNum" sz="quarter" idx="12"/>
          </p:nvPr>
        </p:nvSpPr>
        <p:spPr/>
        <p:txBody>
          <a:bodyPr/>
          <a:lstStyle/>
          <a:p>
            <a:fld id="{F1D19433-23D0-4595-86CF-DD5A516C1FF9}" type="slidenum">
              <a:rPr lang="ro-MD" smtClean="0"/>
              <a:t>‹#›</a:t>
            </a:fld>
            <a:endParaRPr lang="ro-MD"/>
          </a:p>
        </p:txBody>
      </p:sp>
    </p:spTree>
    <p:extLst>
      <p:ext uri="{BB962C8B-B14F-4D97-AF65-F5344CB8AC3E}">
        <p14:creationId xmlns:p14="http://schemas.microsoft.com/office/powerpoint/2010/main" val="2635054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0F65841-73EB-4A5D-8C52-3C7E561FF33C}" type="datetimeFigureOut">
              <a:rPr lang="ro-MD" smtClean="0"/>
              <a:t>17.10.2024</a:t>
            </a:fld>
            <a:endParaRPr lang="ro-MD"/>
          </a:p>
        </p:txBody>
      </p:sp>
      <p:sp>
        <p:nvSpPr>
          <p:cNvPr id="5" name="Footer Placeholder 2"/>
          <p:cNvSpPr>
            <a:spLocks noGrp="1"/>
          </p:cNvSpPr>
          <p:nvPr>
            <p:ph type="ftr" sz="quarter" idx="11"/>
          </p:nvPr>
        </p:nvSpPr>
        <p:spPr/>
        <p:txBody>
          <a:bodyPr/>
          <a:lstStyle/>
          <a:p>
            <a:endParaRPr lang="ro-MD"/>
          </a:p>
        </p:txBody>
      </p:sp>
      <p:sp>
        <p:nvSpPr>
          <p:cNvPr id="6" name="Slide Number Placeholder 3"/>
          <p:cNvSpPr>
            <a:spLocks noGrp="1"/>
          </p:cNvSpPr>
          <p:nvPr>
            <p:ph type="sldNum" sz="quarter" idx="12"/>
          </p:nvPr>
        </p:nvSpPr>
        <p:spPr/>
        <p:txBody>
          <a:bodyPr/>
          <a:lstStyle/>
          <a:p>
            <a:fld id="{F1D19433-23D0-4595-86CF-DD5A516C1FF9}" type="slidenum">
              <a:rPr lang="ro-MD" smtClean="0"/>
              <a:t>‹#›</a:t>
            </a:fld>
            <a:endParaRPr lang="ro-MD"/>
          </a:p>
        </p:txBody>
      </p:sp>
    </p:spTree>
    <p:extLst>
      <p:ext uri="{BB962C8B-B14F-4D97-AF65-F5344CB8AC3E}">
        <p14:creationId xmlns:p14="http://schemas.microsoft.com/office/powerpoint/2010/main" val="64494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90F65841-73EB-4A5D-8C52-3C7E561FF33C}" type="datetimeFigureOut">
              <a:rPr lang="ro-MD" smtClean="0"/>
              <a:t>17.10.2024</a:t>
            </a:fld>
            <a:endParaRPr lang="ro-MD"/>
          </a:p>
        </p:txBody>
      </p:sp>
      <p:sp>
        <p:nvSpPr>
          <p:cNvPr id="5" name="Footer Placeholder 5"/>
          <p:cNvSpPr>
            <a:spLocks noGrp="1"/>
          </p:cNvSpPr>
          <p:nvPr>
            <p:ph type="ftr" sz="quarter" idx="11"/>
          </p:nvPr>
        </p:nvSpPr>
        <p:spPr/>
        <p:txBody>
          <a:bodyPr/>
          <a:lstStyle/>
          <a:p>
            <a:endParaRPr lang="ro-MD"/>
          </a:p>
        </p:txBody>
      </p:sp>
      <p:sp>
        <p:nvSpPr>
          <p:cNvPr id="6" name="Slide Number Placeholder 6"/>
          <p:cNvSpPr>
            <a:spLocks noGrp="1"/>
          </p:cNvSpPr>
          <p:nvPr>
            <p:ph type="sldNum" sz="quarter" idx="12"/>
          </p:nvPr>
        </p:nvSpPr>
        <p:spPr/>
        <p:txBody>
          <a:bodyPr/>
          <a:lstStyle/>
          <a:p>
            <a:fld id="{F1D19433-23D0-4595-86CF-DD5A516C1FF9}" type="slidenum">
              <a:rPr lang="ro-MD" smtClean="0"/>
              <a:t>‹#›</a:t>
            </a:fld>
            <a:endParaRPr lang="ro-MD"/>
          </a:p>
        </p:txBody>
      </p:sp>
    </p:spTree>
    <p:extLst>
      <p:ext uri="{BB962C8B-B14F-4D97-AF65-F5344CB8AC3E}">
        <p14:creationId xmlns:p14="http://schemas.microsoft.com/office/powerpoint/2010/main" val="1789435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F65841-73EB-4A5D-8C52-3C7E561FF33C}" type="datetimeFigureOut">
              <a:rPr lang="ro-MD" smtClean="0"/>
              <a:t>17.10.2024</a:t>
            </a:fld>
            <a:endParaRPr lang="ro-MD"/>
          </a:p>
        </p:txBody>
      </p:sp>
      <p:sp>
        <p:nvSpPr>
          <p:cNvPr id="6" name="Footer Placeholder 5"/>
          <p:cNvSpPr>
            <a:spLocks noGrp="1"/>
          </p:cNvSpPr>
          <p:nvPr>
            <p:ph type="ftr" sz="quarter" idx="11"/>
          </p:nvPr>
        </p:nvSpPr>
        <p:spPr/>
        <p:txBody>
          <a:bodyPr/>
          <a:lstStyle/>
          <a:p>
            <a:endParaRPr lang="ro-MD"/>
          </a:p>
        </p:txBody>
      </p:sp>
      <p:sp>
        <p:nvSpPr>
          <p:cNvPr id="7" name="Slide Number Placeholder 6"/>
          <p:cNvSpPr>
            <a:spLocks noGrp="1"/>
          </p:cNvSpPr>
          <p:nvPr>
            <p:ph type="sldNum" sz="quarter" idx="12"/>
          </p:nvPr>
        </p:nvSpPr>
        <p:spPr/>
        <p:txBody>
          <a:bodyPr/>
          <a:lstStyle/>
          <a:p>
            <a:fld id="{F1D19433-23D0-4595-86CF-DD5A516C1FF9}" type="slidenum">
              <a:rPr lang="ro-MD" smtClean="0"/>
              <a:t>‹#›</a:t>
            </a:fld>
            <a:endParaRPr lang="ro-MD"/>
          </a:p>
        </p:txBody>
      </p:sp>
    </p:spTree>
    <p:extLst>
      <p:ext uri="{BB962C8B-B14F-4D97-AF65-F5344CB8AC3E}">
        <p14:creationId xmlns:p14="http://schemas.microsoft.com/office/powerpoint/2010/main" val="3972544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0F65841-73EB-4A5D-8C52-3C7E561FF33C}" type="datetimeFigureOut">
              <a:rPr lang="ro-MD" smtClean="0"/>
              <a:t>17.10.2024</a:t>
            </a:fld>
            <a:endParaRPr lang="ro-MD"/>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ro-MD"/>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F1D19433-23D0-4595-86CF-DD5A516C1FF9}" type="slidenum">
              <a:rPr lang="ro-MD" smtClean="0"/>
              <a:t>‹#›</a:t>
            </a:fld>
            <a:endParaRPr lang="ro-MD"/>
          </a:p>
        </p:txBody>
      </p:sp>
    </p:spTree>
    <p:extLst>
      <p:ext uri="{BB962C8B-B14F-4D97-AF65-F5344CB8AC3E}">
        <p14:creationId xmlns:p14="http://schemas.microsoft.com/office/powerpoint/2010/main" val="51560827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6D3E2-BE10-6354-8298-18E27BCB4C13}"/>
              </a:ext>
            </a:extLst>
          </p:cNvPr>
          <p:cNvSpPr>
            <a:spLocks noGrp="1"/>
          </p:cNvSpPr>
          <p:nvPr>
            <p:ph type="ctrTitle"/>
          </p:nvPr>
        </p:nvSpPr>
        <p:spPr>
          <a:xfrm>
            <a:off x="1154955" y="1447800"/>
            <a:ext cx="8825658" cy="1349721"/>
          </a:xfrm>
        </p:spPr>
        <p:txBody>
          <a:bodyPr/>
          <a:lstStyle/>
          <a:p>
            <a:r>
              <a:rPr lang="ro-MD" dirty="0"/>
              <a:t>Stilurile de învățare</a:t>
            </a:r>
          </a:p>
        </p:txBody>
      </p:sp>
    </p:spTree>
    <p:extLst>
      <p:ext uri="{BB962C8B-B14F-4D97-AF65-F5344CB8AC3E}">
        <p14:creationId xmlns:p14="http://schemas.microsoft.com/office/powerpoint/2010/main" val="31961893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FDF82AE8-8CD1-A0DC-4B15-B419A9A5D1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78187" y="303451"/>
            <a:ext cx="8899555" cy="6251098"/>
          </a:xfrm>
        </p:spPr>
      </p:pic>
    </p:spTree>
    <p:extLst>
      <p:ext uri="{BB962C8B-B14F-4D97-AF65-F5344CB8AC3E}">
        <p14:creationId xmlns:p14="http://schemas.microsoft.com/office/powerpoint/2010/main" val="36650692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FEE071-AFC2-6083-CA25-74818CC10418}"/>
              </a:ext>
            </a:extLst>
          </p:cNvPr>
          <p:cNvSpPr>
            <a:spLocks noGrp="1"/>
          </p:cNvSpPr>
          <p:nvPr>
            <p:ph type="title"/>
          </p:nvPr>
        </p:nvSpPr>
        <p:spPr>
          <a:xfrm>
            <a:off x="4273236" y="172060"/>
            <a:ext cx="5659903" cy="1400530"/>
          </a:xfrm>
        </p:spPr>
        <p:txBody>
          <a:bodyPr/>
          <a:lstStyle/>
          <a:p>
            <a:r>
              <a:rPr lang="ro-MD" dirty="0"/>
              <a:t>Activitate </a:t>
            </a:r>
          </a:p>
        </p:txBody>
      </p:sp>
      <p:pic>
        <p:nvPicPr>
          <p:cNvPr id="9" name="Picture 8">
            <a:extLst>
              <a:ext uri="{FF2B5EF4-FFF2-40B4-BE49-F238E27FC236}">
                <a16:creationId xmlns:a16="http://schemas.microsoft.com/office/drawing/2014/main" id="{8B74C746-9C85-F213-7B3B-F1CBEE5455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34065" y="1754760"/>
            <a:ext cx="6248307" cy="4873680"/>
          </a:xfrm>
          <a:prstGeom prst="rect">
            <a:avLst/>
          </a:prstGeom>
        </p:spPr>
      </p:pic>
      <p:sp>
        <p:nvSpPr>
          <p:cNvPr id="11" name="TextBox 10">
            <a:extLst>
              <a:ext uri="{FF2B5EF4-FFF2-40B4-BE49-F238E27FC236}">
                <a16:creationId xmlns:a16="http://schemas.microsoft.com/office/drawing/2014/main" id="{EF4828E9-592A-3664-148B-6D742583A4DA}"/>
              </a:ext>
            </a:extLst>
          </p:cNvPr>
          <p:cNvSpPr txBox="1"/>
          <p:nvPr/>
        </p:nvSpPr>
        <p:spPr>
          <a:xfrm>
            <a:off x="-126715" y="1051894"/>
            <a:ext cx="6097508" cy="3139706"/>
          </a:xfrm>
          <a:prstGeom prst="rect">
            <a:avLst/>
          </a:prstGeom>
          <a:noFill/>
        </p:spPr>
        <p:txBody>
          <a:bodyPr wrap="square">
            <a:spAutoFit/>
          </a:bodyPr>
          <a:lstStyle/>
          <a:p>
            <a:pPr marL="457200" lvl="1" indent="0">
              <a:lnSpc>
                <a:spcPct val="107000"/>
              </a:lnSpc>
              <a:spcAft>
                <a:spcPts val="800"/>
              </a:spcAft>
              <a:buSzPts val="1000"/>
              <a:buNone/>
              <a:tabLst>
                <a:tab pos="914400" algn="l"/>
              </a:tabLst>
            </a:pPr>
            <a:r>
              <a:rPr lang="ro-MD" sz="2400" kern="0" dirty="0">
                <a:effectLst/>
                <a:latin typeface="Times New Roman" panose="02020603050405020304" pitchFamily="18" charset="0"/>
                <a:ea typeface="Times New Roman" panose="02020603050405020304" pitchFamily="18" charset="0"/>
                <a:cs typeface="Times New Roman" panose="02020603050405020304" pitchFamily="18" charset="0"/>
              </a:rPr>
              <a:t>Dezvoltați un material didactic pe un subiect ales, adaptat pentru un stil specific de învățare </a:t>
            </a:r>
          </a:p>
          <a:p>
            <a:pPr marL="742950" lvl="1" indent="-285750">
              <a:lnSpc>
                <a:spcPct val="107000"/>
              </a:lnSpc>
              <a:spcAft>
                <a:spcPts val="800"/>
              </a:spcAft>
              <a:buSzPts val="1000"/>
              <a:buFont typeface="Courier New" panose="02070309020205020404" pitchFamily="49" charset="0"/>
              <a:buChar char="o"/>
              <a:tabLst>
                <a:tab pos="914400" algn="l"/>
              </a:tabLst>
            </a:pPr>
            <a:r>
              <a:rPr lang="ro-MD" sz="2400" kern="0" dirty="0">
                <a:effectLst/>
                <a:latin typeface="Times New Roman" panose="02020603050405020304" pitchFamily="18" charset="0"/>
                <a:ea typeface="Times New Roman" panose="02020603050405020304" pitchFamily="18" charset="0"/>
                <a:cs typeface="Times New Roman" panose="02020603050405020304" pitchFamily="18" charset="0"/>
              </a:rPr>
              <a:t>un poster pentru stilul vizual</a:t>
            </a:r>
          </a:p>
          <a:p>
            <a:pPr marL="742950" lvl="1" indent="-285750">
              <a:lnSpc>
                <a:spcPct val="107000"/>
              </a:lnSpc>
              <a:spcAft>
                <a:spcPts val="800"/>
              </a:spcAft>
              <a:buSzPts val="1000"/>
              <a:buFont typeface="Courier New" panose="02070309020205020404" pitchFamily="49" charset="0"/>
              <a:buChar char="o"/>
              <a:tabLst>
                <a:tab pos="914400" algn="l"/>
              </a:tabLst>
            </a:pPr>
            <a:r>
              <a:rPr lang="ro-MD" sz="2400" kern="0" dirty="0">
                <a:effectLst/>
                <a:latin typeface="Times New Roman" panose="02020603050405020304" pitchFamily="18" charset="0"/>
                <a:ea typeface="Times New Roman" panose="02020603050405020304" pitchFamily="18" charset="0"/>
                <a:cs typeface="Times New Roman" panose="02020603050405020304" pitchFamily="18" charset="0"/>
              </a:rPr>
              <a:t>un podcast pentru stilul auditiv</a:t>
            </a:r>
          </a:p>
          <a:p>
            <a:pPr marL="742950" lvl="1" indent="-285750">
              <a:lnSpc>
                <a:spcPct val="107000"/>
              </a:lnSpc>
              <a:spcAft>
                <a:spcPts val="800"/>
              </a:spcAft>
              <a:buSzPts val="1000"/>
              <a:buFont typeface="Courier New" panose="02070309020205020404" pitchFamily="49" charset="0"/>
              <a:buChar char="o"/>
              <a:tabLst>
                <a:tab pos="914400" algn="l"/>
              </a:tabLst>
            </a:pPr>
            <a:r>
              <a:rPr lang="ro-MD" sz="2400" kern="0" dirty="0">
                <a:latin typeface="Times New Roman" panose="02020603050405020304" pitchFamily="18" charset="0"/>
                <a:ea typeface="Times New Roman" panose="02020603050405020304" pitchFamily="18" charset="0"/>
                <a:cs typeface="Times New Roman" panose="02020603050405020304" pitchFamily="18" charset="0"/>
              </a:rPr>
              <a:t>j</a:t>
            </a:r>
            <a:r>
              <a:rPr lang="ro-MD" sz="2400" kern="0" dirty="0">
                <a:effectLst/>
                <a:latin typeface="Times New Roman" panose="02020603050405020304" pitchFamily="18" charset="0"/>
                <a:ea typeface="Times New Roman" panose="02020603050405020304" pitchFamily="18" charset="0"/>
                <a:cs typeface="Times New Roman" panose="02020603050405020304" pitchFamily="18" charset="0"/>
              </a:rPr>
              <a:t>oc de rol / experiment pentru stilul kinestezic </a:t>
            </a:r>
            <a:endParaRPr lang="ro-MD" sz="2400" kern="1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0364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441948-71F2-E38E-E6EF-E1D1F3F38C7A}"/>
              </a:ext>
            </a:extLst>
          </p:cNvPr>
          <p:cNvSpPr>
            <a:spLocks noGrp="1"/>
          </p:cNvSpPr>
          <p:nvPr>
            <p:ph idx="1"/>
          </p:nvPr>
        </p:nvSpPr>
        <p:spPr>
          <a:xfrm>
            <a:off x="504967" y="559558"/>
            <a:ext cx="10495129" cy="5688841"/>
          </a:xfrm>
        </p:spPr>
        <p:txBody>
          <a:bodyPr>
            <a:normAutofit/>
          </a:bodyPr>
          <a:lstStyle/>
          <a:p>
            <a:r>
              <a:rPr lang="ro-MD" sz="2800" dirty="0"/>
              <a:t> </a:t>
            </a:r>
            <a:r>
              <a:rPr lang="ro-MD" sz="2800" dirty="0">
                <a:latin typeface="-apple-system"/>
              </a:rPr>
              <a:t>Stilurile de învățare – vizual, auditiv și kinestezic – sunt doar câteva dintre modalitățile prin care indivizii procesează informația. </a:t>
            </a:r>
          </a:p>
          <a:p>
            <a:r>
              <a:rPr lang="ro-MD" sz="2800" dirty="0">
                <a:latin typeface="-apple-system"/>
              </a:rPr>
              <a:t>Deși fiecare persoană poate avea o preferință predominantă, învățarea eficientă poate implica o combinație de mai multe stiluri.</a:t>
            </a:r>
          </a:p>
          <a:p>
            <a:r>
              <a:rPr lang="ro-MD" sz="2800" dirty="0">
                <a:latin typeface="-apple-system"/>
              </a:rPr>
              <a:t>Conștientizarea acestor stiluri atât de către cadrele didactice, cât și de către studenți, poate duce la o personalizare mai bună a procesului educațional. Aceasta, la rândul său, sporește motivația, implicarea și succesul academic. </a:t>
            </a:r>
          </a:p>
          <a:p>
            <a:r>
              <a:rPr lang="ro-MD" sz="2800" dirty="0">
                <a:latin typeface="-apple-system"/>
              </a:rPr>
              <a:t>În concluzie, integrarea diverselor stiluri de învățare în predare nu doar optimizează procesul educațional, dar contribuie și la dezvoltarea unor strategii de învățare mai eficiente și autonome.</a:t>
            </a:r>
          </a:p>
        </p:txBody>
      </p:sp>
    </p:spTree>
    <p:extLst>
      <p:ext uri="{BB962C8B-B14F-4D97-AF65-F5344CB8AC3E}">
        <p14:creationId xmlns:p14="http://schemas.microsoft.com/office/powerpoint/2010/main" val="8317647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19941-7DD9-7D4A-698D-FE97CB482D67}"/>
              </a:ext>
            </a:extLst>
          </p:cNvPr>
          <p:cNvSpPr>
            <a:spLocks noGrp="1"/>
          </p:cNvSpPr>
          <p:nvPr>
            <p:ph type="title"/>
          </p:nvPr>
        </p:nvSpPr>
        <p:spPr/>
        <p:txBody>
          <a:bodyPr/>
          <a:lstStyle/>
          <a:p>
            <a:r>
              <a:rPr lang="fr-FR" dirty="0"/>
              <a:t>Ce </a:t>
            </a:r>
            <a:r>
              <a:rPr lang="fr-FR" dirty="0" err="1"/>
              <a:t>sunt</a:t>
            </a:r>
            <a:r>
              <a:rPr lang="fr-FR" dirty="0"/>
              <a:t> </a:t>
            </a:r>
            <a:r>
              <a:rPr lang="fr-FR" dirty="0" err="1"/>
              <a:t>stilurile</a:t>
            </a:r>
            <a:r>
              <a:rPr lang="fr-FR" dirty="0"/>
              <a:t> de </a:t>
            </a:r>
            <a:r>
              <a:rPr lang="fr-FR" dirty="0" err="1"/>
              <a:t>învățare</a:t>
            </a:r>
            <a:r>
              <a:rPr lang="fr-FR" dirty="0"/>
              <a:t>?</a:t>
            </a:r>
            <a:endParaRPr lang="ro-MD" dirty="0"/>
          </a:p>
        </p:txBody>
      </p:sp>
      <p:sp>
        <p:nvSpPr>
          <p:cNvPr id="3" name="Content Placeholder 2">
            <a:extLst>
              <a:ext uri="{FF2B5EF4-FFF2-40B4-BE49-F238E27FC236}">
                <a16:creationId xmlns:a16="http://schemas.microsoft.com/office/drawing/2014/main" id="{C407CE4D-1EB3-280C-F3B0-CC1E51422A3C}"/>
              </a:ext>
            </a:extLst>
          </p:cNvPr>
          <p:cNvSpPr>
            <a:spLocks noGrp="1"/>
          </p:cNvSpPr>
          <p:nvPr>
            <p:ph idx="1"/>
          </p:nvPr>
        </p:nvSpPr>
        <p:spPr/>
        <p:txBody>
          <a:bodyPr/>
          <a:lstStyle/>
          <a:p>
            <a:pPr marL="0" indent="0">
              <a:buNone/>
            </a:pPr>
            <a:r>
              <a:rPr lang="ro-MD" dirty="0"/>
              <a:t>Stilurile de învățare reprezintă modalități diferite prin care oamenii preferă să învețe. Există trei stiluri principale: vizual, auditiv, și kinestezic. Fiecare stil de învățare implică metode și tehnici de învățare care sunt cele mai eficiente pentru fiecare individ.</a:t>
            </a:r>
          </a:p>
          <a:p>
            <a:endParaRPr lang="ro-MD" dirty="0"/>
          </a:p>
        </p:txBody>
      </p:sp>
      <p:pic>
        <p:nvPicPr>
          <p:cNvPr id="5" name="Picture 4">
            <a:extLst>
              <a:ext uri="{FF2B5EF4-FFF2-40B4-BE49-F238E27FC236}">
                <a16:creationId xmlns:a16="http://schemas.microsoft.com/office/drawing/2014/main" id="{9BA5A97E-84D8-2F83-D08E-414D11AC136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9749" y="3556689"/>
            <a:ext cx="6512762" cy="2891380"/>
          </a:xfrm>
          <a:prstGeom prst="rect">
            <a:avLst/>
          </a:prstGeom>
        </p:spPr>
      </p:pic>
    </p:spTree>
    <p:extLst>
      <p:ext uri="{BB962C8B-B14F-4D97-AF65-F5344CB8AC3E}">
        <p14:creationId xmlns:p14="http://schemas.microsoft.com/office/powerpoint/2010/main" val="1682482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62D64-3F98-D655-BD5B-CCD4116E26E9}"/>
              </a:ext>
            </a:extLst>
          </p:cNvPr>
          <p:cNvSpPr>
            <a:spLocks noGrp="1"/>
          </p:cNvSpPr>
          <p:nvPr>
            <p:ph type="title"/>
          </p:nvPr>
        </p:nvSpPr>
        <p:spPr>
          <a:xfrm>
            <a:off x="2308370" y="72472"/>
            <a:ext cx="6999403" cy="841928"/>
          </a:xfrm>
        </p:spPr>
        <p:txBody>
          <a:bodyPr/>
          <a:lstStyle/>
          <a:p>
            <a:pPr algn="ctr"/>
            <a:r>
              <a:rPr lang="ro-MD" b="1" i="0" dirty="0">
                <a:solidFill>
                  <a:schemeClr val="tx1"/>
                </a:solidFill>
                <a:effectLst/>
                <a:latin typeface="-apple-system"/>
              </a:rPr>
              <a:t>Stilul de învățare auditiv</a:t>
            </a:r>
            <a:r>
              <a:rPr lang="ro-MD" b="0" i="0" dirty="0">
                <a:solidFill>
                  <a:schemeClr val="tx1"/>
                </a:solidFill>
                <a:effectLst/>
                <a:latin typeface="-apple-system"/>
              </a:rPr>
              <a:t> </a:t>
            </a:r>
            <a:endParaRPr lang="ro-MD" dirty="0">
              <a:solidFill>
                <a:schemeClr val="tx1"/>
              </a:solidFill>
            </a:endParaRPr>
          </a:p>
        </p:txBody>
      </p:sp>
      <p:sp>
        <p:nvSpPr>
          <p:cNvPr id="6" name="TextBox 5">
            <a:extLst>
              <a:ext uri="{FF2B5EF4-FFF2-40B4-BE49-F238E27FC236}">
                <a16:creationId xmlns:a16="http://schemas.microsoft.com/office/drawing/2014/main" id="{712A1F62-6F1C-A555-6F6B-DAB84D256FAF}"/>
              </a:ext>
            </a:extLst>
          </p:cNvPr>
          <p:cNvSpPr txBox="1"/>
          <p:nvPr/>
        </p:nvSpPr>
        <p:spPr>
          <a:xfrm>
            <a:off x="207020" y="1107617"/>
            <a:ext cx="6523764" cy="489364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ro-MD" altLang="ro-MD" sz="1800" b="0" i="0" u="none" strike="noStrike" cap="none" normalizeH="0" baseline="0" dirty="0">
                <a:ln>
                  <a:noFill/>
                </a:ln>
                <a:solidFill>
                  <a:schemeClr val="tx1"/>
                </a:solidFill>
                <a:effectLst/>
                <a:latin typeface="Arial" panose="020B0604020202020204" pitchFamily="34" charset="0"/>
              </a:rPr>
              <a:t> </a:t>
            </a:r>
            <a:r>
              <a:rPr kumimoji="0" lang="ro-MD" altLang="ro-MD" sz="2400" b="0" i="0" u="none" strike="noStrike" cap="none" normalizeH="0" baseline="0" dirty="0">
                <a:ln>
                  <a:noFill/>
                </a:ln>
                <a:solidFill>
                  <a:schemeClr val="tx1"/>
                </a:solidFill>
                <a:effectLst/>
                <a:latin typeface="Arial" panose="020B0604020202020204" pitchFamily="34" charset="0"/>
              </a:rPr>
              <a:t>Cursanții auditivi  conform statisticilor, reprezintă aproximativ </a:t>
            </a:r>
            <a:r>
              <a:rPr kumimoji="0" lang="ro-MD" altLang="ro-MD" sz="2400" b="1" i="0" u="none" strike="noStrike" cap="none" normalizeH="0" baseline="0" dirty="0">
                <a:ln>
                  <a:noFill/>
                </a:ln>
                <a:solidFill>
                  <a:schemeClr val="tx1"/>
                </a:solidFill>
                <a:effectLst/>
                <a:latin typeface="Arial" panose="020B0604020202020204" pitchFamily="34" charset="0"/>
              </a:rPr>
              <a:t>35% din populație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o-MD" altLang="ro-MD" sz="2400" b="0" i="0" u="none" strike="noStrike" cap="none" normalizeH="0" baseline="0" dirty="0">
                <a:ln>
                  <a:noFill/>
                </a:ln>
                <a:solidFill>
                  <a:schemeClr val="tx1"/>
                </a:solidFill>
                <a:effectLst/>
                <a:latin typeface="Arial" panose="020B0604020202020204" pitchFamily="34" charset="0"/>
              </a:rPr>
              <a:t> Caracteristici: Elevii auditivi învață cel mai bine prin </a:t>
            </a:r>
            <a:r>
              <a:rPr kumimoji="0" lang="ro-MD" altLang="ro-MD" sz="2400" b="1" i="0" u="none" strike="noStrike" cap="none" normalizeH="0" baseline="0" dirty="0">
                <a:ln>
                  <a:noFill/>
                </a:ln>
                <a:solidFill>
                  <a:schemeClr val="tx1"/>
                </a:solidFill>
                <a:effectLst/>
                <a:latin typeface="Arial" panose="020B0604020202020204" pitchFamily="34" charset="0"/>
              </a:rPr>
              <a:t>ascultare și discuții.</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o-MD" altLang="ro-MD" sz="2400" b="0" i="0" u="none" strike="noStrike" cap="none" normalizeH="0" baseline="0" dirty="0">
                <a:ln>
                  <a:noFill/>
                </a:ln>
                <a:solidFill>
                  <a:schemeClr val="tx1"/>
                </a:solidFill>
                <a:effectLst/>
                <a:latin typeface="Arial" panose="020B0604020202020204" pitchFamily="34" charset="0"/>
              </a:rPr>
              <a:t> Activități recomandate: </a:t>
            </a:r>
            <a:r>
              <a:rPr kumimoji="0" lang="ro-MD" altLang="ro-MD" sz="2400" b="1" i="0" u="none" strike="noStrike" cap="none" normalizeH="0" baseline="0" dirty="0">
                <a:ln>
                  <a:noFill/>
                </a:ln>
                <a:solidFill>
                  <a:schemeClr val="tx1"/>
                </a:solidFill>
                <a:effectLst/>
                <a:latin typeface="Arial" panose="020B0604020202020204" pitchFamily="34" charset="0"/>
              </a:rPr>
              <a:t>lecții audio, discuții în grup, înregistrări.</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o-MD" altLang="ro-MD" sz="2400" b="1" i="0" u="none" strike="noStrike" cap="none" normalizeH="0" baseline="0" dirty="0">
                <a:ln>
                  <a:noFill/>
                </a:ln>
                <a:solidFill>
                  <a:schemeClr val="tx1"/>
                </a:solidFill>
                <a:effectLst/>
                <a:latin typeface="Arial" panose="020B0604020202020204" pitchFamily="34" charset="0"/>
              </a:rPr>
              <a:t> </a:t>
            </a:r>
            <a:r>
              <a:rPr kumimoji="0" lang="ro-MD" altLang="ro-MD" sz="2400" i="0" u="none" strike="noStrike" cap="none" normalizeH="0" baseline="0" dirty="0">
                <a:ln>
                  <a:noFill/>
                </a:ln>
                <a:solidFill>
                  <a:schemeClr val="tx1"/>
                </a:solidFill>
                <a:effectLst/>
                <a:latin typeface="Arial" panose="020B0604020202020204" pitchFamily="34" charset="0"/>
              </a:rPr>
              <a:t>Exemplu</a:t>
            </a:r>
            <a:r>
              <a:rPr kumimoji="0" lang="ro-MD" altLang="ro-MD" sz="2400" b="0" i="0" u="none" strike="noStrike" cap="none" normalizeH="0" baseline="0" dirty="0">
                <a:ln>
                  <a:noFill/>
                </a:ln>
                <a:solidFill>
                  <a:schemeClr val="tx1"/>
                </a:solidFill>
                <a:effectLst/>
                <a:latin typeface="Arial" panose="020B0604020202020204" pitchFamily="34" charset="0"/>
              </a:rPr>
              <a:t>: Ascultarea unei lecții sau a unui podcast educativ.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o-MD" altLang="ro-MD" sz="2400" b="0" i="0" u="none" strike="noStrike" cap="none" normalizeH="0" baseline="0" dirty="0">
                <a:ln>
                  <a:noFill/>
                </a:ln>
                <a:solidFill>
                  <a:schemeClr val="tx1"/>
                </a:solidFill>
                <a:effectLst/>
                <a:latin typeface="Arial" panose="020B0604020202020204" pitchFamily="34" charset="0"/>
              </a:rPr>
              <a:t> Avantaje: Pot înțelege și reține foarte bine explicațiile verbale și au o capacitate bună de a-și aminti informațiile auzite.</a:t>
            </a:r>
          </a:p>
          <a:p>
            <a:pPr marL="0" marR="0" lvl="0" indent="0" algn="l" defTabSz="914400" rtl="0" eaLnBrk="0" fontAlgn="base" latinLnBrk="0" hangingPunct="0">
              <a:lnSpc>
                <a:spcPct val="100000"/>
              </a:lnSpc>
              <a:spcBef>
                <a:spcPct val="0"/>
              </a:spcBef>
              <a:spcAft>
                <a:spcPct val="0"/>
              </a:spcAft>
              <a:buClrTx/>
              <a:buSzTx/>
              <a:buFontTx/>
              <a:buChar char="•"/>
              <a:tabLst/>
            </a:pPr>
            <a:r>
              <a:rPr lang="ro-MD" altLang="ro-MD" sz="2400" dirty="0">
                <a:latin typeface="Arial" panose="020B0604020202020204" pitchFamily="34" charset="0"/>
              </a:rPr>
              <a:t> </a:t>
            </a:r>
            <a:r>
              <a:rPr kumimoji="0" lang="ro-MD" altLang="ro-MD" sz="2400" b="0" i="0" u="none" strike="noStrike" cap="none" normalizeH="0" baseline="0" dirty="0">
                <a:ln>
                  <a:noFill/>
                </a:ln>
                <a:solidFill>
                  <a:schemeClr val="tx1"/>
                </a:solidFill>
                <a:effectLst/>
                <a:latin typeface="Arial" panose="020B0604020202020204" pitchFamily="34" charset="0"/>
              </a:rPr>
              <a:t>Dezavantaje: Întâmpină provocări în învățarea din materialele scrise sau vizuale.</a:t>
            </a:r>
          </a:p>
        </p:txBody>
      </p:sp>
      <p:pic>
        <p:nvPicPr>
          <p:cNvPr id="5" name="Picture 4">
            <a:extLst>
              <a:ext uri="{FF2B5EF4-FFF2-40B4-BE49-F238E27FC236}">
                <a16:creationId xmlns:a16="http://schemas.microsoft.com/office/drawing/2014/main" id="{90F3FDC5-90DE-4E41-8979-8E66BABBEFF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0784" y="1107617"/>
            <a:ext cx="5461215" cy="3942055"/>
          </a:xfrm>
          <a:prstGeom prst="rect">
            <a:avLst/>
          </a:prstGeom>
        </p:spPr>
      </p:pic>
    </p:spTree>
    <p:extLst>
      <p:ext uri="{BB962C8B-B14F-4D97-AF65-F5344CB8AC3E}">
        <p14:creationId xmlns:p14="http://schemas.microsoft.com/office/powerpoint/2010/main" val="16797493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B7D3EC-28A4-9793-F0A7-0DDBC5EA11D8}"/>
              </a:ext>
            </a:extLst>
          </p:cNvPr>
          <p:cNvSpPr>
            <a:spLocks noGrp="1"/>
          </p:cNvSpPr>
          <p:nvPr>
            <p:ph type="title"/>
          </p:nvPr>
        </p:nvSpPr>
        <p:spPr>
          <a:xfrm>
            <a:off x="2925287" y="138820"/>
            <a:ext cx="9404723" cy="1400530"/>
          </a:xfrm>
        </p:spPr>
        <p:txBody>
          <a:bodyPr/>
          <a:lstStyle/>
          <a:p>
            <a:r>
              <a:rPr lang="ro-MD" b="1" i="0" dirty="0">
                <a:solidFill>
                  <a:schemeClr val="tx1"/>
                </a:solidFill>
                <a:effectLst/>
                <a:latin typeface="-apple-system"/>
              </a:rPr>
              <a:t>Stilul de învățare auditiv</a:t>
            </a:r>
            <a:r>
              <a:rPr lang="ro-MD" b="0" i="0" dirty="0">
                <a:solidFill>
                  <a:schemeClr val="tx1"/>
                </a:solidFill>
                <a:effectLst/>
                <a:latin typeface="-apple-system"/>
              </a:rPr>
              <a:t> </a:t>
            </a:r>
            <a:endParaRPr lang="ro-MD" dirty="0">
              <a:solidFill>
                <a:schemeClr val="tx1"/>
              </a:solidFill>
            </a:endParaRPr>
          </a:p>
        </p:txBody>
      </p:sp>
      <p:sp>
        <p:nvSpPr>
          <p:cNvPr id="4" name="Content Placeholder 2">
            <a:extLst>
              <a:ext uri="{FF2B5EF4-FFF2-40B4-BE49-F238E27FC236}">
                <a16:creationId xmlns:a16="http://schemas.microsoft.com/office/drawing/2014/main" id="{CEBF868E-6687-96A8-20F4-E8035DEF8106}"/>
              </a:ext>
            </a:extLst>
          </p:cNvPr>
          <p:cNvSpPr>
            <a:spLocks noGrp="1"/>
          </p:cNvSpPr>
          <p:nvPr>
            <p:ph idx="1"/>
          </p:nvPr>
        </p:nvSpPr>
        <p:spPr>
          <a:xfrm>
            <a:off x="600502" y="1091821"/>
            <a:ext cx="9703558" cy="5156579"/>
          </a:xfrm>
        </p:spPr>
        <p:txBody>
          <a:bodyPr>
            <a:normAutofit/>
          </a:bodyPr>
          <a:lstStyle/>
          <a:p>
            <a:r>
              <a:rPr lang="ro-MD" b="0" i="0" dirty="0">
                <a:effectLst/>
                <a:latin typeface="-apple-system"/>
              </a:rPr>
              <a:t>ascultă muzică pentru a se relaxa;</a:t>
            </a:r>
          </a:p>
          <a:p>
            <a:r>
              <a:rPr lang="ro-MD" b="0" i="0" dirty="0">
                <a:effectLst/>
                <a:latin typeface="-apple-system"/>
              </a:rPr>
              <a:t>își amintește numele oamenilor, nu fețele lor;</a:t>
            </a:r>
          </a:p>
          <a:p>
            <a:r>
              <a:rPr lang="ro-MD" b="0" i="0" dirty="0">
                <a:effectLst/>
                <a:latin typeface="-apple-system"/>
              </a:rPr>
              <a:t>distras de zgomot atunci când încearcă să se concentreze;</a:t>
            </a:r>
          </a:p>
          <a:p>
            <a:r>
              <a:rPr lang="ro-MD" b="0" i="0" dirty="0">
                <a:effectLst/>
                <a:latin typeface="-apple-system"/>
              </a:rPr>
              <a:t>învață lucruri noi ascultând audio, inclusiv cărți audio;</a:t>
            </a:r>
          </a:p>
          <a:p>
            <a:r>
              <a:rPr lang="ro-MD" b="0" i="0" dirty="0">
                <a:effectLst/>
                <a:latin typeface="-apple-system"/>
              </a:rPr>
              <a:t>încearcă să-și amintească un cuvânt nou auzind-l pronunțat sau rostindu-l;</a:t>
            </a:r>
          </a:p>
          <a:p>
            <a:r>
              <a:rPr lang="ro-MD" b="0" i="0" dirty="0">
                <a:effectLst/>
                <a:latin typeface="-apple-system"/>
              </a:rPr>
              <a:t>rezolvă problemele mai ușor vorbind despre posibile soluții.</a:t>
            </a:r>
          </a:p>
          <a:p>
            <a:r>
              <a:rPr lang="ro-MD" b="0" i="0" dirty="0">
                <a:effectLst/>
                <a:latin typeface="-apple-system"/>
              </a:rPr>
              <a:t>sunt eficienți în primul rând în discuțiile de grup.</a:t>
            </a:r>
          </a:p>
          <a:p>
            <a:r>
              <a:rPr lang="ro-MD" b="0" i="0" dirty="0">
                <a:effectLst/>
                <a:latin typeface="-apple-system"/>
              </a:rPr>
              <a:t> </a:t>
            </a:r>
            <a:r>
              <a:rPr lang="ro-MD" dirty="0">
                <a:latin typeface="-apple-system"/>
              </a:rPr>
              <a:t>î</a:t>
            </a:r>
            <a:r>
              <a:rPr lang="ro-MD" b="0" i="0" dirty="0">
                <a:effectLst/>
                <a:latin typeface="-apple-system"/>
              </a:rPr>
              <a:t>nvață vorbind și ascultând ceea ce au spus ei sau ceea ce spun alții. </a:t>
            </a:r>
          </a:p>
          <a:p>
            <a:r>
              <a:rPr lang="ro-MD" dirty="0">
                <a:latin typeface="-apple-system"/>
              </a:rPr>
              <a:t>î</a:t>
            </a:r>
            <a:r>
              <a:rPr lang="ro-MD" b="0" i="0" dirty="0">
                <a:effectLst/>
                <a:latin typeface="-apple-system"/>
              </a:rPr>
              <a:t>nvață ușor, auzind instrucțiuni sau primind informații pe cale auditivă.</a:t>
            </a:r>
          </a:p>
          <a:p>
            <a:r>
              <a:rPr lang="ro-MD" dirty="0">
                <a:latin typeface="-apple-system"/>
              </a:rPr>
              <a:t>z</a:t>
            </a:r>
            <a:r>
              <a:rPr lang="ro-MD" b="0" i="0" dirty="0">
                <a:effectLst/>
                <a:latin typeface="-apple-system"/>
              </a:rPr>
              <a:t>gomotul, în ceea ce îi privește pe cei cu stilul de învățare auditiv, poate să fie un factor distractor, însă poate să fie și mediul în care să se simtă bine, să aibă nevoie de zgomot, de muzică pentru a putea învăța.</a:t>
            </a:r>
            <a:endParaRPr lang="ro-MD" dirty="0"/>
          </a:p>
        </p:txBody>
      </p:sp>
    </p:spTree>
    <p:extLst>
      <p:ext uri="{BB962C8B-B14F-4D97-AF65-F5344CB8AC3E}">
        <p14:creationId xmlns:p14="http://schemas.microsoft.com/office/powerpoint/2010/main" val="15176786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DE4F9-C760-D6E7-3246-771301CFBC1B}"/>
              </a:ext>
            </a:extLst>
          </p:cNvPr>
          <p:cNvSpPr>
            <a:spLocks noGrp="1"/>
          </p:cNvSpPr>
          <p:nvPr>
            <p:ph type="title"/>
          </p:nvPr>
        </p:nvSpPr>
        <p:spPr>
          <a:xfrm>
            <a:off x="1995078" y="67255"/>
            <a:ext cx="9404723" cy="715179"/>
          </a:xfrm>
        </p:spPr>
        <p:txBody>
          <a:bodyPr/>
          <a:lstStyle/>
          <a:p>
            <a:r>
              <a:rPr lang="ro-MD" b="1" dirty="0">
                <a:solidFill>
                  <a:schemeClr val="tx1"/>
                </a:solidFill>
                <a:latin typeface="-apple-system"/>
              </a:rPr>
              <a:t>S</a:t>
            </a:r>
            <a:r>
              <a:rPr lang="ro-MD" b="1" i="0" dirty="0">
                <a:solidFill>
                  <a:schemeClr val="tx1"/>
                </a:solidFill>
                <a:effectLst/>
                <a:latin typeface="-apple-system"/>
              </a:rPr>
              <a:t>tilul de învățare vizual</a:t>
            </a:r>
            <a:endParaRPr lang="ro-MD" dirty="0">
              <a:solidFill>
                <a:schemeClr val="tx1"/>
              </a:solidFill>
            </a:endParaRPr>
          </a:p>
        </p:txBody>
      </p:sp>
      <p:sp>
        <p:nvSpPr>
          <p:cNvPr id="7" name="TextBox 6">
            <a:extLst>
              <a:ext uri="{FF2B5EF4-FFF2-40B4-BE49-F238E27FC236}">
                <a16:creationId xmlns:a16="http://schemas.microsoft.com/office/drawing/2014/main" id="{AC9DC2D7-7734-7279-6518-05AA2BF111AD}"/>
              </a:ext>
            </a:extLst>
          </p:cNvPr>
          <p:cNvSpPr txBox="1"/>
          <p:nvPr/>
        </p:nvSpPr>
        <p:spPr>
          <a:xfrm>
            <a:off x="219545" y="1001178"/>
            <a:ext cx="6440562" cy="590931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ro-MD" altLang="ro-MD" sz="1800" b="0" i="0" u="none" strike="noStrike" cap="none" normalizeH="0" baseline="0" dirty="0">
                <a:ln>
                  <a:noFill/>
                </a:ln>
                <a:solidFill>
                  <a:schemeClr val="tx1"/>
                </a:solidFill>
                <a:effectLst/>
                <a:latin typeface="Arial" panose="020B0604020202020204" pitchFamily="34" charset="0"/>
              </a:rPr>
              <a:t> </a:t>
            </a:r>
            <a:r>
              <a:rPr kumimoji="0" lang="ro-MD" altLang="ro-MD" sz="2400" b="0" i="0" u="none" strike="noStrike" cap="none" normalizeH="0" baseline="0" dirty="0">
                <a:ln>
                  <a:noFill/>
                </a:ln>
                <a:solidFill>
                  <a:schemeClr val="tx1"/>
                </a:solidFill>
                <a:effectLst/>
                <a:latin typeface="Arial" panose="020B0604020202020204" pitchFamily="34" charset="0"/>
              </a:rPr>
              <a:t>Cursanții vizuali , care, conform statisticilor, reprezintă </a:t>
            </a:r>
            <a:r>
              <a:rPr kumimoji="0" lang="ro-MD" altLang="ro-MD" sz="2400" b="1" i="0" u="none" strike="noStrike" cap="none" normalizeH="0" baseline="0" dirty="0">
                <a:ln>
                  <a:noFill/>
                </a:ln>
                <a:solidFill>
                  <a:schemeClr val="tx1"/>
                </a:solidFill>
                <a:effectLst/>
                <a:latin typeface="Arial" panose="020B0604020202020204" pitchFamily="34" charset="0"/>
              </a:rPr>
              <a:t>aproximativ 65% din populație,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o-MD" altLang="ro-MD" sz="2400" b="0" i="0" u="none" strike="noStrike" cap="none" normalizeH="0" baseline="0" dirty="0">
                <a:ln>
                  <a:noFill/>
                </a:ln>
                <a:solidFill>
                  <a:schemeClr val="tx1"/>
                </a:solidFill>
                <a:effectLst/>
                <a:latin typeface="Arial" panose="020B0604020202020204" pitchFamily="34" charset="0"/>
              </a:rPr>
              <a:t> Caracteristici: Elevii vizuali învață cel mai bine prin </a:t>
            </a:r>
            <a:r>
              <a:rPr kumimoji="0" lang="ro-MD" altLang="ro-MD" sz="2400" b="1" i="0" u="none" strike="noStrike" cap="none" normalizeH="0" baseline="0" dirty="0">
                <a:ln>
                  <a:noFill/>
                </a:ln>
                <a:solidFill>
                  <a:schemeClr val="tx1"/>
                </a:solidFill>
                <a:effectLst/>
                <a:latin typeface="Arial" panose="020B0604020202020204" pitchFamily="34" charset="0"/>
              </a:rPr>
              <a:t>imagini, grafice, diagrame.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o-MD" altLang="ro-MD" sz="2400" b="0" i="0" u="none" strike="noStrike" cap="none" normalizeH="0" baseline="0" dirty="0">
                <a:ln>
                  <a:noFill/>
                </a:ln>
                <a:solidFill>
                  <a:schemeClr val="tx1"/>
                </a:solidFill>
                <a:effectLst/>
                <a:latin typeface="Arial" panose="020B0604020202020204" pitchFamily="34" charset="0"/>
              </a:rPr>
              <a:t> Activități recomandate: </a:t>
            </a:r>
            <a:r>
              <a:rPr kumimoji="0" lang="ro-MD" altLang="ro-MD" sz="2400" b="1" i="0" u="none" strike="noStrike" cap="none" normalizeH="0" baseline="0" dirty="0">
                <a:ln>
                  <a:noFill/>
                </a:ln>
                <a:solidFill>
                  <a:schemeClr val="tx1"/>
                </a:solidFill>
                <a:effectLst/>
                <a:latin typeface="Arial" panose="020B0604020202020204" pitchFamily="34" charset="0"/>
              </a:rPr>
              <a:t>hărți conceptuale, prezentări vizuale, video-uri educative.</a:t>
            </a:r>
          </a:p>
          <a:p>
            <a:pPr defTabSz="914400" eaLnBrk="0" fontAlgn="base" hangingPunct="0">
              <a:spcBef>
                <a:spcPct val="0"/>
              </a:spcBef>
              <a:spcAft>
                <a:spcPct val="0"/>
              </a:spcAft>
              <a:buFontTx/>
              <a:buChar char="•"/>
            </a:pPr>
            <a:r>
              <a:rPr kumimoji="0" lang="ro-MD" altLang="ro-MD" sz="2400" b="1" i="0" u="none" strike="noStrike" cap="none" normalizeH="0" baseline="0" dirty="0">
                <a:ln>
                  <a:noFill/>
                </a:ln>
                <a:solidFill>
                  <a:schemeClr val="tx1"/>
                </a:solidFill>
                <a:effectLst/>
                <a:latin typeface="Arial" panose="020B0604020202020204" pitchFamily="34" charset="0"/>
              </a:rPr>
              <a:t> </a:t>
            </a:r>
            <a:r>
              <a:rPr kumimoji="0" lang="ro-MD" altLang="ro-MD" sz="2400" i="0" u="none" strike="noStrike" cap="none" normalizeH="0" baseline="0" dirty="0">
                <a:ln>
                  <a:noFill/>
                </a:ln>
                <a:solidFill>
                  <a:schemeClr val="tx1"/>
                </a:solidFill>
                <a:effectLst/>
                <a:latin typeface="Arial" panose="020B0604020202020204" pitchFamily="34" charset="0"/>
              </a:rPr>
              <a:t>Exempl</a:t>
            </a:r>
            <a:r>
              <a:rPr lang="ro-MD" altLang="ro-MD" sz="2400" dirty="0">
                <a:latin typeface="Arial" panose="020B0604020202020204" pitchFamily="34" charset="0"/>
              </a:rPr>
              <a:t>u </a:t>
            </a:r>
            <a:r>
              <a:rPr kumimoji="0" lang="ro-MD" altLang="ro-MD" sz="2400" b="0" i="0" u="none" strike="noStrike" cap="none" normalizeH="0" baseline="0" dirty="0">
                <a:ln>
                  <a:noFill/>
                </a:ln>
                <a:solidFill>
                  <a:schemeClr val="tx1"/>
                </a:solidFill>
                <a:effectLst/>
                <a:latin typeface="Arial" panose="020B0604020202020204" pitchFamily="34" charset="0"/>
              </a:rPr>
              <a:t>: Prezentarea unui concept complex folosind o diagramă. </a:t>
            </a:r>
          </a:p>
          <a:p>
            <a:pPr defTabSz="914400" eaLnBrk="0" fontAlgn="base" hangingPunct="0">
              <a:spcBef>
                <a:spcPct val="0"/>
              </a:spcBef>
              <a:spcAft>
                <a:spcPct val="0"/>
              </a:spcAft>
              <a:buFontTx/>
              <a:buChar char="•"/>
            </a:pPr>
            <a:r>
              <a:rPr kumimoji="0" lang="ro-MD" altLang="ro-MD" sz="2400" b="0" i="0" u="none" strike="noStrike" cap="none" normalizeH="0" baseline="0" dirty="0">
                <a:ln>
                  <a:noFill/>
                </a:ln>
                <a:solidFill>
                  <a:schemeClr val="tx1"/>
                </a:solidFill>
                <a:effectLst/>
                <a:latin typeface="Arial" panose="020B0604020202020204" pitchFamily="34" charset="0"/>
              </a:rPr>
              <a:t>Avantaje: Memorează mai ușor informațiile vizualizate, au o capacitate sporită de a înțelege conceptele abstracte prin intermediul imaginilor.</a:t>
            </a:r>
          </a:p>
          <a:p>
            <a:pPr defTabSz="914400" eaLnBrk="0" fontAlgn="base" hangingPunct="0">
              <a:spcBef>
                <a:spcPct val="0"/>
              </a:spcBef>
              <a:spcAft>
                <a:spcPct val="0"/>
              </a:spcAft>
              <a:buFontTx/>
              <a:buChar char="•"/>
            </a:pPr>
            <a:r>
              <a:rPr kumimoji="0" lang="ro-MD" altLang="ro-MD" sz="2400" b="0" i="0" u="none" strike="noStrike" cap="none" normalizeH="0" baseline="0" dirty="0">
                <a:ln>
                  <a:noFill/>
                </a:ln>
                <a:solidFill>
                  <a:schemeClr val="tx1"/>
                </a:solidFill>
                <a:effectLst/>
                <a:latin typeface="Arial" panose="020B0604020202020204" pitchFamily="34" charset="0"/>
              </a:rPr>
              <a:t>Dezavantaje: Pot întâmpina dificultăți în a învăța din explicații orale sau materiale audio.</a:t>
            </a:r>
          </a:p>
          <a:p>
            <a:pPr defTabSz="914400" eaLnBrk="0" fontAlgn="base" hangingPunct="0">
              <a:spcBef>
                <a:spcPct val="0"/>
              </a:spcBef>
              <a:spcAft>
                <a:spcPct val="0"/>
              </a:spcAft>
              <a:buFontTx/>
              <a:buChar char="•"/>
            </a:pPr>
            <a:endParaRPr kumimoji="0" lang="ro-MD" altLang="ro-MD" sz="24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endParaRPr lang="ro-MD" dirty="0"/>
          </a:p>
        </p:txBody>
      </p:sp>
      <p:pic>
        <p:nvPicPr>
          <p:cNvPr id="6" name="Picture 5">
            <a:extLst>
              <a:ext uri="{FF2B5EF4-FFF2-40B4-BE49-F238E27FC236}">
                <a16:creationId xmlns:a16="http://schemas.microsoft.com/office/drawing/2014/main" id="{9F5AE634-9912-6190-AB03-E11AC54371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733" y="1289336"/>
            <a:ext cx="5645267" cy="4033292"/>
          </a:xfrm>
          <a:prstGeom prst="rect">
            <a:avLst/>
          </a:prstGeom>
        </p:spPr>
      </p:pic>
    </p:spTree>
    <p:extLst>
      <p:ext uri="{BB962C8B-B14F-4D97-AF65-F5344CB8AC3E}">
        <p14:creationId xmlns:p14="http://schemas.microsoft.com/office/powerpoint/2010/main" val="2532106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7616A-3B2D-C083-5BB8-E52D344F4C35}"/>
              </a:ext>
            </a:extLst>
          </p:cNvPr>
          <p:cNvSpPr>
            <a:spLocks noGrp="1"/>
          </p:cNvSpPr>
          <p:nvPr>
            <p:ph type="title"/>
          </p:nvPr>
        </p:nvSpPr>
        <p:spPr>
          <a:xfrm>
            <a:off x="3252833" y="125172"/>
            <a:ext cx="10899895" cy="1400530"/>
          </a:xfrm>
        </p:spPr>
        <p:txBody>
          <a:bodyPr/>
          <a:lstStyle/>
          <a:p>
            <a:r>
              <a:rPr lang="ro-MD" b="1" dirty="0">
                <a:solidFill>
                  <a:schemeClr val="tx1"/>
                </a:solidFill>
                <a:latin typeface="-apple-system"/>
              </a:rPr>
              <a:t>S</a:t>
            </a:r>
            <a:r>
              <a:rPr lang="ro-MD" b="1" i="0" dirty="0">
                <a:solidFill>
                  <a:schemeClr val="tx1"/>
                </a:solidFill>
                <a:effectLst/>
                <a:latin typeface="-apple-system"/>
              </a:rPr>
              <a:t>tilul de învățare vizual</a:t>
            </a:r>
            <a:endParaRPr lang="ro-MD" dirty="0"/>
          </a:p>
        </p:txBody>
      </p:sp>
      <p:sp>
        <p:nvSpPr>
          <p:cNvPr id="5" name="Content Placeholder 2">
            <a:extLst>
              <a:ext uri="{FF2B5EF4-FFF2-40B4-BE49-F238E27FC236}">
                <a16:creationId xmlns:a16="http://schemas.microsoft.com/office/drawing/2014/main" id="{B0B24210-9FB0-1C29-361F-F811F51A5428}"/>
              </a:ext>
            </a:extLst>
          </p:cNvPr>
          <p:cNvSpPr>
            <a:spLocks noGrp="1"/>
          </p:cNvSpPr>
          <p:nvPr>
            <p:ph idx="1"/>
          </p:nvPr>
        </p:nvSpPr>
        <p:spPr>
          <a:xfrm>
            <a:off x="655093" y="1269242"/>
            <a:ext cx="10713492" cy="5254388"/>
          </a:xfrm>
        </p:spPr>
        <p:txBody>
          <a:bodyPr>
            <a:normAutofit fontScale="55000" lnSpcReduction="20000"/>
          </a:bodyPr>
          <a:lstStyle/>
          <a:p>
            <a:endParaRPr lang="ro-MD" b="0" i="0" dirty="0">
              <a:solidFill>
                <a:srgbClr val="121416"/>
              </a:solidFill>
              <a:effectLst/>
              <a:latin typeface="-apple-system"/>
            </a:endParaRPr>
          </a:p>
          <a:p>
            <a:r>
              <a:rPr lang="ro-MD" sz="4200" b="0" i="0" dirty="0">
                <a:effectLst/>
                <a:latin typeface="-apple-system"/>
              </a:rPr>
              <a:t>citește și se uită la televizor pentru a se relaxa;</a:t>
            </a:r>
          </a:p>
          <a:p>
            <a:r>
              <a:rPr lang="ro-MD" sz="4200" b="0" i="0" dirty="0">
                <a:effectLst/>
                <a:latin typeface="-apple-system"/>
              </a:rPr>
              <a:t>tinde să-și amintească oamenii după chipul lor, mai degrabă decât după nume și prenume;</a:t>
            </a:r>
          </a:p>
          <a:p>
            <a:r>
              <a:rPr lang="ro-MD" sz="4200" b="0" i="0" dirty="0">
                <a:effectLst/>
                <a:latin typeface="-apple-system"/>
              </a:rPr>
              <a:t>atunci când încearcă să se concentreze, devine distras dacă există dezordine;</a:t>
            </a:r>
          </a:p>
          <a:p>
            <a:r>
              <a:rPr lang="ro-MD" sz="4200" b="0" i="0" dirty="0">
                <a:effectLst/>
                <a:latin typeface="-apple-system"/>
              </a:rPr>
              <a:t>învață idei noi citind cărți;</a:t>
            </a:r>
          </a:p>
          <a:p>
            <a:r>
              <a:rPr lang="ro-MD" sz="4200" b="0" i="0" dirty="0">
                <a:effectLst/>
                <a:latin typeface="-apple-system"/>
              </a:rPr>
              <a:t>încearcă să scrie un cuvânt dificil pentru a vedea cum este scris;</a:t>
            </a:r>
          </a:p>
          <a:p>
            <a:r>
              <a:rPr lang="ro-MD" sz="4200" b="0" i="0" dirty="0">
                <a:effectLst/>
                <a:latin typeface="-apple-system"/>
              </a:rPr>
              <a:t>rezolvă problemele mai ușor atunci când prescrie posibile soluții.</a:t>
            </a:r>
          </a:p>
          <a:p>
            <a:r>
              <a:rPr lang="ro-MD" sz="4200" b="0" i="0" dirty="0">
                <a:effectLst/>
                <a:latin typeface="-apple-system"/>
              </a:rPr>
              <a:t>aparține celor pentru care este important să vadă textul scris. </a:t>
            </a:r>
          </a:p>
          <a:p>
            <a:r>
              <a:rPr lang="ro-MD" sz="4200" dirty="0">
                <a:latin typeface="-apple-system"/>
              </a:rPr>
              <a:t>e</a:t>
            </a:r>
            <a:r>
              <a:rPr lang="ro-MD" sz="4200" b="0" i="0" dirty="0">
                <a:effectLst/>
                <a:latin typeface="-apple-system"/>
              </a:rPr>
              <a:t>ste important să citească și să recitească materialul de mai multe ori pentru a-l fixa bine</a:t>
            </a:r>
          </a:p>
          <a:p>
            <a:r>
              <a:rPr lang="ro-MD" sz="4200" b="0" i="0" dirty="0">
                <a:effectLst/>
                <a:latin typeface="-apple-system"/>
              </a:rPr>
              <a:t>cărora le place să-și decoreze singuri mediul și care au nevoie de hărți, de schițe, de diagrame pentru a putea să înțeleagă o informație și pentru a putea să o memoreze.  </a:t>
            </a:r>
          </a:p>
          <a:p>
            <a:endParaRPr lang="ro-MD" dirty="0">
              <a:solidFill>
                <a:srgbClr val="121416"/>
              </a:solidFill>
              <a:latin typeface="-apple-system"/>
            </a:endParaRPr>
          </a:p>
        </p:txBody>
      </p:sp>
    </p:spTree>
    <p:extLst>
      <p:ext uri="{BB962C8B-B14F-4D97-AF65-F5344CB8AC3E}">
        <p14:creationId xmlns:p14="http://schemas.microsoft.com/office/powerpoint/2010/main" val="1038074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9D52-A6A2-ED62-75F6-0707EADEF18C}"/>
              </a:ext>
            </a:extLst>
          </p:cNvPr>
          <p:cNvSpPr>
            <a:spLocks noGrp="1"/>
          </p:cNvSpPr>
          <p:nvPr>
            <p:ph type="title"/>
          </p:nvPr>
        </p:nvSpPr>
        <p:spPr>
          <a:xfrm>
            <a:off x="3144867" y="81526"/>
            <a:ext cx="9404723" cy="814767"/>
          </a:xfrm>
        </p:spPr>
        <p:txBody>
          <a:bodyPr/>
          <a:lstStyle/>
          <a:p>
            <a:r>
              <a:rPr lang="ro-MD" b="1" dirty="0">
                <a:solidFill>
                  <a:schemeClr val="tx1"/>
                </a:solidFill>
                <a:latin typeface="-apple-system"/>
              </a:rPr>
              <a:t>S</a:t>
            </a:r>
            <a:r>
              <a:rPr lang="ro-MD" b="1" i="0" dirty="0">
                <a:solidFill>
                  <a:schemeClr val="tx1"/>
                </a:solidFill>
                <a:effectLst/>
                <a:latin typeface="-apple-system"/>
              </a:rPr>
              <a:t>tilul </a:t>
            </a:r>
            <a:r>
              <a:rPr lang="ro-MD" b="1" dirty="0">
                <a:solidFill>
                  <a:schemeClr val="tx1"/>
                </a:solidFill>
                <a:latin typeface="-apple-system"/>
              </a:rPr>
              <a:t>de învățare </a:t>
            </a:r>
            <a:r>
              <a:rPr lang="ro-MD" b="1" i="0" dirty="0">
                <a:solidFill>
                  <a:schemeClr val="tx1"/>
                </a:solidFill>
                <a:effectLst/>
                <a:latin typeface="-apple-system"/>
              </a:rPr>
              <a:t>kinestezic</a:t>
            </a:r>
            <a:endParaRPr lang="ro-MD" dirty="0">
              <a:solidFill>
                <a:schemeClr val="tx1"/>
              </a:solidFill>
            </a:endParaRPr>
          </a:p>
        </p:txBody>
      </p:sp>
      <p:sp>
        <p:nvSpPr>
          <p:cNvPr id="6" name="TextBox 5">
            <a:extLst>
              <a:ext uri="{FF2B5EF4-FFF2-40B4-BE49-F238E27FC236}">
                <a16:creationId xmlns:a16="http://schemas.microsoft.com/office/drawing/2014/main" id="{20741D85-8943-2EB6-A074-E297A98681B2}"/>
              </a:ext>
            </a:extLst>
          </p:cNvPr>
          <p:cNvSpPr txBox="1"/>
          <p:nvPr/>
        </p:nvSpPr>
        <p:spPr>
          <a:xfrm>
            <a:off x="201440" y="896293"/>
            <a:ext cx="6363133" cy="5262979"/>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ro-MD" altLang="ro-MD" b="0" i="0" u="none" strike="noStrike" cap="none" normalizeH="0" baseline="0" dirty="0">
                <a:ln>
                  <a:noFill/>
                </a:ln>
                <a:solidFill>
                  <a:schemeClr val="tx1"/>
                </a:solidFill>
                <a:effectLst/>
                <a:latin typeface="Arial" panose="020B0604020202020204" pitchFamily="34" charset="0"/>
              </a:rPr>
              <a:t> </a:t>
            </a:r>
            <a:r>
              <a:rPr kumimoji="0" lang="ro-MD" altLang="ro-MD" sz="2400" b="0" i="0" u="none" strike="noStrike" cap="none" normalizeH="0" baseline="0" dirty="0">
                <a:ln>
                  <a:noFill/>
                </a:ln>
                <a:solidFill>
                  <a:schemeClr val="tx1"/>
                </a:solidFill>
                <a:effectLst/>
                <a:latin typeface="Arial" panose="020B0604020202020204" pitchFamily="34" charset="0"/>
              </a:rPr>
              <a:t>Cursanții kinestezici reprezintă doar </a:t>
            </a:r>
            <a:r>
              <a:rPr kumimoji="0" lang="ro-MD" altLang="ro-MD" sz="2400" b="1" i="0" u="none" strike="noStrike" cap="none" normalizeH="0" baseline="0" dirty="0">
                <a:ln>
                  <a:noFill/>
                </a:ln>
                <a:solidFill>
                  <a:schemeClr val="tx1"/>
                </a:solidFill>
                <a:effectLst/>
                <a:latin typeface="Arial" panose="020B0604020202020204" pitchFamily="34" charset="0"/>
              </a:rPr>
              <a:t>5% din populație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o-MD" altLang="ro-MD" sz="2400" b="0" i="0" u="none" strike="noStrike" cap="none" normalizeH="0" baseline="0" dirty="0">
                <a:ln>
                  <a:noFill/>
                </a:ln>
                <a:solidFill>
                  <a:schemeClr val="tx1"/>
                </a:solidFill>
                <a:effectLst/>
                <a:latin typeface="Arial" panose="020B0604020202020204" pitchFamily="34" charset="0"/>
              </a:rPr>
              <a:t> Caracteristici: Elevii kinestezici învață prin </a:t>
            </a:r>
            <a:r>
              <a:rPr kumimoji="0" lang="ro-MD" altLang="ro-MD" sz="2400" b="1" i="0" u="none" strike="noStrike" cap="none" normalizeH="0" baseline="0" dirty="0">
                <a:ln>
                  <a:noFill/>
                </a:ln>
                <a:solidFill>
                  <a:schemeClr val="tx1"/>
                </a:solidFill>
                <a:effectLst/>
                <a:latin typeface="Arial" panose="020B0604020202020204" pitchFamily="34" charset="0"/>
              </a:rPr>
              <a:t>mișcare și activități practice.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o-MD" altLang="ro-MD" sz="2400" b="0" i="0" u="none" strike="noStrike" cap="none" normalizeH="0" baseline="0" dirty="0">
                <a:ln>
                  <a:noFill/>
                </a:ln>
                <a:solidFill>
                  <a:schemeClr val="tx1"/>
                </a:solidFill>
                <a:effectLst/>
                <a:latin typeface="Arial" panose="020B0604020202020204" pitchFamily="34" charset="0"/>
              </a:rPr>
              <a:t> Activități recomandate: </a:t>
            </a:r>
            <a:r>
              <a:rPr kumimoji="0" lang="ro-MD" altLang="ro-MD" sz="2400" b="1" i="0" u="none" strike="noStrike" cap="none" normalizeH="0" baseline="0" dirty="0">
                <a:ln>
                  <a:noFill/>
                </a:ln>
                <a:solidFill>
                  <a:schemeClr val="tx1"/>
                </a:solidFill>
                <a:effectLst/>
                <a:latin typeface="Arial" panose="020B0604020202020204" pitchFamily="34" charset="0"/>
              </a:rPr>
              <a:t>exerciții fizice, experimente, simulări.</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o-MD" altLang="ro-MD" sz="2400" b="1" i="0" u="none" strike="noStrike" cap="none" normalizeH="0" baseline="0" dirty="0">
                <a:ln>
                  <a:noFill/>
                </a:ln>
                <a:solidFill>
                  <a:schemeClr val="tx1"/>
                </a:solidFill>
                <a:effectLst/>
                <a:latin typeface="Arial" panose="020B0604020202020204" pitchFamily="34" charset="0"/>
              </a:rPr>
              <a:t> </a:t>
            </a:r>
            <a:r>
              <a:rPr kumimoji="0" lang="ro-MD" altLang="ro-MD" sz="2400" i="0" u="none" strike="noStrike" cap="none" normalizeH="0" baseline="0" dirty="0">
                <a:ln>
                  <a:noFill/>
                </a:ln>
                <a:solidFill>
                  <a:schemeClr val="tx1"/>
                </a:solidFill>
                <a:effectLst/>
                <a:latin typeface="Arial" panose="020B0604020202020204" pitchFamily="34" charset="0"/>
              </a:rPr>
              <a:t>Exemplu</a:t>
            </a:r>
            <a:r>
              <a:rPr kumimoji="0" lang="ro-MD" altLang="ro-MD" sz="2400" b="0" i="0" u="none" strike="noStrike" cap="none" normalizeH="0" baseline="0" dirty="0">
                <a:ln>
                  <a:noFill/>
                </a:ln>
                <a:solidFill>
                  <a:schemeClr val="tx1"/>
                </a:solidFill>
                <a:effectLst/>
                <a:latin typeface="Arial" panose="020B0604020202020204" pitchFamily="34" charset="0"/>
              </a:rPr>
              <a:t>: Realizarea unui experiment științific sau a unei simulări.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o-MD" altLang="ro-MD" sz="2400" b="0" i="0" u="none" strike="noStrike" cap="none" normalizeH="0" baseline="0" dirty="0">
                <a:ln>
                  <a:noFill/>
                </a:ln>
                <a:solidFill>
                  <a:schemeClr val="tx1"/>
                </a:solidFill>
                <a:effectLst/>
                <a:latin typeface="Arial" panose="020B0604020202020204" pitchFamily="34" charset="0"/>
              </a:rPr>
              <a:t>Avantaje: Memorează și învață prin experiență și implicare directă în activități practice.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ro-MD" altLang="ro-MD" sz="2400" b="0" i="0" u="none" strike="noStrike" cap="none" normalizeH="0" baseline="0" dirty="0">
                <a:ln>
                  <a:noFill/>
                </a:ln>
                <a:solidFill>
                  <a:schemeClr val="tx1"/>
                </a:solidFill>
                <a:effectLst/>
                <a:latin typeface="Arial" panose="020B0604020202020204" pitchFamily="34" charset="0"/>
              </a:rPr>
              <a:t>Dezavantaje: Pot avea dificultăți în a învăța din materiale statice, cum ar fi cititul sau ascultatul pasiv.</a:t>
            </a:r>
          </a:p>
        </p:txBody>
      </p:sp>
      <p:pic>
        <p:nvPicPr>
          <p:cNvPr id="5" name="Picture 4">
            <a:extLst>
              <a:ext uri="{FF2B5EF4-FFF2-40B4-BE49-F238E27FC236}">
                <a16:creationId xmlns:a16="http://schemas.microsoft.com/office/drawing/2014/main" id="{48424C00-D499-6D13-529C-C0A91B0C719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3620" y="1228397"/>
            <a:ext cx="5518380" cy="3684797"/>
          </a:xfrm>
          <a:prstGeom prst="rect">
            <a:avLst/>
          </a:prstGeom>
        </p:spPr>
      </p:pic>
    </p:spTree>
    <p:extLst>
      <p:ext uri="{BB962C8B-B14F-4D97-AF65-F5344CB8AC3E}">
        <p14:creationId xmlns:p14="http://schemas.microsoft.com/office/powerpoint/2010/main" val="26399443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A22472-0244-4294-849B-EEDF03C6F36A}"/>
              </a:ext>
            </a:extLst>
          </p:cNvPr>
          <p:cNvSpPr>
            <a:spLocks noGrp="1"/>
          </p:cNvSpPr>
          <p:nvPr>
            <p:ph type="title"/>
          </p:nvPr>
        </p:nvSpPr>
        <p:spPr>
          <a:xfrm>
            <a:off x="2433968" y="207059"/>
            <a:ext cx="9404723" cy="1400530"/>
          </a:xfrm>
        </p:spPr>
        <p:txBody>
          <a:bodyPr/>
          <a:lstStyle/>
          <a:p>
            <a:r>
              <a:rPr lang="ro-MD" b="1" dirty="0">
                <a:solidFill>
                  <a:schemeClr val="tx1"/>
                </a:solidFill>
                <a:latin typeface="-apple-system"/>
              </a:rPr>
              <a:t>S</a:t>
            </a:r>
            <a:r>
              <a:rPr lang="ro-MD" b="1" i="0" dirty="0">
                <a:solidFill>
                  <a:schemeClr val="tx1"/>
                </a:solidFill>
                <a:effectLst/>
                <a:latin typeface="-apple-system"/>
              </a:rPr>
              <a:t>tilul </a:t>
            </a:r>
            <a:r>
              <a:rPr lang="ro-MD" b="1" dirty="0">
                <a:solidFill>
                  <a:schemeClr val="tx1"/>
                </a:solidFill>
                <a:latin typeface="-apple-system"/>
              </a:rPr>
              <a:t>de învățare </a:t>
            </a:r>
            <a:r>
              <a:rPr lang="ro-MD" b="1" i="0" dirty="0">
                <a:solidFill>
                  <a:schemeClr val="tx1"/>
                </a:solidFill>
                <a:effectLst/>
                <a:latin typeface="-apple-system"/>
              </a:rPr>
              <a:t>kinestezic</a:t>
            </a:r>
            <a:endParaRPr lang="ro-MD" dirty="0"/>
          </a:p>
        </p:txBody>
      </p:sp>
      <p:sp>
        <p:nvSpPr>
          <p:cNvPr id="4" name="Content Placeholder 2">
            <a:extLst>
              <a:ext uri="{FF2B5EF4-FFF2-40B4-BE49-F238E27FC236}">
                <a16:creationId xmlns:a16="http://schemas.microsoft.com/office/drawing/2014/main" id="{F188BEAE-5772-B4A0-E6B1-889DB60E7BF6}"/>
              </a:ext>
            </a:extLst>
          </p:cNvPr>
          <p:cNvSpPr>
            <a:spLocks noGrp="1"/>
          </p:cNvSpPr>
          <p:nvPr>
            <p:ph idx="1"/>
          </p:nvPr>
        </p:nvSpPr>
        <p:spPr>
          <a:xfrm>
            <a:off x="600502" y="1187355"/>
            <a:ext cx="10017456" cy="5061045"/>
          </a:xfrm>
        </p:spPr>
        <p:txBody>
          <a:bodyPr>
            <a:normAutofit/>
          </a:bodyPr>
          <a:lstStyle/>
          <a:p>
            <a:r>
              <a:rPr lang="ro-MD" b="0" i="0" dirty="0">
                <a:effectLst/>
                <a:latin typeface="-apple-system"/>
              </a:rPr>
              <a:t>se angajează într-o activitate fizică sau sport pentru a se relaxa;</a:t>
            </a:r>
          </a:p>
          <a:p>
            <a:r>
              <a:rPr lang="ro-MD" b="0" i="0" dirty="0">
                <a:effectLst/>
                <a:latin typeface="-apple-system"/>
              </a:rPr>
              <a:t>își amintește de oameni prin ceea ce au făcut împreună;</a:t>
            </a:r>
          </a:p>
          <a:p>
            <a:r>
              <a:rPr lang="ro-MD" b="0" i="0" dirty="0">
                <a:effectLst/>
                <a:latin typeface="-apple-system"/>
              </a:rPr>
              <a:t>când încearcă să se concentreze, devine distras când oamenii se mișcă;</a:t>
            </a:r>
          </a:p>
          <a:p>
            <a:r>
              <a:rPr lang="ro-MD" b="0" i="0" dirty="0">
                <a:effectLst/>
                <a:latin typeface="-apple-system"/>
              </a:rPr>
              <a:t>învață lucruri noi participând la un seminar;</a:t>
            </a:r>
          </a:p>
          <a:p>
            <a:r>
              <a:rPr lang="ro-MD" b="0" i="0" dirty="0">
                <a:effectLst/>
                <a:latin typeface="-apple-system"/>
              </a:rPr>
              <a:t>încearcă să scrie un cuvânt nou pentru a vedea cum se simte;</a:t>
            </a:r>
          </a:p>
          <a:p>
            <a:r>
              <a:rPr lang="ro-MD" b="0" i="0" dirty="0">
                <a:effectLst/>
                <a:latin typeface="-apple-system"/>
              </a:rPr>
              <a:t>rezolvă problemele cel mai ușor prin experiență directă.</a:t>
            </a:r>
          </a:p>
          <a:p>
            <a:r>
              <a:rPr lang="ro-MD" b="0" i="0" dirty="0">
                <a:effectLst/>
                <a:latin typeface="-apple-system"/>
              </a:rPr>
              <a:t>îi caracterizează pe cei care au nevoie să se implice în activitatea de învățare. </a:t>
            </a:r>
          </a:p>
          <a:p>
            <a:r>
              <a:rPr lang="ro-MD" dirty="0">
                <a:latin typeface="-apple-system"/>
              </a:rPr>
              <a:t>a</a:t>
            </a:r>
            <a:r>
              <a:rPr lang="ro-MD" b="0" i="0" dirty="0">
                <a:effectLst/>
                <a:latin typeface="-apple-system"/>
              </a:rPr>
              <a:t>u nevoie de experimente, au nevoie să scrie ei înșiși informațiile pe care trebuie să le învețe și uneori chiar realizează benzi desenate cu informațiile respective.</a:t>
            </a:r>
          </a:p>
          <a:p>
            <a:r>
              <a:rPr lang="ro-MD" dirty="0">
                <a:latin typeface="-apple-system"/>
              </a:rPr>
              <a:t>u</a:t>
            </a:r>
            <a:r>
              <a:rPr lang="ro-MD" b="0" i="0" dirty="0">
                <a:effectLst/>
                <a:latin typeface="-apple-system"/>
              </a:rPr>
              <a:t>neori, cei cu stilul de învățare kinestezic își manifestă entuziasmul prin mișcări. Și la stilurile de învățare, la fel ca la tipurile de inteligență, vom găsi combinații ale acestor stiluri. </a:t>
            </a:r>
            <a:endParaRPr lang="ro-MD" dirty="0"/>
          </a:p>
        </p:txBody>
      </p:sp>
    </p:spTree>
    <p:extLst>
      <p:ext uri="{BB962C8B-B14F-4D97-AF65-F5344CB8AC3E}">
        <p14:creationId xmlns:p14="http://schemas.microsoft.com/office/powerpoint/2010/main" val="1281772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95DD1-1F44-6B25-95EF-4A45D7D50A8A}"/>
              </a:ext>
            </a:extLst>
          </p:cNvPr>
          <p:cNvSpPr>
            <a:spLocks noGrp="1"/>
          </p:cNvSpPr>
          <p:nvPr>
            <p:ph type="title"/>
          </p:nvPr>
        </p:nvSpPr>
        <p:spPr/>
        <p:txBody>
          <a:bodyPr/>
          <a:lstStyle/>
          <a:p>
            <a:r>
              <a:rPr lang="ro-MD" dirty="0">
                <a:latin typeface="Times New Roman" panose="02020603050405020304" pitchFamily="18" charset="0"/>
                <a:cs typeface="Times New Roman" panose="02020603050405020304" pitchFamily="18" charset="0"/>
              </a:rPr>
              <a:t>Diferențele între stilurile de învățare</a:t>
            </a:r>
          </a:p>
        </p:txBody>
      </p:sp>
      <p:sp>
        <p:nvSpPr>
          <p:cNvPr id="3" name="Content Placeholder 2">
            <a:extLst>
              <a:ext uri="{FF2B5EF4-FFF2-40B4-BE49-F238E27FC236}">
                <a16:creationId xmlns:a16="http://schemas.microsoft.com/office/drawing/2014/main" id="{F82FD690-8855-19DC-2A5E-C5E446FCF043}"/>
              </a:ext>
            </a:extLst>
          </p:cNvPr>
          <p:cNvSpPr>
            <a:spLocks noGrp="1"/>
          </p:cNvSpPr>
          <p:nvPr>
            <p:ph idx="1"/>
          </p:nvPr>
        </p:nvSpPr>
        <p:spPr>
          <a:xfrm>
            <a:off x="1103312" y="1433016"/>
            <a:ext cx="10074204" cy="4815384"/>
          </a:xfrm>
        </p:spPr>
        <p:txBody>
          <a:bodyPr/>
          <a:lstStyle/>
          <a:p>
            <a:r>
              <a:rPr lang="ro-MD" dirty="0"/>
              <a:t>Vizual: Învățare prin imagini și diagrame.</a:t>
            </a:r>
          </a:p>
          <a:p>
            <a:r>
              <a:rPr lang="ro-MD" dirty="0"/>
              <a:t>Auditiv: Învățare prin ascultare și discuții.</a:t>
            </a:r>
          </a:p>
          <a:p>
            <a:r>
              <a:rPr lang="ro-MD" dirty="0"/>
              <a:t>Kinestezic: Învățare prin mișcare și activități practice.</a:t>
            </a:r>
          </a:p>
          <a:p>
            <a:pPr marL="0" indent="0">
              <a:buNone/>
            </a:pPr>
            <a:endParaRPr lang="ro-MD" dirty="0"/>
          </a:p>
        </p:txBody>
      </p:sp>
      <p:pic>
        <p:nvPicPr>
          <p:cNvPr id="4" name="Picture 3">
            <a:extLst>
              <a:ext uri="{FF2B5EF4-FFF2-40B4-BE49-F238E27FC236}">
                <a16:creationId xmlns:a16="http://schemas.microsoft.com/office/drawing/2014/main" id="{6562F8C8-1763-3A22-7851-40EC5B2E7606}"/>
              </a:ext>
            </a:extLst>
          </p:cNvPr>
          <p:cNvPicPr>
            <a:picLocks noChangeAspect="1"/>
          </p:cNvPicPr>
          <p:nvPr/>
        </p:nvPicPr>
        <p:blipFill>
          <a:blip r:embed="rId2"/>
          <a:stretch>
            <a:fillRect/>
          </a:stretch>
        </p:blipFill>
        <p:spPr>
          <a:xfrm>
            <a:off x="3414701" y="3317286"/>
            <a:ext cx="5723489" cy="2995377"/>
          </a:xfrm>
          <a:prstGeom prst="rect">
            <a:avLst/>
          </a:prstGeom>
        </p:spPr>
      </p:pic>
    </p:spTree>
    <p:extLst>
      <p:ext uri="{BB962C8B-B14F-4D97-AF65-F5344CB8AC3E}">
        <p14:creationId xmlns:p14="http://schemas.microsoft.com/office/powerpoint/2010/main" val="171202329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301</TotalTime>
  <Words>927</Words>
  <Application>Microsoft Office PowerPoint</Application>
  <PresentationFormat>Widescreen</PresentationFormat>
  <Paragraphs>70</Paragraphs>
  <Slides>12</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12</vt:i4>
      </vt:variant>
    </vt:vector>
  </HeadingPairs>
  <TitlesOfParts>
    <vt:vector size="20" baseType="lpstr">
      <vt:lpstr>-apple-system</vt:lpstr>
      <vt:lpstr>Arial</vt:lpstr>
      <vt:lpstr>Calibri</vt:lpstr>
      <vt:lpstr>Century Gothic</vt:lpstr>
      <vt:lpstr>Courier New</vt:lpstr>
      <vt:lpstr>Times New Roman</vt:lpstr>
      <vt:lpstr>Wingdings 3</vt:lpstr>
      <vt:lpstr>Ion</vt:lpstr>
      <vt:lpstr>Stilurile de învățare</vt:lpstr>
      <vt:lpstr>Ce sunt stilurile de învățare?</vt:lpstr>
      <vt:lpstr>Stilul de învățare auditiv </vt:lpstr>
      <vt:lpstr>Stilul de învățare auditiv </vt:lpstr>
      <vt:lpstr>Stilul de învățare vizual</vt:lpstr>
      <vt:lpstr>Stilul de învățare vizual</vt:lpstr>
      <vt:lpstr>Stilul de învățare kinestezic</vt:lpstr>
      <vt:lpstr>Stilul de învățare kinestezic</vt:lpstr>
      <vt:lpstr>Diferențele între stilurile de învățare</vt:lpstr>
      <vt:lpstr>PowerPoint Presentation</vt:lpstr>
      <vt:lpstr>Activitate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Irina Caraus</dc:creator>
  <cp:lastModifiedBy>Irina Caraus</cp:lastModifiedBy>
  <cp:revision>13</cp:revision>
  <dcterms:created xsi:type="dcterms:W3CDTF">2024-10-17T06:26:31Z</dcterms:created>
  <dcterms:modified xsi:type="dcterms:W3CDTF">2024-10-17T12:00:58Z</dcterms:modified>
</cp:coreProperties>
</file>