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4" r:id="rId2"/>
    <p:sldId id="459" r:id="rId3"/>
    <p:sldId id="462" r:id="rId4"/>
    <p:sldId id="463" r:id="rId5"/>
    <p:sldId id="464" r:id="rId6"/>
    <p:sldId id="465" r:id="rId7"/>
    <p:sldId id="405" r:id="rId8"/>
    <p:sldId id="456" r:id="rId9"/>
    <p:sldId id="458" r:id="rId10"/>
    <p:sldId id="423" r:id="rId11"/>
    <p:sldId id="461" r:id="rId12"/>
    <p:sldId id="421" r:id="rId13"/>
    <p:sldId id="282" r:id="rId14"/>
    <p:sldId id="460" r:id="rId15"/>
  </p:sldIdLst>
  <p:sldSz cx="12192000" cy="6858000"/>
  <p:notesSz cx="6400800" cy="8686800"/>
  <p:defaultTextStyle>
    <a:defPPr>
      <a:defRPr lang="de-CH"/>
    </a:defPPr>
    <a:lvl1pPr algn="l" rtl="0" fontAlgn="base">
      <a:spcBef>
        <a:spcPct val="0"/>
      </a:spcBef>
      <a:spcAft>
        <a:spcPct val="0"/>
      </a:spcAft>
      <a:defRPr sz="1700" kern="1200">
        <a:solidFill>
          <a:schemeClr val="tx1"/>
        </a:solidFill>
        <a:latin typeface="Arial" charset="0"/>
        <a:ea typeface="ＭＳ Ｐゴシック" charset="0"/>
        <a:cs typeface="Arial" charset="0"/>
      </a:defRPr>
    </a:lvl1pPr>
    <a:lvl2pPr marL="457200" algn="l" rtl="0" fontAlgn="base">
      <a:spcBef>
        <a:spcPct val="0"/>
      </a:spcBef>
      <a:spcAft>
        <a:spcPct val="0"/>
      </a:spcAft>
      <a:defRPr sz="17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17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17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1700" kern="1200">
        <a:solidFill>
          <a:schemeClr val="tx1"/>
        </a:solidFill>
        <a:latin typeface="Arial" charset="0"/>
        <a:ea typeface="ＭＳ Ｐゴシック" charset="0"/>
        <a:cs typeface="Arial" charset="0"/>
      </a:defRPr>
    </a:lvl5pPr>
    <a:lvl6pPr marL="2286000" algn="l" defTabSz="457200" rtl="0" eaLnBrk="1" latinLnBrk="0" hangingPunct="1">
      <a:defRPr sz="1700" kern="1200">
        <a:solidFill>
          <a:schemeClr val="tx1"/>
        </a:solidFill>
        <a:latin typeface="Arial" charset="0"/>
        <a:ea typeface="ＭＳ Ｐゴシック" charset="0"/>
        <a:cs typeface="Arial" charset="0"/>
      </a:defRPr>
    </a:lvl6pPr>
    <a:lvl7pPr marL="2743200" algn="l" defTabSz="457200" rtl="0" eaLnBrk="1" latinLnBrk="0" hangingPunct="1">
      <a:defRPr sz="1700" kern="1200">
        <a:solidFill>
          <a:schemeClr val="tx1"/>
        </a:solidFill>
        <a:latin typeface="Arial" charset="0"/>
        <a:ea typeface="ＭＳ Ｐゴシック" charset="0"/>
        <a:cs typeface="Arial" charset="0"/>
      </a:defRPr>
    </a:lvl7pPr>
    <a:lvl8pPr marL="3200400" algn="l" defTabSz="457200" rtl="0" eaLnBrk="1" latinLnBrk="0" hangingPunct="1">
      <a:defRPr sz="1700" kern="1200">
        <a:solidFill>
          <a:schemeClr val="tx1"/>
        </a:solidFill>
        <a:latin typeface="Arial" charset="0"/>
        <a:ea typeface="ＭＳ Ｐゴシック" charset="0"/>
        <a:cs typeface="Arial" charset="0"/>
      </a:defRPr>
    </a:lvl8pPr>
    <a:lvl9pPr marL="3657600" algn="l" defTabSz="457200" rtl="0" eaLnBrk="1" latinLnBrk="0" hangingPunct="1">
      <a:defRPr sz="1700"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Default Section" id="{66BB9515-4290-42FE-9247-2E61B276035A}">
          <p14:sldIdLst>
            <p14:sldId id="274"/>
            <p14:sldId id="459"/>
            <p14:sldId id="462"/>
            <p14:sldId id="463"/>
            <p14:sldId id="464"/>
            <p14:sldId id="465"/>
            <p14:sldId id="405"/>
            <p14:sldId id="456"/>
            <p14:sldId id="458"/>
            <p14:sldId id="423"/>
            <p14:sldId id="461"/>
            <p14:sldId id="421"/>
            <p14:sldId id="282"/>
            <p14:sldId id="460"/>
          </p14:sldIdLst>
        </p14:section>
      </p14:sectionLst>
    </p:ext>
    <p:ext uri="{EFAFB233-063F-42B5-8137-9DF3F51BA10A}">
      <p15:sldGuideLst xmlns:p15="http://schemas.microsoft.com/office/powerpoint/2012/main">
        <p15:guide id="1" orient="horz" pos="709" userDrawn="1">
          <p15:clr>
            <a:srgbClr val="A4A3A4"/>
          </p15:clr>
        </p15:guide>
        <p15:guide id="2" orient="horz" pos="1389" userDrawn="1">
          <p15:clr>
            <a:srgbClr val="A4A3A4"/>
          </p15:clr>
        </p15:guide>
        <p15:guide id="3" orient="horz" pos="3838" userDrawn="1">
          <p15:clr>
            <a:srgbClr val="A4A3A4"/>
          </p15:clr>
        </p15:guide>
        <p15:guide id="5" pos="3840" userDrawn="1">
          <p15:clr>
            <a:srgbClr val="A4A3A4"/>
          </p15:clr>
        </p15:guide>
        <p15:guide id="6" pos="3727" userDrawn="1">
          <p15:clr>
            <a:srgbClr val="A4A3A4"/>
          </p15:clr>
        </p15:guide>
        <p15:guide id="7" pos="3953" userDrawn="1">
          <p15:clr>
            <a:srgbClr val="A4A3A4"/>
          </p15:clr>
        </p15:guide>
        <p15:guide id="8" pos="4861" userDrawn="1">
          <p15:clr>
            <a:srgbClr val="A4A3A4"/>
          </p15:clr>
        </p15:guide>
        <p15:guide id="9" pos="5065" userDrawn="1">
          <p15:clr>
            <a:srgbClr val="A4A3A4"/>
          </p15:clr>
        </p15:guide>
        <p15:guide id="10" pos="7106" userDrawn="1">
          <p15:clr>
            <a:srgbClr val="A4A3A4"/>
          </p15:clr>
        </p15:guide>
        <p15:guide id="11" pos="2819" userDrawn="1">
          <p15:clr>
            <a:srgbClr val="A4A3A4"/>
          </p15:clr>
        </p15:guide>
        <p15:guide id="12" pos="2615" userDrawn="1">
          <p15:clr>
            <a:srgbClr val="A4A3A4"/>
          </p15:clr>
        </p15:guide>
        <p15:guide id="13" pos="574" userDrawn="1">
          <p15:clr>
            <a:srgbClr val="A4A3A4"/>
          </p15:clr>
        </p15:guide>
        <p15:guide id="14" orient="horz" pos="799" userDrawn="1">
          <p15:clr>
            <a:srgbClr val="A4A3A4"/>
          </p15:clr>
        </p15:guide>
        <p15:guide id="15" orient="horz" pos="41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D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26" autoAdjust="0"/>
    <p:restoredTop sz="95796"/>
  </p:normalViewPr>
  <p:slideViewPr>
    <p:cSldViewPr snapToObjects="1">
      <p:cViewPr varScale="1">
        <p:scale>
          <a:sx n="48" d="100"/>
          <a:sy n="48" d="100"/>
        </p:scale>
        <p:origin x="42" y="504"/>
      </p:cViewPr>
      <p:guideLst>
        <p:guide orient="horz" pos="709"/>
        <p:guide orient="horz" pos="1389"/>
        <p:guide orient="horz" pos="3838"/>
        <p:guide pos="3840"/>
        <p:guide pos="3727"/>
        <p:guide pos="3953"/>
        <p:guide pos="4861"/>
        <p:guide pos="5065"/>
        <p:guide pos="7106"/>
        <p:guide pos="2819"/>
        <p:guide pos="2615"/>
        <p:guide pos="574"/>
        <p:guide orient="horz" pos="799"/>
        <p:guide orient="horz" pos="41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773363" cy="433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6211" tIns="43106" rIns="86211" bIns="43106" numCol="1" anchor="t" anchorCtr="0" compatLnSpc="1">
            <a:prstTxWarp prst="textNoShape">
              <a:avLst/>
            </a:prstTxWarp>
          </a:bodyPr>
          <a:lstStyle>
            <a:lvl1pPr defTabSz="862013">
              <a:defRPr sz="1100"/>
            </a:lvl1pPr>
          </a:lstStyle>
          <a:p>
            <a:endParaRPr lang="de-CH"/>
          </a:p>
        </p:txBody>
      </p:sp>
      <p:sp>
        <p:nvSpPr>
          <p:cNvPr id="5123" name="Rectangle 3"/>
          <p:cNvSpPr>
            <a:spLocks noGrp="1" noChangeArrowheads="1"/>
          </p:cNvSpPr>
          <p:nvPr>
            <p:ph type="dt" idx="1"/>
          </p:nvPr>
        </p:nvSpPr>
        <p:spPr bwMode="auto">
          <a:xfrm>
            <a:off x="3625850" y="0"/>
            <a:ext cx="2773363" cy="433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6211" tIns="43106" rIns="86211" bIns="43106" numCol="1" anchor="t" anchorCtr="0" compatLnSpc="1">
            <a:prstTxWarp prst="textNoShape">
              <a:avLst/>
            </a:prstTxWarp>
          </a:bodyPr>
          <a:lstStyle>
            <a:lvl1pPr algn="r" defTabSz="862013">
              <a:defRPr sz="1100"/>
            </a:lvl1pPr>
          </a:lstStyle>
          <a:p>
            <a:endParaRPr lang="de-CH"/>
          </a:p>
        </p:txBody>
      </p:sp>
      <p:sp>
        <p:nvSpPr>
          <p:cNvPr id="5124" name="Rectangle 4"/>
          <p:cNvSpPr>
            <a:spLocks noGrp="1" noRot="1" noChangeAspect="1" noChangeArrowheads="1" noTextEdit="1"/>
          </p:cNvSpPr>
          <p:nvPr>
            <p:ph type="sldImg" idx="2"/>
          </p:nvPr>
        </p:nvSpPr>
        <p:spPr bwMode="auto">
          <a:xfrm>
            <a:off x="307975" y="652463"/>
            <a:ext cx="5786438" cy="3255962"/>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5125" name="Rectangle 5"/>
          <p:cNvSpPr>
            <a:spLocks noGrp="1" noChangeArrowheads="1"/>
          </p:cNvSpPr>
          <p:nvPr>
            <p:ph type="body" sz="quarter" idx="3"/>
          </p:nvPr>
        </p:nvSpPr>
        <p:spPr bwMode="auto">
          <a:xfrm>
            <a:off x="639763" y="4125913"/>
            <a:ext cx="5121275" cy="3908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6211" tIns="43106" rIns="86211" bIns="43106"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sp>
        <p:nvSpPr>
          <p:cNvPr id="5126" name="Rectangle 6"/>
          <p:cNvSpPr>
            <a:spLocks noGrp="1" noChangeArrowheads="1"/>
          </p:cNvSpPr>
          <p:nvPr>
            <p:ph type="ftr" sz="quarter" idx="4"/>
          </p:nvPr>
        </p:nvSpPr>
        <p:spPr bwMode="auto">
          <a:xfrm>
            <a:off x="0" y="8251825"/>
            <a:ext cx="2773363" cy="433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6211" tIns="43106" rIns="86211" bIns="43106" numCol="1" anchor="b" anchorCtr="0" compatLnSpc="1">
            <a:prstTxWarp prst="textNoShape">
              <a:avLst/>
            </a:prstTxWarp>
          </a:bodyPr>
          <a:lstStyle>
            <a:lvl1pPr defTabSz="862013">
              <a:defRPr sz="1100"/>
            </a:lvl1pPr>
          </a:lstStyle>
          <a:p>
            <a:endParaRPr lang="de-CH"/>
          </a:p>
        </p:txBody>
      </p:sp>
      <p:sp>
        <p:nvSpPr>
          <p:cNvPr id="5127" name="Rectangle 7"/>
          <p:cNvSpPr>
            <a:spLocks noGrp="1" noChangeArrowheads="1"/>
          </p:cNvSpPr>
          <p:nvPr>
            <p:ph type="sldNum" sz="quarter" idx="5"/>
          </p:nvPr>
        </p:nvSpPr>
        <p:spPr bwMode="auto">
          <a:xfrm>
            <a:off x="3625850" y="8251825"/>
            <a:ext cx="2773363" cy="433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6211" tIns="43106" rIns="86211" bIns="43106" numCol="1" anchor="b" anchorCtr="0" compatLnSpc="1">
            <a:prstTxWarp prst="textNoShape">
              <a:avLst/>
            </a:prstTxWarp>
          </a:bodyPr>
          <a:lstStyle>
            <a:lvl1pPr algn="r" defTabSz="862013">
              <a:defRPr sz="1100"/>
            </a:lvl1pPr>
          </a:lstStyle>
          <a:p>
            <a:fld id="{54E7F490-E965-9B42-AE49-DA4BC6E663B1}" type="slidenum">
              <a:rPr lang="de-CH"/>
              <a:pPr/>
              <a:t>‹#›</a:t>
            </a:fld>
            <a:endParaRPr lang="de-CH"/>
          </a:p>
        </p:txBody>
      </p:sp>
    </p:spTree>
    <p:extLst>
      <p:ext uri="{BB962C8B-B14F-4D97-AF65-F5344CB8AC3E}">
        <p14:creationId xmlns:p14="http://schemas.microsoft.com/office/powerpoint/2010/main" val="4984389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4E7F490-E965-9B42-AE49-DA4BC6E663B1}" type="slidenum">
              <a:rPr lang="de-CH" smtClean="0"/>
              <a:pPr/>
              <a:t>3</a:t>
            </a:fld>
            <a:endParaRPr lang="de-CH"/>
          </a:p>
        </p:txBody>
      </p:sp>
    </p:spTree>
    <p:extLst>
      <p:ext uri="{BB962C8B-B14F-4D97-AF65-F5344CB8AC3E}">
        <p14:creationId xmlns:p14="http://schemas.microsoft.com/office/powerpoint/2010/main" val="199339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4E7F490-E965-9B42-AE49-DA4BC6E663B1}" type="slidenum">
              <a:rPr lang="de-CH" smtClean="0"/>
              <a:pPr/>
              <a:t>7</a:t>
            </a:fld>
            <a:endParaRPr lang="de-CH"/>
          </a:p>
        </p:txBody>
      </p:sp>
    </p:spTree>
    <p:extLst>
      <p:ext uri="{BB962C8B-B14F-4D97-AF65-F5344CB8AC3E}">
        <p14:creationId xmlns:p14="http://schemas.microsoft.com/office/powerpoint/2010/main" val="228093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a:t>
            </a:r>
          </a:p>
        </p:txBody>
      </p:sp>
      <p:sp>
        <p:nvSpPr>
          <p:cNvPr id="4" name="Slide Number Placeholder 3"/>
          <p:cNvSpPr>
            <a:spLocks noGrp="1"/>
          </p:cNvSpPr>
          <p:nvPr>
            <p:ph type="sldNum" sz="quarter" idx="5"/>
          </p:nvPr>
        </p:nvSpPr>
        <p:spPr/>
        <p:txBody>
          <a:bodyPr/>
          <a:lstStyle/>
          <a:p>
            <a:fld id="{54E7F490-E965-9B42-AE49-DA4BC6E663B1}" type="slidenum">
              <a:rPr lang="de-CH" smtClean="0"/>
              <a:pPr/>
              <a:t>10</a:t>
            </a:fld>
            <a:endParaRPr lang="de-CH"/>
          </a:p>
        </p:txBody>
      </p:sp>
    </p:spTree>
    <p:extLst>
      <p:ext uri="{BB962C8B-B14F-4D97-AF65-F5344CB8AC3E}">
        <p14:creationId xmlns:p14="http://schemas.microsoft.com/office/powerpoint/2010/main" val="245864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7F490-E965-9B42-AE49-DA4BC6E663B1}" type="slidenum">
              <a:rPr lang="de-CH" smtClean="0"/>
              <a:pPr/>
              <a:t>13</a:t>
            </a:fld>
            <a:endParaRPr lang="de-CH"/>
          </a:p>
        </p:txBody>
      </p:sp>
    </p:spTree>
    <p:extLst>
      <p:ext uri="{BB962C8B-B14F-4D97-AF65-F5344CB8AC3E}">
        <p14:creationId xmlns:p14="http://schemas.microsoft.com/office/powerpoint/2010/main" val="162905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1225" y="1989138"/>
            <a:ext cx="10369550" cy="1295400"/>
          </a:xfrm>
        </p:spPr>
        <p:txBody>
          <a:bodyPr/>
          <a:lstStyle>
            <a:lvl1pPr>
              <a:defRPr sz="3900"/>
            </a:lvl1pPr>
          </a:lstStyle>
          <a:p>
            <a:pPr lvl="0"/>
            <a:r>
              <a:rPr lang="en-US" noProof="0"/>
              <a:t>Click to edit Master title style</a:t>
            </a:r>
            <a:endParaRPr lang="en-US" noProof="0" dirty="0"/>
          </a:p>
        </p:txBody>
      </p:sp>
      <p:sp>
        <p:nvSpPr>
          <p:cNvPr id="4099" name="Rectangle 3"/>
          <p:cNvSpPr>
            <a:spLocks noGrp="1" noChangeArrowheads="1"/>
          </p:cNvSpPr>
          <p:nvPr>
            <p:ph type="subTitle" idx="1"/>
          </p:nvPr>
        </p:nvSpPr>
        <p:spPr>
          <a:xfrm>
            <a:off x="911225" y="3429000"/>
            <a:ext cx="10369550" cy="1752600"/>
          </a:xfrm>
        </p:spPr>
        <p:txBody>
          <a:bodyPr/>
          <a:lstStyle>
            <a:lvl1pPr marL="0" indent="0">
              <a:buNone/>
              <a:defRPr/>
            </a:lvl1pPr>
          </a:lstStyle>
          <a:p>
            <a:pPr lvl="0"/>
            <a:r>
              <a:rPr lang="en-US" noProof="0"/>
              <a:t>Click to edit Master subtitle style</a:t>
            </a:r>
            <a:endParaRPr lang="en-US" noProof="0" dirty="0"/>
          </a:p>
        </p:txBody>
      </p:sp>
      <p:sp>
        <p:nvSpPr>
          <p:cNvPr id="2" name="Datumsplatzhalter 1"/>
          <p:cNvSpPr>
            <a:spLocks noGrp="1"/>
          </p:cNvSpPr>
          <p:nvPr>
            <p:ph type="dt" sz="half" idx="10"/>
          </p:nvPr>
        </p:nvSpPr>
        <p:spPr/>
        <p:txBody>
          <a:bodyPr/>
          <a:lstStyle>
            <a:lvl1pPr>
              <a:defRPr/>
            </a:lvl1pPr>
          </a:lstStyle>
          <a:p>
            <a:r>
              <a:rPr lang="en-US" dirty="0"/>
              <a:t>1 December 2021</a:t>
            </a:r>
          </a:p>
        </p:txBody>
      </p:sp>
      <p:sp>
        <p:nvSpPr>
          <p:cNvPr id="6" name="Fußzeilenplatzhalter 5"/>
          <p:cNvSpPr>
            <a:spLocks noGrp="1"/>
          </p:cNvSpPr>
          <p:nvPr>
            <p:ph type="ftr" sz="quarter" idx="11"/>
          </p:nvPr>
        </p:nvSpPr>
        <p:spPr/>
        <p:txBody>
          <a:bodyPr/>
          <a:lstStyle/>
          <a:p>
            <a:r>
              <a:rPr lang="en-US" dirty="0"/>
              <a:t>Recent Case Law of International Courts, Week 11, Nils Reimann</a:t>
            </a:r>
          </a:p>
        </p:txBody>
      </p:sp>
      <p:sp>
        <p:nvSpPr>
          <p:cNvPr id="7" name="Foliennummernplatzhalter 6"/>
          <p:cNvSpPr>
            <a:spLocks noGrp="1"/>
          </p:cNvSpPr>
          <p:nvPr>
            <p:ph type="sldNum" sz="quarter" idx="12"/>
          </p:nvPr>
        </p:nvSpPr>
        <p:spPr/>
        <p:txBody>
          <a:bodyPr/>
          <a:lstStyle/>
          <a:p>
            <a:r>
              <a:rPr lang="en-US"/>
              <a:t>Page </a:t>
            </a:r>
            <a:fld id="{9D46F3A4-F478-9440-BC8E-B732027F4C86}"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1253" userDrawn="1">
          <p15:clr>
            <a:srgbClr val="9FCC3B"/>
          </p15:clr>
        </p15:guide>
        <p15:guide id="2" orient="horz" pos="2160" userDrawn="1">
          <p15:clr>
            <a:srgbClr val="9FCC3B"/>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6" name="Rechteck 5"/>
          <p:cNvSpPr/>
          <p:nvPr userDrawn="1"/>
        </p:nvSpPr>
        <p:spPr bwMode="white">
          <a:xfrm>
            <a:off x="0" y="1125538"/>
            <a:ext cx="12192000" cy="5732462"/>
          </a:xfrm>
          <a:prstGeom prst="rect">
            <a:avLst/>
          </a:prstGeom>
          <a:solidFill>
            <a:srgbClr val="A3ADB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Arial" charset="0"/>
            </a:endParaRPr>
          </a:p>
        </p:txBody>
      </p:sp>
      <p:sp>
        <p:nvSpPr>
          <p:cNvPr id="2" name="Titel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4441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US" dirty="0"/>
          </a:p>
        </p:txBody>
      </p:sp>
      <p:sp>
        <p:nvSpPr>
          <p:cNvPr id="3" name="Inhaltsplatzhalt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umsplatzhalter 6"/>
          <p:cNvSpPr>
            <a:spLocks noGrp="1"/>
          </p:cNvSpPr>
          <p:nvPr>
            <p:ph type="dt" sz="half" idx="10"/>
          </p:nvPr>
        </p:nvSpPr>
        <p:spPr/>
        <p:txBody>
          <a:bodyPr/>
          <a:lstStyle>
            <a:lvl1pPr>
              <a:defRPr/>
            </a:lvl1pPr>
          </a:lstStyle>
          <a:p>
            <a:r>
              <a:rPr lang="en-US" dirty="0"/>
              <a:t>1 December 2021</a:t>
            </a:r>
          </a:p>
        </p:txBody>
      </p:sp>
      <p:sp>
        <p:nvSpPr>
          <p:cNvPr id="8" name="Fußzeilenplatzhalter 7"/>
          <p:cNvSpPr>
            <a:spLocks noGrp="1"/>
          </p:cNvSpPr>
          <p:nvPr>
            <p:ph type="ftr" sz="quarter" idx="11"/>
          </p:nvPr>
        </p:nvSpPr>
        <p:spPr/>
        <p:txBody>
          <a:bodyPr/>
          <a:lstStyle/>
          <a:p>
            <a:r>
              <a:rPr lang="en-US" dirty="0"/>
              <a:t>Recent Case Law of International Courts, Week 11, Nils Reimann</a:t>
            </a:r>
          </a:p>
        </p:txBody>
      </p:sp>
      <p:sp>
        <p:nvSpPr>
          <p:cNvPr id="9" name="Foliennummernplatzhalter 8"/>
          <p:cNvSpPr>
            <a:spLocks noGrp="1"/>
          </p:cNvSpPr>
          <p:nvPr>
            <p:ph type="sldNum" sz="quarter" idx="12"/>
          </p:nvPr>
        </p:nvSpPr>
        <p:spPr/>
        <p:txBody>
          <a:bodyPr/>
          <a:lstStyle/>
          <a:p>
            <a:r>
              <a:rPr lang="en-US"/>
              <a:t>Page </a:t>
            </a:r>
            <a:fld id="{9D46F3A4-F478-9440-BC8E-B732027F4C86}" type="slidenum">
              <a:rPr lang="en-US" smtClean="0"/>
              <a:pPr/>
              <a:t>‹#›</a:t>
            </a:fld>
            <a:endParaRPr lang="en-US" dirty="0"/>
          </a:p>
        </p:txBody>
      </p:sp>
    </p:spTree>
    <p:extLst>
      <p:ext uri="{BB962C8B-B14F-4D97-AF65-F5344CB8AC3E}">
        <p14:creationId xmlns:p14="http://schemas.microsoft.com/office/powerpoint/2010/main" val="213394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Spal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US" dirty="0"/>
          </a:p>
        </p:txBody>
      </p:sp>
      <p:sp>
        <p:nvSpPr>
          <p:cNvPr id="3" name="Inhaltsplatzhalter 2"/>
          <p:cNvSpPr>
            <a:spLocks noGrp="1"/>
          </p:cNvSpPr>
          <p:nvPr>
            <p:ph idx="1"/>
          </p:nvPr>
        </p:nvSpPr>
        <p:spPr>
          <a:xfrm>
            <a:off x="911225" y="2205039"/>
            <a:ext cx="5005388" cy="3887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Inhaltsplatzhalter 2"/>
          <p:cNvSpPr>
            <a:spLocks noGrp="1"/>
          </p:cNvSpPr>
          <p:nvPr>
            <p:ph idx="13"/>
          </p:nvPr>
        </p:nvSpPr>
        <p:spPr>
          <a:xfrm>
            <a:off x="6291040" y="2205039"/>
            <a:ext cx="5005388" cy="3887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umsplatzhalter 7"/>
          <p:cNvSpPr>
            <a:spLocks noGrp="1"/>
          </p:cNvSpPr>
          <p:nvPr>
            <p:ph type="dt" sz="half" idx="14"/>
          </p:nvPr>
        </p:nvSpPr>
        <p:spPr/>
        <p:txBody>
          <a:bodyPr/>
          <a:lstStyle>
            <a:lvl1pPr>
              <a:defRPr/>
            </a:lvl1pPr>
          </a:lstStyle>
          <a:p>
            <a:r>
              <a:rPr lang="en-US" dirty="0"/>
              <a:t>1 December 2021</a:t>
            </a:r>
          </a:p>
        </p:txBody>
      </p:sp>
      <p:sp>
        <p:nvSpPr>
          <p:cNvPr id="9" name="Fußzeilenplatzhalter 8"/>
          <p:cNvSpPr>
            <a:spLocks noGrp="1"/>
          </p:cNvSpPr>
          <p:nvPr>
            <p:ph type="ftr" sz="quarter" idx="15"/>
          </p:nvPr>
        </p:nvSpPr>
        <p:spPr/>
        <p:txBody>
          <a:bodyPr/>
          <a:lstStyle/>
          <a:p>
            <a:r>
              <a:rPr lang="en-US" dirty="0"/>
              <a:t>Recent Case Law of International Courts, Week 11, Nils Reimann</a:t>
            </a:r>
          </a:p>
        </p:txBody>
      </p:sp>
      <p:sp>
        <p:nvSpPr>
          <p:cNvPr id="10" name="Foliennummernplatzhalter 9"/>
          <p:cNvSpPr>
            <a:spLocks noGrp="1"/>
          </p:cNvSpPr>
          <p:nvPr>
            <p:ph type="sldNum" sz="quarter" idx="16"/>
          </p:nvPr>
        </p:nvSpPr>
        <p:spPr/>
        <p:txBody>
          <a:bodyPr/>
          <a:lstStyle/>
          <a:p>
            <a:r>
              <a:rPr lang="en-US"/>
              <a:t>Page </a:t>
            </a:r>
            <a:fld id="{9D46F3A4-F478-9440-BC8E-B732027F4C86}" type="slidenum">
              <a:rPr lang="en-US" smtClean="0"/>
              <a:pPr/>
              <a:t>‹#›</a:t>
            </a:fld>
            <a:endParaRPr lang="en-US" dirty="0"/>
          </a:p>
        </p:txBody>
      </p:sp>
    </p:spTree>
    <p:extLst>
      <p:ext uri="{BB962C8B-B14F-4D97-AF65-F5344CB8AC3E}">
        <p14:creationId xmlns:p14="http://schemas.microsoft.com/office/powerpoint/2010/main" val="34142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US" dirty="0"/>
          </a:p>
        </p:txBody>
      </p:sp>
      <p:sp>
        <p:nvSpPr>
          <p:cNvPr id="6" name="Datumsplatzhalter 5"/>
          <p:cNvSpPr>
            <a:spLocks noGrp="1"/>
          </p:cNvSpPr>
          <p:nvPr>
            <p:ph type="dt" sz="half" idx="10"/>
          </p:nvPr>
        </p:nvSpPr>
        <p:spPr/>
        <p:txBody>
          <a:bodyPr/>
          <a:lstStyle>
            <a:lvl1pPr>
              <a:defRPr/>
            </a:lvl1pPr>
          </a:lstStyle>
          <a:p>
            <a:r>
              <a:rPr lang="en-US" dirty="0"/>
              <a:t>1 December 2021</a:t>
            </a:r>
          </a:p>
        </p:txBody>
      </p:sp>
      <p:sp>
        <p:nvSpPr>
          <p:cNvPr id="7" name="Fußzeilenplatzhalter 6"/>
          <p:cNvSpPr>
            <a:spLocks noGrp="1"/>
          </p:cNvSpPr>
          <p:nvPr>
            <p:ph type="ftr" sz="quarter" idx="11"/>
          </p:nvPr>
        </p:nvSpPr>
        <p:spPr/>
        <p:txBody>
          <a:bodyPr/>
          <a:lstStyle/>
          <a:p>
            <a:r>
              <a:rPr lang="en-US" dirty="0"/>
              <a:t>Recent Case Law of International Courts, Week 11, Nils Reimann</a:t>
            </a:r>
          </a:p>
        </p:txBody>
      </p:sp>
      <p:sp>
        <p:nvSpPr>
          <p:cNvPr id="8" name="Foliennummernplatzhalter 7"/>
          <p:cNvSpPr>
            <a:spLocks noGrp="1"/>
          </p:cNvSpPr>
          <p:nvPr>
            <p:ph type="sldNum" sz="quarter" idx="12"/>
          </p:nvPr>
        </p:nvSpPr>
        <p:spPr/>
        <p:txBody>
          <a:bodyPr/>
          <a:lstStyle/>
          <a:p>
            <a:r>
              <a:rPr lang="en-US"/>
              <a:t>Page </a:t>
            </a:r>
            <a:fld id="{9D46F3A4-F478-9440-BC8E-B732027F4C86}" type="slidenum">
              <a:rPr lang="en-US" smtClean="0"/>
              <a:pPr/>
              <a:t>‹#›</a:t>
            </a:fld>
            <a:endParaRPr lang="en-US" dirty="0"/>
          </a:p>
        </p:txBody>
      </p:sp>
    </p:spTree>
    <p:extLst>
      <p:ext uri="{BB962C8B-B14F-4D97-AF65-F5344CB8AC3E}">
        <p14:creationId xmlns:p14="http://schemas.microsoft.com/office/powerpoint/2010/main" val="69864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8" name="Bildplatzhalter 7"/>
          <p:cNvSpPr>
            <a:spLocks noGrp="1"/>
          </p:cNvSpPr>
          <p:nvPr>
            <p:ph type="pic" sz="quarter" idx="10"/>
          </p:nvPr>
        </p:nvSpPr>
        <p:spPr>
          <a:xfrm>
            <a:off x="192089" y="188912"/>
            <a:ext cx="11807824" cy="6480175"/>
          </a:xfrm>
        </p:spPr>
        <p:txBody>
          <a:bodyPr/>
          <a:lstStyle/>
          <a:p>
            <a:r>
              <a:rPr lang="en-US"/>
              <a:t>Click icon to add picture</a:t>
            </a:r>
            <a:endParaRPr lang="en-US" dirty="0"/>
          </a:p>
        </p:txBody>
      </p:sp>
    </p:spTree>
    <p:extLst>
      <p:ext uri="{BB962C8B-B14F-4D97-AF65-F5344CB8AC3E}">
        <p14:creationId xmlns:p14="http://schemas.microsoft.com/office/powerpoint/2010/main" val="2131282136"/>
      </p:ext>
    </p:extLst>
  </p:cSld>
  <p:clrMapOvr>
    <a:masterClrMapping/>
  </p:clrMapOvr>
  <p:extLst>
    <p:ext uri="{DCECCB84-F9BA-43D5-87BE-67443E8EF086}">
      <p15:sldGuideLst xmlns:p15="http://schemas.microsoft.com/office/powerpoint/2012/main">
        <p15:guide id="1" pos="121" userDrawn="1">
          <p15:clr>
            <a:srgbClr val="9FCC3B"/>
          </p15:clr>
        </p15:guide>
        <p15:guide id="2" pos="7559" userDrawn="1">
          <p15:clr>
            <a:srgbClr val="9FCC3B"/>
          </p15:clr>
        </p15:guide>
        <p15:guide id="3" orient="horz" pos="119" userDrawn="1">
          <p15:clr>
            <a:srgbClr val="9FCC3B"/>
          </p15:clr>
        </p15:guide>
        <p15:guide id="4" orient="horz" pos="4201" userDrawn="1">
          <p15:clr>
            <a:srgbClr val="9FCC3B"/>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lvl1pPr>
              <a:defRPr/>
            </a:lvl1pPr>
          </a:lstStyle>
          <a:p>
            <a:r>
              <a:rPr lang="en-US" dirty="0"/>
              <a:t>1 December 2021</a:t>
            </a:r>
          </a:p>
        </p:txBody>
      </p:sp>
      <p:sp>
        <p:nvSpPr>
          <p:cNvPr id="6" name="Fußzeilenplatzhalter 5"/>
          <p:cNvSpPr>
            <a:spLocks noGrp="1"/>
          </p:cNvSpPr>
          <p:nvPr>
            <p:ph type="ftr" sz="quarter" idx="11"/>
          </p:nvPr>
        </p:nvSpPr>
        <p:spPr/>
        <p:txBody>
          <a:bodyPr/>
          <a:lstStyle/>
          <a:p>
            <a:r>
              <a:rPr lang="en-US" dirty="0"/>
              <a:t>Recent Case Law of International Courts, Week 11, Nils Reimann</a:t>
            </a:r>
          </a:p>
        </p:txBody>
      </p:sp>
      <p:sp>
        <p:nvSpPr>
          <p:cNvPr id="7" name="Foliennummernplatzhalter 6"/>
          <p:cNvSpPr>
            <a:spLocks noGrp="1"/>
          </p:cNvSpPr>
          <p:nvPr>
            <p:ph type="sldNum" sz="quarter" idx="12"/>
          </p:nvPr>
        </p:nvSpPr>
        <p:spPr/>
        <p:txBody>
          <a:bodyPr/>
          <a:lstStyle/>
          <a:p>
            <a:r>
              <a:rPr lang="en-US"/>
              <a:t>Page </a:t>
            </a:r>
            <a:fld id="{9D46F3A4-F478-9440-BC8E-B732027F4C86}" type="slidenum">
              <a:rPr lang="en-US" smtClean="0"/>
              <a:pPr/>
              <a:t>‹#›</a:t>
            </a:fld>
            <a:endParaRPr lang="en-US" dirty="0"/>
          </a:p>
        </p:txBody>
      </p:sp>
    </p:spTree>
    <p:extLst>
      <p:ext uri="{BB962C8B-B14F-4D97-AF65-F5344CB8AC3E}">
        <p14:creationId xmlns:p14="http://schemas.microsoft.com/office/powerpoint/2010/main" val="118112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3" descr="uzh_logo_e_pos_grau_1mm"/>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93344" y="142875"/>
            <a:ext cx="2027238" cy="684213"/>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911225" y="1268414"/>
            <a:ext cx="10369550" cy="7924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p>
            <a:pPr lvl="0"/>
            <a:r>
              <a:rPr lang="en-US" dirty="0" err="1"/>
              <a:t>Mastertitelformat</a:t>
            </a:r>
            <a:r>
              <a:rPr lang="en-US" dirty="0"/>
              <a:t> </a:t>
            </a:r>
            <a:r>
              <a:rPr lang="en-US" dirty="0" err="1"/>
              <a:t>bearbeiten</a:t>
            </a:r>
            <a:endParaRPr lang="en-US" dirty="0"/>
          </a:p>
        </p:txBody>
      </p:sp>
      <p:sp>
        <p:nvSpPr>
          <p:cNvPr id="1027" name="Rectangle 3"/>
          <p:cNvSpPr>
            <a:spLocks noGrp="1" noChangeArrowheads="1"/>
          </p:cNvSpPr>
          <p:nvPr>
            <p:ph type="body" idx="1"/>
          </p:nvPr>
        </p:nvSpPr>
        <p:spPr bwMode="auto">
          <a:xfrm>
            <a:off x="911225" y="2205039"/>
            <a:ext cx="10369550" cy="3887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028" name="Rectangle 4"/>
          <p:cNvSpPr>
            <a:spLocks noGrp="1" noChangeArrowheads="1"/>
          </p:cNvSpPr>
          <p:nvPr>
            <p:ph type="dt" sz="half" idx="2"/>
          </p:nvPr>
        </p:nvSpPr>
        <p:spPr bwMode="auto">
          <a:xfrm>
            <a:off x="911225" y="6524625"/>
            <a:ext cx="1246716" cy="215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sz="1000"/>
            </a:lvl1pPr>
          </a:lstStyle>
          <a:p>
            <a:r>
              <a:rPr lang="en-US" dirty="0"/>
              <a:t>1 December 2021</a:t>
            </a:r>
          </a:p>
        </p:txBody>
      </p:sp>
      <p:sp>
        <p:nvSpPr>
          <p:cNvPr id="1029" name="Rectangle 5"/>
          <p:cNvSpPr>
            <a:spLocks noGrp="1" noChangeArrowheads="1"/>
          </p:cNvSpPr>
          <p:nvPr>
            <p:ph type="ftr" sz="quarter" idx="3"/>
          </p:nvPr>
        </p:nvSpPr>
        <p:spPr bwMode="auto">
          <a:xfrm>
            <a:off x="2255308" y="6524625"/>
            <a:ext cx="7008284" cy="215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sz="1000"/>
            </a:lvl1pPr>
          </a:lstStyle>
          <a:p>
            <a:r>
              <a:rPr lang="en-US" dirty="0"/>
              <a:t>Recent Case Law of International Courts, Week 11, Nils Reimann</a:t>
            </a:r>
          </a:p>
        </p:txBody>
      </p:sp>
      <p:sp>
        <p:nvSpPr>
          <p:cNvPr id="1030" name="Rectangle 6"/>
          <p:cNvSpPr>
            <a:spLocks noGrp="1" noChangeArrowheads="1"/>
          </p:cNvSpPr>
          <p:nvPr>
            <p:ph type="sldNum" sz="quarter" idx="4"/>
          </p:nvPr>
        </p:nvSpPr>
        <p:spPr bwMode="auto">
          <a:xfrm>
            <a:off x="10452484" y="6524625"/>
            <a:ext cx="828291" cy="215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a:defRPr sz="1000"/>
            </a:lvl1pPr>
          </a:lstStyle>
          <a:p>
            <a:r>
              <a:rPr lang="en-US" dirty="0"/>
              <a:t>Page </a:t>
            </a:r>
            <a:fld id="{9D46F3A4-F478-9440-BC8E-B732027F4C86}" type="slidenum">
              <a:rPr lang="en-US" smtClean="0"/>
              <a:pPr/>
              <a:t>‹#›</a:t>
            </a:fld>
            <a:endParaRPr lang="en-US" dirty="0"/>
          </a:p>
        </p:txBody>
      </p:sp>
      <p:sp>
        <p:nvSpPr>
          <p:cNvPr id="1034" name="Line 10"/>
          <p:cNvSpPr>
            <a:spLocks noChangeShapeType="1"/>
          </p:cNvSpPr>
          <p:nvPr/>
        </p:nvSpPr>
        <p:spPr bwMode="auto">
          <a:xfrm>
            <a:off x="0" y="1125538"/>
            <a:ext cx="12192000" cy="0"/>
          </a:xfrm>
          <a:prstGeom prst="line">
            <a:avLst/>
          </a:prstGeom>
          <a:noFill/>
          <a:ln w="15875">
            <a:solidFill>
              <a:srgbClr val="A3ADB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700" dirty="0"/>
          </a:p>
        </p:txBody>
      </p:sp>
      <p:sp>
        <p:nvSpPr>
          <p:cNvPr id="11" name="Text Box 9"/>
          <p:cNvSpPr txBox="1">
            <a:spLocks noChangeArrowheads="1"/>
          </p:cNvSpPr>
          <p:nvPr userDrawn="1"/>
        </p:nvSpPr>
        <p:spPr bwMode="auto">
          <a:xfrm>
            <a:off x="911225" y="852488"/>
            <a:ext cx="7332663" cy="227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36000" rIns="0" bIns="0"/>
          <a:lstStyle/>
          <a:p>
            <a:pPr>
              <a:spcBef>
                <a:spcPct val="50000"/>
              </a:spcBef>
            </a:pPr>
            <a:r>
              <a:rPr lang="en-US" sz="1400" b="1" dirty="0"/>
              <a:t>Institute for International Law and Comparative Constitutional Law</a:t>
            </a: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4" r:id="rId5"/>
    <p:sldLayoutId id="2147483658" r:id="rId6"/>
    <p:sldLayoutId id="2147483655" r:id="rId7"/>
  </p:sldLayoutIdLst>
  <p:hf hdr="0"/>
  <p:txStyles>
    <p:titleStyle>
      <a:lvl1pPr algn="l" rtl="0" eaLnBrk="1" fontAlgn="base" hangingPunct="1">
        <a:spcBef>
          <a:spcPct val="0"/>
        </a:spcBef>
        <a:spcAft>
          <a:spcPct val="0"/>
        </a:spcAft>
        <a:defRPr sz="2400" b="1">
          <a:solidFill>
            <a:srgbClr val="0028A5"/>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ea typeface="ＭＳ Ｐゴシック" charset="0"/>
          <a:cs typeface="Arial" charset="0"/>
        </a:defRPr>
      </a:lvl2pPr>
      <a:lvl3pPr algn="l" rtl="0" eaLnBrk="1" fontAlgn="base" hangingPunct="1">
        <a:spcBef>
          <a:spcPct val="0"/>
        </a:spcBef>
        <a:spcAft>
          <a:spcPct val="0"/>
        </a:spcAft>
        <a:defRPr sz="2400" b="1">
          <a:solidFill>
            <a:schemeClr val="tx2"/>
          </a:solidFill>
          <a:latin typeface="Arial" charset="0"/>
          <a:ea typeface="ＭＳ Ｐゴシック" charset="0"/>
          <a:cs typeface="Arial" charset="0"/>
        </a:defRPr>
      </a:lvl3pPr>
      <a:lvl4pPr algn="l" rtl="0" eaLnBrk="1" fontAlgn="base" hangingPunct="1">
        <a:spcBef>
          <a:spcPct val="0"/>
        </a:spcBef>
        <a:spcAft>
          <a:spcPct val="0"/>
        </a:spcAft>
        <a:defRPr sz="2400" b="1">
          <a:solidFill>
            <a:schemeClr val="tx2"/>
          </a:solidFill>
          <a:latin typeface="Arial" charset="0"/>
          <a:ea typeface="ＭＳ Ｐゴシック" charset="0"/>
          <a:cs typeface="Arial" charset="0"/>
        </a:defRPr>
      </a:lvl4pPr>
      <a:lvl5pPr algn="l" rtl="0" eaLnBrk="1" fontAlgn="base" hangingPunct="1">
        <a:spcBef>
          <a:spcPct val="0"/>
        </a:spcBef>
        <a:spcAft>
          <a:spcPct val="0"/>
        </a:spcAft>
        <a:defRPr sz="2400" b="1">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2400" b="1">
          <a:solidFill>
            <a:schemeClr val="tx2"/>
          </a:solidFill>
          <a:latin typeface="Arial" charset="0"/>
          <a:ea typeface="ＭＳ Ｐゴシック" charset="0"/>
          <a:cs typeface="Arial" charset="0"/>
        </a:defRPr>
      </a:lvl6pPr>
      <a:lvl7pPr marL="914400" algn="l" rtl="0" eaLnBrk="1" fontAlgn="base" hangingPunct="1">
        <a:spcBef>
          <a:spcPct val="0"/>
        </a:spcBef>
        <a:spcAft>
          <a:spcPct val="0"/>
        </a:spcAft>
        <a:defRPr sz="2400" b="1">
          <a:solidFill>
            <a:schemeClr val="tx2"/>
          </a:solidFill>
          <a:latin typeface="Arial" charset="0"/>
          <a:ea typeface="ＭＳ Ｐゴシック" charset="0"/>
          <a:cs typeface="Arial" charset="0"/>
        </a:defRPr>
      </a:lvl7pPr>
      <a:lvl8pPr marL="1371600" algn="l" rtl="0" eaLnBrk="1" fontAlgn="base" hangingPunct="1">
        <a:spcBef>
          <a:spcPct val="0"/>
        </a:spcBef>
        <a:spcAft>
          <a:spcPct val="0"/>
        </a:spcAft>
        <a:defRPr sz="2400" b="1">
          <a:solidFill>
            <a:schemeClr val="tx2"/>
          </a:solidFill>
          <a:latin typeface="Arial" charset="0"/>
          <a:ea typeface="ＭＳ Ｐゴシック" charset="0"/>
          <a:cs typeface="Arial" charset="0"/>
        </a:defRPr>
      </a:lvl8pPr>
      <a:lvl9pPr marL="1828800" algn="l" rtl="0" eaLnBrk="1" fontAlgn="base" hangingPunct="1">
        <a:spcBef>
          <a:spcPct val="0"/>
        </a:spcBef>
        <a:spcAft>
          <a:spcPct val="0"/>
        </a:spcAft>
        <a:defRPr sz="2400" b="1">
          <a:solidFill>
            <a:schemeClr val="tx2"/>
          </a:solidFill>
          <a:latin typeface="Arial" charset="0"/>
          <a:ea typeface="ＭＳ Ｐゴシック" charset="0"/>
          <a:cs typeface="Arial" charset="0"/>
        </a:defRPr>
      </a:lvl9pPr>
    </p:titleStyle>
    <p:bodyStyle>
      <a:lvl1pPr marL="342000" indent="-342000" algn="l" rtl="0" eaLnBrk="1" fontAlgn="base" hangingPunct="1">
        <a:spcBef>
          <a:spcPct val="40000"/>
        </a:spcBef>
        <a:spcAft>
          <a:spcPct val="0"/>
        </a:spcAft>
        <a:buFont typeface="Arial" panose="020B0604020202020204" pitchFamily="34" charset="0"/>
        <a:buChar char="–"/>
        <a:defRPr sz="1700">
          <a:solidFill>
            <a:schemeClr val="tx1"/>
          </a:solidFill>
          <a:latin typeface="+mn-lt"/>
          <a:ea typeface="+mn-ea"/>
          <a:cs typeface="+mn-cs"/>
        </a:defRPr>
      </a:lvl1pPr>
      <a:lvl2pPr marL="684000" indent="-342000"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2pPr>
      <a:lvl3pPr marL="1026000" indent="-342000"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3pPr>
      <a:lvl4pPr marL="1368000" indent="-342000"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4pPr>
      <a:lvl5pPr marL="1710000" indent="-342000"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pos="7106" userDrawn="1">
          <p15:clr>
            <a:srgbClr val="F26B43"/>
          </p15:clr>
        </p15:guide>
        <p15:guide id="3" orient="horz" pos="1389" userDrawn="1">
          <p15:clr>
            <a:srgbClr val="F26B43"/>
          </p15:clr>
        </p15:guide>
        <p15:guide id="4" orient="horz" pos="799" userDrawn="1">
          <p15:clr>
            <a:srgbClr val="F26B43"/>
          </p15:clr>
        </p15:guide>
        <p15:guide id="5" orient="horz" pos="4110" userDrawn="1">
          <p15:clr>
            <a:srgbClr val="F26B43"/>
          </p15:clr>
        </p15:guide>
        <p15:guide id="6" pos="3840" userDrawn="1">
          <p15:clr>
            <a:srgbClr val="F26B43"/>
          </p15:clr>
        </p15:guide>
        <p15:guide id="7" pos="3953" userDrawn="1">
          <p15:clr>
            <a:srgbClr val="5ACBF0"/>
          </p15:clr>
        </p15:guide>
        <p15:guide id="8" pos="3727" userDrawn="1">
          <p15:clr>
            <a:srgbClr val="5ACBF0"/>
          </p15:clr>
        </p15:guide>
        <p15:guide id="9" pos="2615" userDrawn="1">
          <p15:clr>
            <a:srgbClr val="5ACBF0"/>
          </p15:clr>
        </p15:guide>
        <p15:guide id="10" pos="2819" userDrawn="1">
          <p15:clr>
            <a:srgbClr val="5ACBF0"/>
          </p15:clr>
        </p15:guide>
        <p15:guide id="11" pos="4861" userDrawn="1">
          <p15:clr>
            <a:srgbClr val="5ACBF0"/>
          </p15:clr>
        </p15:guide>
        <p15:guide id="12" pos="5065" userDrawn="1">
          <p15:clr>
            <a:srgbClr val="5ACBF0"/>
          </p15:clr>
        </p15:guide>
        <p15:guide id="13" orient="horz" pos="709" userDrawn="1">
          <p15:clr>
            <a:srgbClr val="F26B43"/>
          </p15:clr>
        </p15:guide>
        <p15:guide id="14"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hudoc.echr.coe.int/fre#{%22itemid%22:[%22001-237239%2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file:///\\eng#{&quot;appno&quot;:[&quot;41720/13&quot;]}" TargetMode="Externa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59197" y="2020417"/>
            <a:ext cx="10369550" cy="1295400"/>
          </a:xfrm>
        </p:spPr>
        <p:txBody>
          <a:bodyPr/>
          <a:lstStyle/>
          <a:p>
            <a:r>
              <a:rPr lang="en-GB" b="1" i="0" u="none" strike="noStrike" dirty="0">
                <a:effectLst/>
                <a:latin typeface="Roboto" panose="02000000000000000000" pitchFamily="2" charset="0"/>
              </a:rPr>
              <a:t>PRINCIPIILE APLICĂRII CONVENȚIEI EUROPENE A DREPTURILOR OMULUI ÎN ORDINEA JURIDICĂ INTERNĂ</a:t>
            </a:r>
            <a:r>
              <a:rPr lang="en-GB" b="1" i="0" u="none" strike="noStrike" dirty="0">
                <a:solidFill>
                  <a:srgbClr val="1D2125"/>
                </a:solidFill>
                <a:effectLst/>
                <a:latin typeface="Roboto" panose="02000000000000000000" pitchFamily="2" charset="0"/>
              </a:rPr>
              <a:t/>
            </a:r>
            <a:br>
              <a:rPr lang="en-GB" b="1" i="0" u="none" strike="noStrike" dirty="0">
                <a:solidFill>
                  <a:srgbClr val="1D2125"/>
                </a:solidFill>
                <a:effectLst/>
                <a:latin typeface="Roboto" panose="02000000000000000000" pitchFamily="2" charset="0"/>
              </a:rPr>
            </a:br>
            <a:endParaRPr lang="en-US" dirty="0"/>
          </a:p>
        </p:txBody>
      </p:sp>
      <p:sp>
        <p:nvSpPr>
          <p:cNvPr id="2051" name="Rectangle 3"/>
          <p:cNvSpPr>
            <a:spLocks noGrp="1" noChangeArrowheads="1"/>
          </p:cNvSpPr>
          <p:nvPr>
            <p:ph type="subTitle" idx="1"/>
          </p:nvPr>
        </p:nvSpPr>
        <p:spPr>
          <a:xfrm>
            <a:off x="574675" y="4344343"/>
            <a:ext cx="10369550" cy="504056"/>
          </a:xfrm>
        </p:spPr>
        <p:txBody>
          <a:bodyPr/>
          <a:lstStyle/>
          <a:p>
            <a:r>
              <a:rPr lang="en-US" dirty="0" err="1">
                <a:latin typeface="Arial" panose="020B0604020202020204" pitchFamily="34" charset="0"/>
                <a:cs typeface="Arial" panose="020B0604020202020204" pitchFamily="34" charset="0"/>
              </a:rPr>
              <a:t>Coordonator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stiintific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dna</a:t>
            </a:r>
            <a:r>
              <a:rPr lang="en-US" dirty="0">
                <a:latin typeface="Arial" panose="020B0604020202020204" pitchFamily="34" charset="0"/>
                <a:cs typeface="Arial" panose="020B0604020202020204" pitchFamily="34" charset="0"/>
              </a:rPr>
              <a:t>.</a:t>
            </a:r>
            <a:r>
              <a:rPr lang="en-GB" b="0" i="0" u="none" strike="noStrike" dirty="0">
                <a:solidFill>
                  <a:srgbClr val="001D35"/>
                </a:solidFill>
                <a:effectLst/>
                <a:highlight>
                  <a:srgbClr val="FFFFFF"/>
                </a:highlight>
                <a:latin typeface="Arial" panose="020B0604020202020204" pitchFamily="34" charset="0"/>
                <a:cs typeface="Arial" panose="020B0604020202020204" pitchFamily="34" charset="0"/>
              </a:rPr>
              <a:t>Diana </a:t>
            </a:r>
            <a:r>
              <a:rPr lang="en-GB" b="0" i="0" u="none" strike="noStrike" dirty="0" err="1">
                <a:solidFill>
                  <a:srgbClr val="001D35"/>
                </a:solidFill>
                <a:effectLst/>
                <a:highlight>
                  <a:srgbClr val="FFFFFF"/>
                </a:highlight>
                <a:latin typeface="Arial" panose="020B0604020202020204" pitchFamily="34" charset="0"/>
                <a:cs typeface="Arial" panose="020B0604020202020204" pitchFamily="34" charset="0"/>
              </a:rPr>
              <a:t>Sârcu</a:t>
            </a:r>
            <a:r>
              <a:rPr lang="en-GB" b="0" i="0" u="none" strike="noStrike" dirty="0">
                <a:solidFill>
                  <a:srgbClr val="001D35"/>
                </a:solidFill>
                <a:effectLst/>
                <a:highlight>
                  <a:srgbClr val="FFFFFF"/>
                </a:highligh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Conferenţiar</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universitar</a:t>
            </a:r>
            <a:r>
              <a:rPr lang="en-GB" sz="1800" dirty="0">
                <a:effectLst/>
                <a:latin typeface="Arial" panose="020B0604020202020204" pitchFamily="34" charset="0"/>
                <a:cs typeface="Arial" panose="020B0604020202020204" pitchFamily="34" charset="0"/>
              </a:rPr>
              <a:t>, doctor </a:t>
            </a:r>
            <a:r>
              <a:rPr lang="en-GB" sz="1800" dirty="0" err="1">
                <a:effectLst/>
                <a:latin typeface="Arial" panose="020B0604020202020204" pitchFamily="34" charset="0"/>
                <a:cs typeface="Arial" panose="020B0604020202020204" pitchFamily="34" charset="0"/>
              </a:rPr>
              <a:t>habilitat</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în</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drept</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internațional</a:t>
            </a:r>
            <a:r>
              <a:rPr lang="en-GB" sz="1800" dirty="0">
                <a:latin typeface="Arial" panose="020B0604020202020204" pitchFamily="34" charset="0"/>
                <a:cs typeface="Arial" panose="020B0604020202020204" pitchFamily="34" charset="0"/>
              </a:rPr>
              <a:t>.</a:t>
            </a:r>
            <a:r>
              <a:rPr lang="en-GB" sz="1800" dirty="0">
                <a:effectLst/>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endParaRPr lang="en-GB" dirty="0">
              <a:solidFill>
                <a:srgbClr val="001D35"/>
              </a:solidFill>
              <a:highlight>
                <a:srgbClr val="FFFFFF"/>
              </a:highlight>
              <a:latin typeface="Arial" panose="020B0604020202020204" pitchFamily="34" charset="0"/>
              <a:cs typeface="Arial" panose="020B0604020202020204" pitchFamily="34" charset="0"/>
            </a:endParaRPr>
          </a:p>
          <a:p>
            <a:endParaRPr lang="en-GB" dirty="0">
              <a:solidFill>
                <a:srgbClr val="001D35"/>
              </a:solidFill>
              <a:highlight>
                <a:srgbClr val="FFFFFF"/>
              </a:highlight>
              <a:latin typeface="Google Sans"/>
            </a:endParaRPr>
          </a:p>
          <a:p>
            <a:r>
              <a:rPr lang="en-GB" sz="1600" dirty="0">
                <a:solidFill>
                  <a:srgbClr val="001D35"/>
                </a:solidFill>
                <a:highlight>
                  <a:srgbClr val="FFFFFF"/>
                </a:highlight>
                <a:latin typeface="Arial" panose="020B0604020202020204" pitchFamily="34" charset="0"/>
                <a:cs typeface="Arial" panose="020B0604020202020204" pitchFamily="34" charset="0"/>
              </a:rPr>
              <a:t>Autor: Nicoleta Nani</a:t>
            </a:r>
            <a:endParaRPr lang="en-US" sz="1600" dirty="0">
              <a:latin typeface="Arial" panose="020B0604020202020204" pitchFamily="34" charset="0"/>
              <a:cs typeface="Arial" panose="020B0604020202020204" pitchFamily="34" charset="0"/>
            </a:endParaRPr>
          </a:p>
        </p:txBody>
      </p:sp>
      <p:sp>
        <p:nvSpPr>
          <p:cNvPr id="4" name="Rectangle 4"/>
          <p:cNvSpPr>
            <a:spLocks noGrp="1" noChangeArrowheads="1"/>
          </p:cNvSpPr>
          <p:nvPr>
            <p:ph type="dt" sz="half" idx="10"/>
          </p:nvPr>
        </p:nvSpPr>
        <p:spPr>
          <a:xfrm>
            <a:off x="911225" y="6524625"/>
            <a:ext cx="1246716" cy="2159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10 </a:t>
            </a:r>
            <a:r>
              <a:rPr kumimoji="0" lang="en-US" sz="1000" b="0" i="0" u="none" strike="noStrike" kern="1200" cap="none" spc="0" normalizeH="0" baseline="0" noProof="0" dirty="0" err="1">
                <a:ln>
                  <a:noFill/>
                </a:ln>
                <a:solidFill>
                  <a:srgbClr val="000000"/>
                </a:solidFill>
                <a:effectLst/>
                <a:uLnTx/>
                <a:uFillTx/>
                <a:latin typeface="Arial" charset="0"/>
                <a:ea typeface="ＭＳ Ｐゴシック" charset="0"/>
                <a:cs typeface="Arial" charset="0"/>
              </a:rPr>
              <a:t>Octombrie</a:t>
            </a: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2024</a:t>
            </a:r>
          </a:p>
        </p:txBody>
      </p:sp>
      <p:sp>
        <p:nvSpPr>
          <p:cNvPr id="12" name="Fußzeilenplatzhalter 11"/>
          <p:cNvSpPr>
            <a:spLocks noGrp="1"/>
          </p:cNvSpPr>
          <p:nvPr>
            <p:ph type="ftr" sz="quarter" idx="11"/>
          </p:nvPr>
        </p:nvSpPr>
        <p:spPr>
          <a:xfrm>
            <a:off x="2255308" y="6524625"/>
            <a:ext cx="7008284" cy="2159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err="1">
                <a:solidFill>
                  <a:srgbClr val="000000"/>
                </a:solidFill>
              </a:rPr>
              <a:t>Principiile</a:t>
            </a:r>
            <a:r>
              <a:rPr lang="en-US" dirty="0">
                <a:solidFill>
                  <a:srgbClr val="000000"/>
                </a:solidFill>
              </a:rPr>
              <a:t> </a:t>
            </a:r>
            <a:r>
              <a:rPr lang="en-US" dirty="0" err="1">
                <a:solidFill>
                  <a:srgbClr val="000000"/>
                </a:solidFill>
              </a:rPr>
              <a:t>aplicarii</a:t>
            </a:r>
            <a:r>
              <a:rPr lang="en-US" dirty="0">
                <a:solidFill>
                  <a:srgbClr val="000000"/>
                </a:solidFill>
              </a:rPr>
              <a:t> CEDO in </a:t>
            </a:r>
            <a:r>
              <a:rPr lang="en-US" dirty="0" err="1">
                <a:solidFill>
                  <a:srgbClr val="000000"/>
                </a:solidFill>
              </a:rPr>
              <a:t>Ordinea</a:t>
            </a:r>
            <a:r>
              <a:rPr lang="en-US" dirty="0">
                <a:solidFill>
                  <a:srgbClr val="000000"/>
                </a:solidFill>
              </a:rPr>
              <a:t> </a:t>
            </a:r>
            <a:r>
              <a:rPr lang="en-US" dirty="0" err="1">
                <a:solidFill>
                  <a:srgbClr val="000000"/>
                </a:solidFill>
              </a:rPr>
              <a:t>Juridica</a:t>
            </a:r>
            <a:r>
              <a:rPr lang="en-US" dirty="0">
                <a:solidFill>
                  <a:srgbClr val="000000"/>
                </a:solidFill>
              </a:rPr>
              <a:t> Interna </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6" name="Picture 5" descr="A logo with a globe and text&#10;&#10;Description automatically generated">
            <a:extLst>
              <a:ext uri="{FF2B5EF4-FFF2-40B4-BE49-F238E27FC236}">
                <a16:creationId xmlns:a16="http://schemas.microsoft.com/office/drawing/2014/main" xmlns="" id="{00F12701-B683-ED0D-DD34-FD7937BA76E1}"/>
              </a:ext>
            </a:extLst>
          </p:cNvPr>
          <p:cNvPicPr>
            <a:picLocks noChangeAspect="1"/>
          </p:cNvPicPr>
          <p:nvPr/>
        </p:nvPicPr>
        <p:blipFill>
          <a:blip r:embed="rId2"/>
          <a:stretch>
            <a:fillRect/>
          </a:stretch>
        </p:blipFill>
        <p:spPr>
          <a:xfrm>
            <a:off x="119336" y="0"/>
            <a:ext cx="1872208" cy="1658640"/>
          </a:xfrm>
          <a:prstGeom prst="rect">
            <a:avLst/>
          </a:prstGeom>
        </p:spPr>
      </p:pic>
      <p:pic>
        <p:nvPicPr>
          <p:cNvPr id="8" name="Picture 7" descr="A green and white logo&#10;&#10;Description automatically generated">
            <a:extLst>
              <a:ext uri="{FF2B5EF4-FFF2-40B4-BE49-F238E27FC236}">
                <a16:creationId xmlns:a16="http://schemas.microsoft.com/office/drawing/2014/main" xmlns="" id="{FF9FB108-F8B0-4AD0-622F-CFEBCF8FB8B2}"/>
              </a:ext>
            </a:extLst>
          </p:cNvPr>
          <p:cNvPicPr>
            <a:picLocks noChangeAspect="1"/>
          </p:cNvPicPr>
          <p:nvPr/>
        </p:nvPicPr>
        <p:blipFill>
          <a:blip r:embed="rId3"/>
          <a:stretch>
            <a:fillRect/>
          </a:stretch>
        </p:blipFill>
        <p:spPr>
          <a:xfrm>
            <a:off x="3575720" y="0"/>
            <a:ext cx="4536504" cy="1658640"/>
          </a:xfrm>
          <a:prstGeom prst="rect">
            <a:avLst/>
          </a:prstGeom>
        </p:spPr>
      </p:pic>
      <p:pic>
        <p:nvPicPr>
          <p:cNvPr id="10" name="Picture 9" descr="A blue circle with a white figure holding scales and a book&#10;&#10;Description automatically generated">
            <a:extLst>
              <a:ext uri="{FF2B5EF4-FFF2-40B4-BE49-F238E27FC236}">
                <a16:creationId xmlns:a16="http://schemas.microsoft.com/office/drawing/2014/main" xmlns="" id="{55D4FD40-4623-2A78-21A6-2AFC277FCFE2}"/>
              </a:ext>
            </a:extLst>
          </p:cNvPr>
          <p:cNvPicPr>
            <a:picLocks noChangeAspect="1"/>
          </p:cNvPicPr>
          <p:nvPr/>
        </p:nvPicPr>
        <p:blipFill>
          <a:blip r:embed="rId4"/>
          <a:stretch>
            <a:fillRect/>
          </a:stretch>
        </p:blipFill>
        <p:spPr>
          <a:xfrm>
            <a:off x="1991544" y="0"/>
            <a:ext cx="1584176" cy="15436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E661B9-265E-4992-1E52-24CC7D9CB46D}"/>
              </a:ext>
            </a:extLst>
          </p:cNvPr>
          <p:cNvSpPr>
            <a:spLocks noGrp="1"/>
          </p:cNvSpPr>
          <p:nvPr>
            <p:ph type="title"/>
          </p:nvPr>
        </p:nvSpPr>
        <p:spPr>
          <a:xfrm>
            <a:off x="911225" y="1268414"/>
            <a:ext cx="10009311" cy="576410"/>
          </a:xfrm>
        </p:spPr>
        <p:txBody>
          <a:bodyPr/>
          <a:lstStyle/>
          <a:p>
            <a:r>
              <a:rPr lang="en-US" dirty="0" err="1"/>
              <a:t>Prezentarea</a:t>
            </a:r>
            <a:r>
              <a:rPr lang="en-US" dirty="0"/>
              <a:t> </a:t>
            </a:r>
            <a:r>
              <a:rPr lang="en-US" dirty="0" err="1"/>
              <a:t>generală</a:t>
            </a:r>
            <a:r>
              <a:rPr lang="en-US" dirty="0"/>
              <a:t> a </a:t>
            </a:r>
            <a:r>
              <a:rPr lang="en-US" dirty="0" err="1"/>
              <a:t>hotaririi</a:t>
            </a:r>
            <a:r>
              <a:rPr lang="en-US" dirty="0"/>
              <a:t> </a:t>
            </a:r>
            <a:r>
              <a:rPr lang="en-US" dirty="0" err="1"/>
              <a:t>Fabbri</a:t>
            </a:r>
            <a:r>
              <a:rPr lang="en-US" dirty="0"/>
              <a:t>: </a:t>
            </a:r>
          </a:p>
        </p:txBody>
      </p:sp>
      <p:sp>
        <p:nvSpPr>
          <p:cNvPr id="3" name="Content Placeholder 2">
            <a:extLst>
              <a:ext uri="{FF2B5EF4-FFF2-40B4-BE49-F238E27FC236}">
                <a16:creationId xmlns:a16="http://schemas.microsoft.com/office/drawing/2014/main" xmlns="" id="{359175FA-3B66-36ED-19D2-ADA8FDE83568}"/>
              </a:ext>
            </a:extLst>
          </p:cNvPr>
          <p:cNvSpPr>
            <a:spLocks noGrp="1"/>
          </p:cNvSpPr>
          <p:nvPr>
            <p:ph idx="1"/>
          </p:nvPr>
        </p:nvSpPr>
        <p:spPr>
          <a:xfrm>
            <a:off x="191344" y="1844824"/>
            <a:ext cx="11737304" cy="3528737"/>
          </a:xfrm>
        </p:spPr>
        <p:txBody>
          <a:bodyPr/>
          <a:lstStyle/>
          <a:p>
            <a:pPr algn="just">
              <a:spcBef>
                <a:spcPct val="0"/>
              </a:spcBef>
              <a:buFont typeface="Wingdings" pitchFamily="2" charset="2"/>
              <a:buChar char="ü"/>
            </a:pPr>
            <a:r>
              <a:rPr lang="en-US" sz="1800" b="1" dirty="0">
                <a:solidFill>
                  <a:schemeClr val="accent1"/>
                </a:solidFill>
                <a:ea typeface="+mj-ea"/>
                <a:cs typeface="+mj-cs"/>
              </a:rPr>
              <a:t>Principii </a:t>
            </a:r>
            <a:r>
              <a:rPr lang="en-US" sz="1800" b="1" dirty="0" err="1">
                <a:solidFill>
                  <a:schemeClr val="accent1"/>
                </a:solidFill>
                <a:ea typeface="+mj-ea"/>
                <a:cs typeface="+mj-cs"/>
              </a:rPr>
              <a:t>generale</a:t>
            </a:r>
            <a:r>
              <a:rPr lang="en-US" sz="1800" b="1" dirty="0">
                <a:solidFill>
                  <a:schemeClr val="accent1"/>
                </a:solidFill>
                <a:ea typeface="+mj-ea"/>
                <a:cs typeface="+mj-cs"/>
              </a:rPr>
              <a:t> CEDO </a:t>
            </a:r>
            <a:r>
              <a:rPr lang="en-US" sz="1800" b="1" dirty="0" err="1">
                <a:solidFill>
                  <a:schemeClr val="accent1"/>
                </a:solidFill>
                <a:ea typeface="+mj-ea"/>
                <a:cs typeface="+mj-cs"/>
              </a:rPr>
              <a:t>aplicabile</a:t>
            </a:r>
            <a:r>
              <a:rPr lang="en-US" sz="1800" b="1" dirty="0">
                <a:solidFill>
                  <a:schemeClr val="accent1"/>
                </a:solidFill>
                <a:ea typeface="+mj-ea"/>
                <a:cs typeface="+mj-cs"/>
              </a:rPr>
              <a:t> (§63 </a:t>
            </a:r>
            <a:r>
              <a:rPr lang="en-US" sz="1800" b="1" i="1" dirty="0">
                <a:solidFill>
                  <a:schemeClr val="accent1"/>
                </a:solidFill>
                <a:ea typeface="+mj-ea"/>
                <a:cs typeface="+mj-cs"/>
              </a:rPr>
              <a:t>et seq.)</a:t>
            </a:r>
          </a:p>
          <a:p>
            <a:pPr marL="1084050" lvl="2" indent="-400050" algn="just">
              <a:buFont typeface="+mj-lt"/>
              <a:buAutoNum type="romanUcPeriod"/>
            </a:pPr>
            <a:r>
              <a:rPr lang="en-US" dirty="0" err="1"/>
              <a:t>Dreptul</a:t>
            </a:r>
            <a:r>
              <a:rPr lang="en-US" dirty="0"/>
              <a:t> la un </a:t>
            </a:r>
            <a:r>
              <a:rPr lang="en-US" dirty="0" err="1"/>
              <a:t>proces</a:t>
            </a:r>
            <a:r>
              <a:rPr lang="en-US" dirty="0"/>
              <a:t> </a:t>
            </a:r>
            <a:r>
              <a:rPr lang="en-US" dirty="0" err="1"/>
              <a:t>echitabil</a:t>
            </a:r>
            <a:r>
              <a:rPr lang="en-US" dirty="0"/>
              <a:t> (art.6 CEDO): </a:t>
            </a:r>
            <a:r>
              <a:rPr lang="en-US" dirty="0" err="1"/>
              <a:t>investigatii</a:t>
            </a:r>
            <a:r>
              <a:rPr lang="en-US" dirty="0"/>
              <a:t> </a:t>
            </a:r>
            <a:r>
              <a:rPr lang="en-US" dirty="0" err="1"/>
              <a:t>eficiente</a:t>
            </a:r>
            <a:r>
              <a:rPr lang="en-US" dirty="0"/>
              <a:t>, </a:t>
            </a:r>
            <a:r>
              <a:rPr lang="en-US" dirty="0" err="1"/>
              <a:t>respectarea</a:t>
            </a:r>
            <a:r>
              <a:rPr lang="en-US" dirty="0"/>
              <a:t> </a:t>
            </a:r>
            <a:r>
              <a:rPr lang="en-US" dirty="0" err="1"/>
              <a:t>termenelor</a:t>
            </a:r>
            <a:r>
              <a:rPr lang="en-US" dirty="0"/>
              <a:t> de </a:t>
            </a:r>
            <a:r>
              <a:rPr lang="en-US" dirty="0" err="1"/>
              <a:t>prescriptie</a:t>
            </a:r>
            <a:r>
              <a:rPr lang="en-US" dirty="0"/>
              <a:t>, </a:t>
            </a:r>
            <a:r>
              <a:rPr lang="en-US" dirty="0" err="1"/>
              <a:t>etc</a:t>
            </a:r>
            <a:r>
              <a:rPr lang="en-US" dirty="0"/>
              <a:t>;</a:t>
            </a:r>
          </a:p>
          <a:p>
            <a:pPr marL="1084050" lvl="2" indent="-400050" algn="just">
              <a:buFont typeface="+mj-lt"/>
              <a:buAutoNum type="romanUcPeriod"/>
            </a:pPr>
            <a:r>
              <a:rPr lang="en-US" dirty="0" err="1"/>
              <a:t>Statul</a:t>
            </a:r>
            <a:r>
              <a:rPr lang="en-US" dirty="0"/>
              <a:t> de </a:t>
            </a:r>
            <a:r>
              <a:rPr lang="en-US" dirty="0" err="1"/>
              <a:t>drept</a:t>
            </a:r>
            <a:r>
              <a:rPr lang="en-US" dirty="0"/>
              <a:t>;</a:t>
            </a:r>
          </a:p>
          <a:p>
            <a:pPr marL="1084050" lvl="2" indent="-400050" algn="just">
              <a:buFont typeface="+mj-lt"/>
              <a:buAutoNum type="romanUcPeriod"/>
            </a:pPr>
            <a:r>
              <a:rPr lang="en-GB" dirty="0">
                <a:solidFill>
                  <a:srgbClr val="222222"/>
                </a:solidFill>
                <a:highlight>
                  <a:srgbClr val="FFFFFF"/>
                </a:highlight>
                <a:latin typeface="Arial" panose="020B0604020202020204" pitchFamily="34" charset="0"/>
              </a:rPr>
              <a:t>C</a:t>
            </a:r>
            <a:r>
              <a:rPr lang="en-GB" b="0" i="0" u="none" strike="noStrike" dirty="0">
                <a:solidFill>
                  <a:srgbClr val="222222"/>
                </a:solidFill>
                <a:effectLst/>
                <a:highlight>
                  <a:srgbClr val="FFFFFF"/>
                </a:highlight>
                <a:latin typeface="Arial" panose="020B0604020202020204" pitchFamily="34" charset="0"/>
              </a:rPr>
              <a:t>ale de </a:t>
            </a:r>
            <a:r>
              <a:rPr lang="en-GB" b="0" i="0" u="none" strike="noStrike" dirty="0" err="1">
                <a:solidFill>
                  <a:srgbClr val="222222"/>
                </a:solidFill>
                <a:effectLst/>
                <a:highlight>
                  <a:srgbClr val="FFFFFF"/>
                </a:highlight>
                <a:latin typeface="Arial" panose="020B0604020202020204" pitchFamily="34" charset="0"/>
              </a:rPr>
              <a:t>atac</a:t>
            </a:r>
            <a:r>
              <a:rPr lang="en-GB" b="0" i="0" u="none" strike="noStrike" dirty="0">
                <a:solidFill>
                  <a:srgbClr val="222222"/>
                </a:solidFill>
                <a:effectLst/>
                <a:highlight>
                  <a:srgbClr val="FFFFFF"/>
                </a:highlight>
                <a:latin typeface="Arial" panose="020B0604020202020204" pitchFamily="34" charset="0"/>
              </a:rPr>
              <a:t> </a:t>
            </a:r>
            <a:r>
              <a:rPr lang="en-GB" b="0" i="0" u="none" strike="noStrike" dirty="0" err="1">
                <a:solidFill>
                  <a:srgbClr val="222222"/>
                </a:solidFill>
                <a:effectLst/>
                <a:highlight>
                  <a:srgbClr val="FFFFFF"/>
                </a:highlight>
                <a:latin typeface="Arial" panose="020B0604020202020204" pitchFamily="34" charset="0"/>
              </a:rPr>
              <a:t>efectivă</a:t>
            </a:r>
            <a:r>
              <a:rPr lang="en-GB" b="0" i="0" u="none" strike="noStrike" dirty="0">
                <a:solidFill>
                  <a:srgbClr val="222222"/>
                </a:solidFill>
                <a:effectLst/>
                <a:highlight>
                  <a:srgbClr val="FFFFFF"/>
                </a:highlight>
                <a:latin typeface="Arial" panose="020B0604020202020204" pitchFamily="34" charset="0"/>
              </a:rPr>
              <a:t> care </a:t>
            </a:r>
            <a:r>
              <a:rPr lang="en-GB" b="0" i="0" u="none" strike="noStrike" dirty="0" err="1">
                <a:solidFill>
                  <a:srgbClr val="222222"/>
                </a:solidFill>
                <a:effectLst/>
                <a:highlight>
                  <a:srgbClr val="FFFFFF"/>
                </a:highlight>
                <a:latin typeface="Arial" panose="020B0604020202020204" pitchFamily="34" charset="0"/>
              </a:rPr>
              <a:t>permite</a:t>
            </a:r>
            <a:r>
              <a:rPr lang="en-GB" b="0" i="0" u="none" strike="noStrike" dirty="0">
                <a:solidFill>
                  <a:srgbClr val="222222"/>
                </a:solidFill>
                <a:effectLst/>
                <a:highlight>
                  <a:srgbClr val="FFFFFF"/>
                </a:highlight>
                <a:latin typeface="Arial" panose="020B0604020202020204" pitchFamily="34" charset="0"/>
              </a:rPr>
              <a:t> </a:t>
            </a:r>
            <a:r>
              <a:rPr lang="en-GB" b="0" i="0" u="none" strike="noStrike" dirty="0" err="1">
                <a:solidFill>
                  <a:srgbClr val="222222"/>
                </a:solidFill>
                <a:effectLst/>
                <a:highlight>
                  <a:srgbClr val="FFFFFF"/>
                </a:highlight>
                <a:latin typeface="Arial" panose="020B0604020202020204" pitchFamily="34" charset="0"/>
              </a:rPr>
              <a:t>valorificarea</a:t>
            </a:r>
            <a:r>
              <a:rPr lang="en-GB" b="0" i="0" u="none" strike="noStrike" dirty="0">
                <a:solidFill>
                  <a:srgbClr val="222222"/>
                </a:solidFill>
                <a:effectLst/>
                <a:highlight>
                  <a:srgbClr val="FFFFFF"/>
                </a:highlight>
                <a:latin typeface="Arial" panose="020B0604020202020204" pitchFamily="34" charset="0"/>
              </a:rPr>
              <a:t> </a:t>
            </a:r>
            <a:r>
              <a:rPr lang="en-GB" b="0" i="0" u="none" strike="noStrike" dirty="0" err="1">
                <a:solidFill>
                  <a:srgbClr val="222222"/>
                </a:solidFill>
                <a:effectLst/>
                <a:highlight>
                  <a:srgbClr val="FFFFFF"/>
                </a:highlight>
                <a:latin typeface="Arial" panose="020B0604020202020204" pitchFamily="34" charset="0"/>
              </a:rPr>
              <a:t>drepturilor</a:t>
            </a:r>
            <a:r>
              <a:rPr lang="en-GB" b="0" i="0" u="none" strike="noStrike" dirty="0">
                <a:solidFill>
                  <a:srgbClr val="222222"/>
                </a:solidFill>
                <a:effectLst/>
                <a:highlight>
                  <a:srgbClr val="FFFFFF"/>
                </a:highlight>
                <a:latin typeface="Arial" panose="020B0604020202020204" pitchFamily="34" charset="0"/>
              </a:rPr>
              <a:t> civile;</a:t>
            </a:r>
            <a:endParaRPr lang="en-US" dirty="0"/>
          </a:p>
          <a:p>
            <a:pPr marL="1084050" lvl="2" indent="-400050" algn="just">
              <a:buFont typeface="+mj-lt"/>
              <a:buAutoNum type="romanUcPeriod"/>
            </a:pPr>
            <a:r>
              <a:rPr lang="en-US" dirty="0" err="1"/>
              <a:t>Sesizarea</a:t>
            </a:r>
            <a:r>
              <a:rPr lang="en-US" dirty="0"/>
              <a:t> </a:t>
            </a:r>
            <a:r>
              <a:rPr lang="en-GB" b="0" i="0" u="none" strike="noStrike" dirty="0" err="1">
                <a:solidFill>
                  <a:srgbClr val="222222"/>
                </a:solidFill>
                <a:effectLst/>
                <a:highlight>
                  <a:srgbClr val="FFFFFF"/>
                </a:highlight>
                <a:latin typeface="Arial" panose="020B0604020202020204" pitchFamily="34" charset="0"/>
              </a:rPr>
              <a:t>instanței</a:t>
            </a:r>
            <a:r>
              <a:rPr lang="en-GB" b="0" i="0" u="none" strike="noStrike" dirty="0">
                <a:solidFill>
                  <a:srgbClr val="222222"/>
                </a:solidFill>
                <a:effectLst/>
                <a:highlight>
                  <a:srgbClr val="FFFFFF"/>
                </a:highlight>
                <a:latin typeface="Arial" panose="020B0604020202020204" pitchFamily="34" charset="0"/>
              </a:rPr>
              <a:t> </a:t>
            </a:r>
            <a:r>
              <a:rPr lang="en-GB" b="0" i="0" u="none" strike="noStrike" dirty="0" err="1">
                <a:solidFill>
                  <a:srgbClr val="222222"/>
                </a:solidFill>
                <a:effectLst/>
                <a:highlight>
                  <a:srgbClr val="FFFFFF"/>
                </a:highlight>
                <a:latin typeface="Arial" panose="020B0604020202020204" pitchFamily="34" charset="0"/>
              </a:rPr>
              <a:t>judecătoreasti</a:t>
            </a:r>
            <a:r>
              <a:rPr lang="en-GB" b="0" i="0" u="none" strike="noStrike" dirty="0">
                <a:solidFill>
                  <a:srgbClr val="222222"/>
                </a:solidFill>
                <a:effectLst/>
                <a:highlight>
                  <a:srgbClr val="FFFFFF"/>
                </a:highlight>
                <a:latin typeface="Arial" panose="020B0604020202020204" pitchFamily="34" charset="0"/>
              </a:rPr>
              <a:t> </a:t>
            </a:r>
            <a:r>
              <a:rPr lang="en-GB" b="0" i="0" u="none" strike="noStrike" dirty="0" err="1">
                <a:solidFill>
                  <a:srgbClr val="222222"/>
                </a:solidFill>
                <a:effectLst/>
                <a:highlight>
                  <a:srgbClr val="FFFFFF"/>
                </a:highlight>
                <a:latin typeface="Arial" panose="020B0604020202020204" pitchFamily="34" charset="0"/>
              </a:rPr>
              <a:t>competente</a:t>
            </a:r>
            <a:r>
              <a:rPr lang="en-GB" b="0" i="0" u="none" strike="noStrike" dirty="0">
                <a:solidFill>
                  <a:srgbClr val="222222"/>
                </a:solidFill>
                <a:effectLst/>
                <a:highlight>
                  <a:srgbClr val="FFFFFF"/>
                </a:highlight>
                <a:latin typeface="Arial" panose="020B0604020202020204" pitchFamily="34" charset="0"/>
              </a:rPr>
              <a:t> cu </a:t>
            </a:r>
            <a:r>
              <a:rPr lang="en-GB" b="0" i="0" u="none" strike="noStrike" dirty="0" err="1">
                <a:solidFill>
                  <a:srgbClr val="222222"/>
                </a:solidFill>
                <a:effectLst/>
                <a:highlight>
                  <a:srgbClr val="FFFFFF"/>
                </a:highlight>
                <a:latin typeface="Arial" panose="020B0604020202020204" pitchFamily="34" charset="0"/>
              </a:rPr>
              <a:t>orice</a:t>
            </a:r>
            <a:r>
              <a:rPr lang="en-GB" b="0" i="0" u="none" strike="noStrike" dirty="0">
                <a:solidFill>
                  <a:srgbClr val="222222"/>
                </a:solidFill>
                <a:effectLst/>
                <a:highlight>
                  <a:srgbClr val="FFFFFF"/>
                </a:highlight>
                <a:latin typeface="Arial" panose="020B0604020202020204" pitchFamily="34" charset="0"/>
              </a:rPr>
              <a:t> tip de </a:t>
            </a:r>
            <a:r>
              <a:rPr lang="en-GB" b="0" i="0" u="none" strike="noStrike" dirty="0" err="1">
                <a:solidFill>
                  <a:srgbClr val="222222"/>
                </a:solidFill>
                <a:effectLst/>
                <a:highlight>
                  <a:srgbClr val="FFFFFF"/>
                </a:highlight>
                <a:latin typeface="Arial" panose="020B0604020202020204" pitchFamily="34" charset="0"/>
              </a:rPr>
              <a:t>cerere</a:t>
            </a:r>
            <a:r>
              <a:rPr lang="en-GB" dirty="0">
                <a:solidFill>
                  <a:srgbClr val="222222"/>
                </a:solidFill>
                <a:highlight>
                  <a:srgbClr val="FFFFFF"/>
                </a:highlight>
                <a:latin typeface="Arial" panose="020B0604020202020204" pitchFamily="34" charset="0"/>
              </a:rPr>
              <a:t>.</a:t>
            </a:r>
            <a:endParaRPr lang="en-GB" b="0" i="0" u="none" strike="noStrike" dirty="0">
              <a:solidFill>
                <a:srgbClr val="222222"/>
              </a:solidFill>
              <a:effectLst/>
              <a:highlight>
                <a:srgbClr val="FFFFFF"/>
              </a:highlight>
              <a:latin typeface="Arial" panose="020B0604020202020204" pitchFamily="34" charset="0"/>
            </a:endParaRPr>
          </a:p>
          <a:p>
            <a:pPr algn="just">
              <a:buFont typeface="Wingdings" pitchFamily="2" charset="2"/>
              <a:buChar char="ü"/>
            </a:pPr>
            <a:r>
              <a:rPr lang="en-US" sz="1800" b="1" dirty="0">
                <a:solidFill>
                  <a:schemeClr val="accent1"/>
                </a:solidFill>
                <a:ea typeface="+mj-ea"/>
                <a:cs typeface="+mj-cs"/>
              </a:rPr>
              <a:t>Principii derivate: </a:t>
            </a:r>
            <a:r>
              <a:rPr lang="en-US" sz="1800" b="1" dirty="0" err="1">
                <a:solidFill>
                  <a:schemeClr val="accent1"/>
                </a:solidFill>
                <a:ea typeface="+mj-ea"/>
                <a:cs typeface="+mj-cs"/>
              </a:rPr>
              <a:t>Echitatea</a:t>
            </a:r>
            <a:r>
              <a:rPr lang="en-US" sz="1800" b="1" dirty="0">
                <a:solidFill>
                  <a:schemeClr val="accent1"/>
                </a:solidFill>
                <a:ea typeface="+mj-ea"/>
                <a:cs typeface="+mj-cs"/>
              </a:rPr>
              <a:t> </a:t>
            </a:r>
            <a:r>
              <a:rPr lang="en-US" sz="1800" b="1" dirty="0" err="1">
                <a:solidFill>
                  <a:schemeClr val="accent1"/>
                </a:solidFill>
                <a:ea typeface="+mj-ea"/>
                <a:cs typeface="+mj-cs"/>
              </a:rPr>
              <a:t>procesului</a:t>
            </a:r>
            <a:r>
              <a:rPr lang="en-US" sz="1800" b="1" dirty="0">
                <a:solidFill>
                  <a:schemeClr val="accent1"/>
                </a:solidFill>
                <a:ea typeface="+mj-ea"/>
                <a:cs typeface="+mj-cs"/>
              </a:rPr>
              <a:t> </a:t>
            </a:r>
          </a:p>
          <a:p>
            <a:pPr marL="0" indent="0" algn="just">
              <a:buNone/>
            </a:pPr>
            <a:r>
              <a:rPr lang="en-US" sz="1800" b="1" dirty="0">
                <a:solidFill>
                  <a:schemeClr val="accent1"/>
                </a:solidFill>
                <a:ea typeface="+mj-ea"/>
                <a:cs typeface="+mj-cs"/>
              </a:rPr>
              <a:t>           </a:t>
            </a:r>
            <a:r>
              <a:rPr lang="en-US" sz="1800" dirty="0"/>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Dreptul</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examinarea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cauzei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catre</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instanta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independenta</a:t>
            </a:r>
            <a:r>
              <a:rPr lang="en-US" dirty="0">
                <a:latin typeface="Arial" panose="020B0604020202020204" pitchFamily="34" charset="0"/>
                <a:cs typeface="Arial" panose="020B0604020202020204" pitchFamily="34" charset="0"/>
              </a:rPr>
              <a:t>: </a:t>
            </a:r>
            <a:r>
              <a:rPr lang="en-US" u="sng" dirty="0">
                <a:highlight>
                  <a:srgbClr val="FFFF00"/>
                </a:highlight>
                <a:latin typeface="Arial" panose="020B0604020202020204" pitchFamily="34" charset="0"/>
                <a:cs typeface="Arial" panose="020B0604020202020204" pitchFamily="34" charset="0"/>
              </a:rPr>
              <a:t>nu </a:t>
            </a:r>
            <a:r>
              <a:rPr lang="en-US" u="sng" dirty="0" err="1">
                <a:highlight>
                  <a:srgbClr val="FFFF00"/>
                </a:highlight>
                <a:latin typeface="Arial" panose="020B0604020202020204" pitchFamily="34" charset="0"/>
                <a:cs typeface="Arial" panose="020B0604020202020204" pitchFamily="34" charset="0"/>
              </a:rPr>
              <a:t>este</a:t>
            </a:r>
            <a:r>
              <a:rPr lang="en-US" u="sng" dirty="0">
                <a:highlight>
                  <a:srgbClr val="FFFF00"/>
                </a:highlight>
                <a:latin typeface="Arial" panose="020B0604020202020204" pitchFamily="34" charset="0"/>
                <a:cs typeface="Arial" panose="020B0604020202020204" pitchFamily="34" charset="0"/>
              </a:rPr>
              <a:t> </a:t>
            </a:r>
            <a:r>
              <a:rPr lang="en-US" u="sng" dirty="0" err="1">
                <a:highlight>
                  <a:srgbClr val="FFFF00"/>
                </a:highlight>
                <a:latin typeface="Arial" panose="020B0604020202020204" pitchFamily="34" charset="0"/>
                <a:cs typeface="Arial" panose="020B0604020202020204" pitchFamily="34" charset="0"/>
              </a:rPr>
              <a:t>absolut</a:t>
            </a:r>
            <a:r>
              <a:rPr lang="en-US" u="sng" dirty="0">
                <a:highlight>
                  <a:srgbClr val="FFFF00"/>
                </a:highlight>
                <a:latin typeface="Arial" panose="020B0604020202020204" pitchFamily="34" charset="0"/>
                <a:cs typeface="Arial" panose="020B0604020202020204" pitchFamily="34" charset="0"/>
              </a:rPr>
              <a:t>, </a:t>
            </a:r>
            <a:r>
              <a:rPr lang="en-US" u="sng" dirty="0" err="1">
                <a:highlight>
                  <a:srgbClr val="FFFF00"/>
                </a:highlight>
                <a:latin typeface="Arial" panose="020B0604020202020204" pitchFamily="34" charset="0"/>
                <a:cs typeface="Arial" panose="020B0604020202020204" pitchFamily="34" charset="0"/>
              </a:rPr>
              <a:t>poate</a:t>
            </a:r>
            <a:r>
              <a:rPr lang="en-US" u="sng" dirty="0">
                <a:highlight>
                  <a:srgbClr val="FFFF00"/>
                </a:highlight>
                <a:latin typeface="Arial" panose="020B0604020202020204" pitchFamily="34" charset="0"/>
                <a:cs typeface="Arial" panose="020B0604020202020204" pitchFamily="34" charset="0"/>
              </a:rPr>
              <a:t> fi </a:t>
            </a:r>
            <a:r>
              <a:rPr lang="en-US" u="sng" dirty="0" err="1">
                <a:highlight>
                  <a:srgbClr val="FFFF00"/>
                </a:highlight>
                <a:latin typeface="Arial" panose="020B0604020202020204" pitchFamily="34" charset="0"/>
                <a:cs typeface="Arial" panose="020B0604020202020204" pitchFamily="34" charset="0"/>
              </a:rPr>
              <a:t>supus</a:t>
            </a:r>
            <a:r>
              <a:rPr lang="en-US" u="sng" dirty="0">
                <a:highlight>
                  <a:srgbClr val="FFFF00"/>
                </a:highlight>
                <a:latin typeface="Arial" panose="020B0604020202020204" pitchFamily="34" charset="0"/>
                <a:cs typeface="Arial" panose="020B0604020202020204" pitchFamily="34" charset="0"/>
              </a:rPr>
              <a:t> </a:t>
            </a:r>
            <a:r>
              <a:rPr lang="en-US" u="sng" dirty="0" err="1">
                <a:highlight>
                  <a:srgbClr val="FFFF00"/>
                </a:highlight>
                <a:latin typeface="Arial" panose="020B0604020202020204" pitchFamily="34" charset="0"/>
                <a:cs typeface="Arial" panose="020B0604020202020204" pitchFamily="34" charset="0"/>
              </a:rPr>
              <a:t>limitarilor</a:t>
            </a:r>
            <a:r>
              <a:rPr lang="en-US" u="sng" dirty="0">
                <a:highlight>
                  <a:srgbClr val="FFFF00"/>
                </a:highlight>
                <a:latin typeface="Arial" panose="020B0604020202020204" pitchFamily="34" charset="0"/>
                <a:cs typeface="Arial" panose="020B0604020202020204" pitchFamily="34" charset="0"/>
              </a:rPr>
              <a:t> (§65);</a:t>
            </a:r>
            <a:endParaRPr lang="en-US" dirty="0">
              <a:highlight>
                <a:srgbClr val="FFFF00"/>
              </a:highlight>
              <a:latin typeface="Arial" panose="020B0604020202020204" pitchFamily="34" charset="0"/>
              <a:cs typeface="Arial" panose="020B0604020202020204" pitchFamily="34" charset="0"/>
            </a:endParaRPr>
          </a:p>
          <a:p>
            <a:pPr marL="684000" lvl="2" indent="0" algn="just">
              <a:buNone/>
            </a:pPr>
            <a:r>
              <a:rPr lang="en-US" dirty="0">
                <a:latin typeface="Arial" panose="020B0604020202020204" pitchFamily="34" charset="0"/>
                <a:cs typeface="Arial" panose="020B0604020202020204" pitchFamily="34" charset="0"/>
              </a:rPr>
              <a:t>II. </a:t>
            </a:r>
            <a:r>
              <a:rPr lang="en-US" dirty="0" err="1">
                <a:latin typeface="Arial" panose="020B0604020202020204" pitchFamily="34" charset="0"/>
                <a:cs typeface="Arial" panose="020B0604020202020204" pitchFamily="34" charset="0"/>
              </a:rPr>
              <a:t>Dreptul</a:t>
            </a:r>
            <a:r>
              <a:rPr lang="en-US" dirty="0">
                <a:latin typeface="Arial" panose="020B0604020202020204" pitchFamily="34" charset="0"/>
                <a:cs typeface="Arial" panose="020B0604020202020204" pitchFamily="34" charset="0"/>
              </a:rPr>
              <a:t> de a introduce o </a:t>
            </a:r>
            <a:r>
              <a:rPr lang="en-US" dirty="0" err="1">
                <a:latin typeface="Arial" panose="020B0604020202020204" pitchFamily="34" charset="0"/>
                <a:cs typeface="Arial" panose="020B0604020202020204" pitchFamily="34" charset="0"/>
              </a:rPr>
              <a:t>actiune</a:t>
            </a:r>
            <a:r>
              <a:rPr lang="en-US" dirty="0">
                <a:latin typeface="Arial" panose="020B0604020202020204" pitchFamily="34" charset="0"/>
                <a:cs typeface="Arial" panose="020B0604020202020204" pitchFamily="34" charset="0"/>
              </a:rPr>
              <a:t> </a:t>
            </a:r>
            <a:r>
              <a:rPr lang="en-GB" b="0" i="0" u="none" strike="noStrike" dirty="0" err="1">
                <a:solidFill>
                  <a:srgbClr val="222222"/>
                </a:solidFill>
                <a:effectLst/>
                <a:highlight>
                  <a:srgbClr val="FFFFFF"/>
                </a:highlight>
                <a:latin typeface="Arial" panose="020B0604020202020204" pitchFamily="34" charset="0"/>
                <a:cs typeface="Arial" panose="020B0604020202020204" pitchFamily="34" charset="0"/>
              </a:rPr>
              <a:t>în</a:t>
            </a:r>
            <a:r>
              <a:rPr lang="en-GB" b="0" i="0" u="none" strike="noStrike" dirty="0">
                <a:solidFill>
                  <a:srgbClr val="222222"/>
                </a:solidFill>
                <a:effectLst/>
                <a:highlight>
                  <a:srgbClr val="FFFFFF"/>
                </a:highlight>
                <a:latin typeface="Arial" panose="020B0604020202020204" pitchFamily="34" charset="0"/>
                <a:cs typeface="Arial" panose="020B0604020202020204" pitchFamily="34" charset="0"/>
              </a:rPr>
              <a:t> </a:t>
            </a:r>
            <a:r>
              <a:rPr lang="en-GB" b="0" i="0" u="none" strike="noStrike" dirty="0" err="1">
                <a:solidFill>
                  <a:srgbClr val="222222"/>
                </a:solidFill>
                <a:effectLst/>
                <a:highlight>
                  <a:srgbClr val="FFFFFF"/>
                </a:highlight>
                <a:latin typeface="Arial" panose="020B0604020202020204" pitchFamily="34" charset="0"/>
                <a:cs typeface="Arial" panose="020B0604020202020204" pitchFamily="34" charset="0"/>
              </a:rPr>
              <a:t>fața</a:t>
            </a:r>
            <a:r>
              <a:rPr lang="en-GB" b="0" i="0" u="none" strike="noStrike" dirty="0">
                <a:solidFill>
                  <a:srgbClr val="222222"/>
                </a:solidFill>
                <a:effectLst/>
                <a:highlight>
                  <a:srgbClr val="FFFFFF"/>
                </a:highlight>
                <a:latin typeface="Arial" panose="020B0604020202020204" pitchFamily="34" charset="0"/>
                <a:cs typeface="Arial" panose="020B0604020202020204" pitchFamily="34" charset="0"/>
              </a:rPr>
              <a:t> </a:t>
            </a:r>
            <a:r>
              <a:rPr lang="en-GB" b="0" i="0" u="none" strike="noStrike" dirty="0" err="1">
                <a:solidFill>
                  <a:srgbClr val="222222"/>
                </a:solidFill>
                <a:effectLst/>
                <a:highlight>
                  <a:srgbClr val="FFFFFF"/>
                </a:highlight>
                <a:latin typeface="Arial" panose="020B0604020202020204" pitchFamily="34" charset="0"/>
                <a:cs typeface="Arial" panose="020B0604020202020204" pitchFamily="34" charset="0"/>
              </a:rPr>
              <a:t>instanțelor</a:t>
            </a:r>
            <a:r>
              <a:rPr lang="en-GB" b="0" i="0" u="none" strike="noStrike" dirty="0">
                <a:solidFill>
                  <a:srgbClr val="222222"/>
                </a:solidFill>
                <a:effectLst/>
                <a:highlight>
                  <a:srgbClr val="FFFFFF"/>
                </a:highlight>
                <a:latin typeface="Arial" panose="020B0604020202020204" pitchFamily="34" charset="0"/>
                <a:cs typeface="Arial" panose="020B0604020202020204" pitchFamily="34" charset="0"/>
              </a:rPr>
              <a:t> </a:t>
            </a:r>
            <a:r>
              <a:rPr lang="en-GB" b="0" i="0" u="none" strike="noStrike" dirty="0" err="1">
                <a:solidFill>
                  <a:srgbClr val="222222"/>
                </a:solidFill>
                <a:effectLst/>
                <a:highlight>
                  <a:srgbClr val="FFFFFF"/>
                </a:highlight>
                <a:latin typeface="Arial" panose="020B0604020202020204" pitchFamily="34" charset="0"/>
                <a:cs typeface="Arial" panose="020B0604020202020204" pitchFamily="34" charset="0"/>
              </a:rPr>
              <a:t>impartiale</a:t>
            </a:r>
            <a:r>
              <a:rPr lang="en-GB" dirty="0">
                <a:solidFill>
                  <a:srgbClr val="222222"/>
                </a:solidFill>
                <a:highlight>
                  <a:srgbClr val="FFFFFF"/>
                </a:highlight>
                <a:latin typeface="Arial" panose="020B0604020202020204" pitchFamily="34" charset="0"/>
                <a:cs typeface="Arial" panose="020B0604020202020204" pitchFamily="34" charset="0"/>
              </a:rPr>
              <a:t>, </a:t>
            </a:r>
            <a:r>
              <a:rPr lang="en-GB" b="0" i="0" u="none" strike="noStrike" dirty="0" err="1">
                <a:solidFill>
                  <a:srgbClr val="222222"/>
                </a:solidFill>
                <a:effectLst/>
                <a:highlight>
                  <a:srgbClr val="FFFFFF"/>
                </a:highlight>
                <a:latin typeface="Arial" panose="020B0604020202020204" pitchFamily="34" charset="0"/>
                <a:cs typeface="Arial" panose="020B0604020202020204" pitchFamily="34" charset="0"/>
              </a:rPr>
              <a:t>în</a:t>
            </a:r>
            <a:r>
              <a:rPr lang="en-GB" b="0" i="0" u="none" strike="noStrike" dirty="0">
                <a:solidFill>
                  <a:srgbClr val="222222"/>
                </a:solidFill>
                <a:effectLst/>
                <a:highlight>
                  <a:srgbClr val="FFFFFF"/>
                </a:highlight>
                <a:latin typeface="Arial" panose="020B0604020202020204" pitchFamily="34" charset="0"/>
                <a:cs typeface="Arial" panose="020B0604020202020204" pitchFamily="34" charset="0"/>
              </a:rPr>
              <a:t> </a:t>
            </a:r>
            <a:r>
              <a:rPr lang="en-GB" b="0" i="0" u="none" strike="noStrike" dirty="0" err="1">
                <a:solidFill>
                  <a:srgbClr val="222222"/>
                </a:solidFill>
                <a:effectLst/>
                <a:highlight>
                  <a:srgbClr val="FFFFFF"/>
                </a:highlight>
                <a:latin typeface="Arial" panose="020B0604020202020204" pitchFamily="34" charset="0"/>
                <a:cs typeface="Arial" panose="020B0604020202020204" pitchFamily="34" charset="0"/>
              </a:rPr>
              <a:t>materie</a:t>
            </a:r>
            <a:r>
              <a:rPr lang="en-GB" b="0" i="0" u="none" strike="noStrike" dirty="0">
                <a:solidFill>
                  <a:srgbClr val="222222"/>
                </a:solidFill>
                <a:effectLst/>
                <a:highlight>
                  <a:srgbClr val="FFFFFF"/>
                </a:highlight>
                <a:latin typeface="Arial" panose="020B0604020202020204" pitchFamily="34" charset="0"/>
                <a:cs typeface="Arial" panose="020B0604020202020204" pitchFamily="34" charset="0"/>
              </a:rPr>
              <a:t> </a:t>
            </a:r>
            <a:r>
              <a:rPr lang="en-GB" b="0" i="0" u="none" strike="noStrike" dirty="0" err="1">
                <a:solidFill>
                  <a:srgbClr val="222222"/>
                </a:solidFill>
                <a:effectLst/>
                <a:highlight>
                  <a:srgbClr val="FFFFFF"/>
                </a:highlight>
                <a:latin typeface="Arial" panose="020B0604020202020204" pitchFamily="34" charset="0"/>
                <a:cs typeface="Arial" panose="020B0604020202020204" pitchFamily="34" charset="0"/>
              </a:rPr>
              <a:t>civilă</a:t>
            </a:r>
            <a:r>
              <a:rPr lang="en-GB" dirty="0">
                <a:solidFill>
                  <a:srgbClr val="222222"/>
                </a:solidFill>
                <a:highlight>
                  <a:srgbClr val="FFFFFF"/>
                </a:highlight>
                <a:latin typeface="Arial" panose="020B0604020202020204" pitchFamily="34" charset="0"/>
                <a:cs typeface="Arial" panose="020B0604020202020204" pitchFamily="34" charset="0"/>
              </a:rPr>
              <a:t> or…</a:t>
            </a:r>
            <a:r>
              <a:rPr lang="en-GB" b="0" i="0" u="none" strike="noStrike" dirty="0">
                <a:solidFill>
                  <a:srgbClr val="222222"/>
                </a:solidFill>
                <a:effectLst/>
                <a:highlight>
                  <a:srgbClr val="FFFFFF"/>
                </a:highlight>
                <a:latin typeface="Arial" panose="020B0604020202020204" pitchFamily="34" charset="0"/>
                <a:cs typeface="Arial" panose="020B0604020202020204" pitchFamily="34" charset="0"/>
              </a:rPr>
              <a:t>(</a:t>
            </a:r>
            <a:r>
              <a:rPr lang="en-GB" b="0" i="1" u="none" strike="noStrike" dirty="0">
                <a:solidFill>
                  <a:srgbClr val="222222"/>
                </a:solidFill>
                <a:effectLst/>
                <a:highlight>
                  <a:srgbClr val="FFFFFF"/>
                </a:highlight>
                <a:latin typeface="Arial" panose="020B0604020202020204" pitchFamily="34" charset="0"/>
                <a:cs typeface="Arial" panose="020B0604020202020204" pitchFamily="34" charset="0"/>
              </a:rPr>
              <a:t>Golder c. </a:t>
            </a:r>
            <a:r>
              <a:rPr lang="en-GB" b="0" i="1" u="none" strike="noStrike" dirty="0" err="1">
                <a:solidFill>
                  <a:srgbClr val="222222"/>
                </a:solidFill>
                <a:effectLst/>
                <a:highlight>
                  <a:srgbClr val="FFFFFF"/>
                </a:highlight>
                <a:latin typeface="Arial" panose="020B0604020202020204" pitchFamily="34" charset="0"/>
                <a:cs typeface="Arial" panose="020B0604020202020204" pitchFamily="34" charset="0"/>
              </a:rPr>
              <a:t>Regatului</a:t>
            </a:r>
            <a:r>
              <a:rPr lang="en-GB" b="0" i="1" u="none" strike="noStrike" dirty="0">
                <a:solidFill>
                  <a:srgbClr val="222222"/>
                </a:solidFill>
                <a:effectLst/>
                <a:highlight>
                  <a:srgbClr val="FFFFFF"/>
                </a:highlight>
                <a:latin typeface="Arial" panose="020B0604020202020204" pitchFamily="34" charset="0"/>
                <a:cs typeface="Arial" panose="020B0604020202020204" pitchFamily="34" charset="0"/>
              </a:rPr>
              <a:t> Unit, 21 </a:t>
            </a:r>
            <a:r>
              <a:rPr lang="en-GB" b="0" i="1" u="none" strike="noStrike" dirty="0" err="1">
                <a:solidFill>
                  <a:srgbClr val="222222"/>
                </a:solidFill>
                <a:effectLst/>
                <a:highlight>
                  <a:srgbClr val="FFFFFF"/>
                </a:highlight>
                <a:latin typeface="Arial" panose="020B0604020202020204" pitchFamily="34" charset="0"/>
                <a:cs typeface="Arial" panose="020B0604020202020204" pitchFamily="34" charset="0"/>
              </a:rPr>
              <a:t>februarie</a:t>
            </a:r>
            <a:r>
              <a:rPr lang="en-GB" b="0" i="1" u="none" strike="noStrike" dirty="0">
                <a:solidFill>
                  <a:srgbClr val="222222"/>
                </a:solidFill>
                <a:effectLst/>
                <a:highlight>
                  <a:srgbClr val="FFFFFF"/>
                </a:highlight>
                <a:latin typeface="Arial" panose="020B0604020202020204" pitchFamily="34" charset="0"/>
                <a:cs typeface="Arial" panose="020B0604020202020204" pitchFamily="34" charset="0"/>
              </a:rPr>
              <a:t> 1975, § 36, </a:t>
            </a:r>
            <a:r>
              <a:rPr lang="en-GB" b="0" i="1" u="none" strike="noStrike" dirty="0" err="1">
                <a:solidFill>
                  <a:srgbClr val="222222"/>
                </a:solidFill>
                <a:effectLst/>
                <a:highlight>
                  <a:srgbClr val="FFFFFF"/>
                </a:highlight>
                <a:latin typeface="Arial" panose="020B0604020202020204" pitchFamily="34" charset="0"/>
                <a:cs typeface="Arial" panose="020B0604020202020204" pitchFamily="34" charset="0"/>
              </a:rPr>
              <a:t>Seria</a:t>
            </a:r>
            <a:r>
              <a:rPr lang="en-GB" b="0" i="1" u="none" strike="noStrike" dirty="0">
                <a:solidFill>
                  <a:srgbClr val="222222"/>
                </a:solidFill>
                <a:effectLst/>
                <a:highlight>
                  <a:srgbClr val="FFFFFF"/>
                </a:highlight>
                <a:latin typeface="Arial" panose="020B0604020202020204" pitchFamily="34" charset="0"/>
                <a:cs typeface="Arial" panose="020B0604020202020204" pitchFamily="34" charset="0"/>
              </a:rPr>
              <a:t> A nr. 18; Al-</a:t>
            </a:r>
            <a:r>
              <a:rPr lang="en-GB" b="0" i="1" u="none" strike="noStrike" dirty="0" err="1">
                <a:solidFill>
                  <a:srgbClr val="222222"/>
                </a:solidFill>
                <a:effectLst/>
                <a:highlight>
                  <a:srgbClr val="FFFFFF"/>
                </a:highlight>
                <a:latin typeface="Arial" panose="020B0604020202020204" pitchFamily="34" charset="0"/>
                <a:cs typeface="Arial" panose="020B0604020202020204" pitchFamily="34" charset="0"/>
              </a:rPr>
              <a:t>Dulimi</a:t>
            </a:r>
            <a:r>
              <a:rPr lang="en-GB" b="0" i="1" u="none" strike="noStrike" dirty="0">
                <a:solidFill>
                  <a:srgbClr val="222222"/>
                </a:solidFill>
                <a:effectLst/>
                <a:highlight>
                  <a:srgbClr val="FFFFFF"/>
                </a:highlight>
                <a:latin typeface="Arial" panose="020B0604020202020204" pitchFamily="34" charset="0"/>
                <a:cs typeface="Arial" panose="020B0604020202020204" pitchFamily="34" charset="0"/>
              </a:rPr>
              <a:t> </a:t>
            </a:r>
            <a:r>
              <a:rPr lang="en-GB" b="0" i="1" u="none" strike="noStrike" dirty="0" err="1">
                <a:solidFill>
                  <a:srgbClr val="222222"/>
                </a:solidFill>
                <a:effectLst/>
                <a:highlight>
                  <a:srgbClr val="FFFFFF"/>
                </a:highlight>
                <a:latin typeface="Arial" panose="020B0604020202020204" pitchFamily="34" charset="0"/>
                <a:cs typeface="Arial" panose="020B0604020202020204" pitchFamily="34" charset="0"/>
              </a:rPr>
              <a:t>și</a:t>
            </a:r>
            <a:r>
              <a:rPr lang="en-GB" b="0" i="1" u="none" strike="noStrike" dirty="0">
                <a:solidFill>
                  <a:srgbClr val="222222"/>
                </a:solidFill>
                <a:effectLst/>
                <a:highlight>
                  <a:srgbClr val="FFFFFF"/>
                </a:highlight>
                <a:latin typeface="Arial" panose="020B0604020202020204" pitchFamily="34" charset="0"/>
                <a:cs typeface="Arial" panose="020B0604020202020204" pitchFamily="34" charset="0"/>
              </a:rPr>
              <a:t> Montana Management </a:t>
            </a:r>
            <a:r>
              <a:rPr lang="en-GB" b="0" i="1" u="none" strike="noStrike" dirty="0" err="1">
                <a:solidFill>
                  <a:srgbClr val="222222"/>
                </a:solidFill>
                <a:effectLst/>
                <a:highlight>
                  <a:srgbClr val="FFFFFF"/>
                </a:highlight>
                <a:latin typeface="Arial" panose="020B0604020202020204" pitchFamily="34" charset="0"/>
                <a:cs typeface="Arial" panose="020B0604020202020204" pitchFamily="34" charset="0"/>
              </a:rPr>
              <a:t>Inc.c</a:t>
            </a:r>
            <a:r>
              <a:rPr lang="en-GB" b="0" i="1" u="none" strike="noStrike" dirty="0">
                <a:solidFill>
                  <a:srgbClr val="222222"/>
                </a:solidFill>
                <a:effectLst/>
                <a:highlight>
                  <a:srgbClr val="FFFFFF"/>
                </a:highlight>
                <a:latin typeface="Arial" panose="020B0604020202020204" pitchFamily="34" charset="0"/>
                <a:cs typeface="Arial" panose="020B0604020202020204" pitchFamily="34" charset="0"/>
              </a:rPr>
              <a:t>. </a:t>
            </a:r>
            <a:r>
              <a:rPr lang="en-GB" b="0" i="1" u="none" strike="noStrike" dirty="0" err="1">
                <a:solidFill>
                  <a:srgbClr val="222222"/>
                </a:solidFill>
                <a:effectLst/>
                <a:highlight>
                  <a:srgbClr val="FFFFFF"/>
                </a:highlight>
                <a:latin typeface="Arial" panose="020B0604020202020204" pitchFamily="34" charset="0"/>
                <a:cs typeface="Arial" panose="020B0604020202020204" pitchFamily="34" charset="0"/>
              </a:rPr>
              <a:t>Elveția</a:t>
            </a:r>
            <a:r>
              <a:rPr lang="en-GB" b="0" i="1" u="none" strike="noStrike" dirty="0">
                <a:solidFill>
                  <a:srgbClr val="222222"/>
                </a:solidFill>
                <a:effectLst/>
                <a:highlight>
                  <a:srgbClr val="FFFFFF"/>
                </a:highlight>
                <a:latin typeface="Arial" panose="020B0604020202020204" pitchFamily="34" charset="0"/>
                <a:cs typeface="Arial" panose="020B0604020202020204" pitchFamily="34" charset="0"/>
              </a:rPr>
              <a:t> [GC], nr. 5809/08, § 126, 21 </a:t>
            </a:r>
            <a:r>
              <a:rPr lang="en-GB" b="0" i="1" u="none" strike="noStrike" dirty="0" err="1">
                <a:solidFill>
                  <a:srgbClr val="222222"/>
                </a:solidFill>
                <a:effectLst/>
                <a:highlight>
                  <a:srgbClr val="FFFFFF"/>
                </a:highlight>
                <a:latin typeface="Arial" panose="020B0604020202020204" pitchFamily="34" charset="0"/>
                <a:cs typeface="Arial" panose="020B0604020202020204" pitchFamily="34" charset="0"/>
              </a:rPr>
              <a:t>iunie</a:t>
            </a:r>
            <a:r>
              <a:rPr lang="en-GB" b="0" i="1" u="none" strike="noStrike" dirty="0">
                <a:solidFill>
                  <a:srgbClr val="222222"/>
                </a:solidFill>
                <a:effectLst/>
                <a:highlight>
                  <a:srgbClr val="FFFFFF"/>
                </a:highlight>
                <a:latin typeface="Arial" panose="020B0604020202020204" pitchFamily="34" charset="0"/>
                <a:cs typeface="Arial" panose="020B0604020202020204" pitchFamily="34" charset="0"/>
              </a:rPr>
              <a:t> 2016; </a:t>
            </a:r>
            <a:r>
              <a:rPr lang="en-GB" b="0" i="1" u="none" strike="noStrike" dirty="0" err="1">
                <a:solidFill>
                  <a:srgbClr val="222222"/>
                </a:solidFill>
                <a:effectLst/>
                <a:highlight>
                  <a:srgbClr val="FFFFFF"/>
                </a:highlight>
                <a:latin typeface="Arial" panose="020B0604020202020204" pitchFamily="34" charset="0"/>
                <a:cs typeface="Arial" panose="020B0604020202020204" pitchFamily="34" charset="0"/>
              </a:rPr>
              <a:t>și</a:t>
            </a:r>
            <a:r>
              <a:rPr lang="en-GB" b="0" i="1" u="none" strike="noStrike" dirty="0">
                <a:solidFill>
                  <a:srgbClr val="222222"/>
                </a:solidFill>
                <a:effectLst/>
                <a:highlight>
                  <a:srgbClr val="FFFFFF"/>
                </a:highlight>
                <a:latin typeface="Arial" panose="020B0604020202020204" pitchFamily="34" charset="0"/>
                <a:cs typeface="Arial" panose="020B0604020202020204" pitchFamily="34" charset="0"/>
              </a:rPr>
              <a:t> </a:t>
            </a:r>
            <a:r>
              <a:rPr lang="en-GB" b="0" i="1" u="none" strike="noStrike" dirty="0" err="1">
                <a:solidFill>
                  <a:srgbClr val="222222"/>
                </a:solidFill>
                <a:effectLst/>
                <a:highlight>
                  <a:srgbClr val="FFFFFF"/>
                </a:highlight>
                <a:latin typeface="Arial" panose="020B0604020202020204" pitchFamily="34" charset="0"/>
                <a:cs typeface="Arial" panose="020B0604020202020204" pitchFamily="34" charset="0"/>
              </a:rPr>
              <a:t>Naït</a:t>
            </a:r>
            <a:r>
              <a:rPr lang="en-GB" b="0" i="1" u="none" strike="noStrike" dirty="0">
                <a:solidFill>
                  <a:srgbClr val="222222"/>
                </a:solidFill>
                <a:effectLst/>
                <a:highlight>
                  <a:srgbClr val="FFFFFF"/>
                </a:highlight>
                <a:latin typeface="Arial" panose="020B0604020202020204" pitchFamily="34" charset="0"/>
                <a:cs typeface="Arial" panose="020B0604020202020204" pitchFamily="34" charset="0"/>
              </a:rPr>
              <a:t>-Liman v. </a:t>
            </a:r>
            <a:r>
              <a:rPr lang="en-GB" b="0" i="1" u="none" strike="noStrike" dirty="0" err="1">
                <a:solidFill>
                  <a:srgbClr val="222222"/>
                </a:solidFill>
                <a:effectLst/>
                <a:highlight>
                  <a:srgbClr val="FFFFFF"/>
                </a:highlight>
                <a:latin typeface="Arial" panose="020B0604020202020204" pitchFamily="34" charset="0"/>
                <a:cs typeface="Arial" panose="020B0604020202020204" pitchFamily="34" charset="0"/>
              </a:rPr>
              <a:t>Elveția</a:t>
            </a:r>
            <a:r>
              <a:rPr lang="en-GB" b="0" i="1" u="none" strike="noStrike" dirty="0">
                <a:solidFill>
                  <a:srgbClr val="222222"/>
                </a:solidFill>
                <a:effectLst/>
                <a:highlight>
                  <a:srgbClr val="FFFFFF"/>
                </a:highlight>
                <a:latin typeface="Arial" panose="020B0604020202020204" pitchFamily="34" charset="0"/>
                <a:cs typeface="Arial" panose="020B0604020202020204" pitchFamily="34" charset="0"/>
              </a:rPr>
              <a:t> [GC], nr. 51357/07, § 113, 15 </a:t>
            </a:r>
            <a:r>
              <a:rPr lang="en-GB" b="0" i="1" u="none" strike="noStrike" dirty="0" err="1">
                <a:solidFill>
                  <a:srgbClr val="222222"/>
                </a:solidFill>
                <a:effectLst/>
                <a:highlight>
                  <a:srgbClr val="FFFFFF"/>
                </a:highlight>
                <a:latin typeface="Arial" panose="020B0604020202020204" pitchFamily="34" charset="0"/>
                <a:cs typeface="Arial" panose="020B0604020202020204" pitchFamily="34" charset="0"/>
              </a:rPr>
              <a:t>martie</a:t>
            </a:r>
            <a:r>
              <a:rPr lang="en-GB" b="0" i="1" u="none" strike="noStrike" dirty="0">
                <a:solidFill>
                  <a:srgbClr val="222222"/>
                </a:solidFill>
                <a:effectLst/>
                <a:highlight>
                  <a:srgbClr val="FFFFFF"/>
                </a:highlight>
                <a:latin typeface="Arial" panose="020B0604020202020204" pitchFamily="34" charset="0"/>
                <a:cs typeface="Arial" panose="020B0604020202020204" pitchFamily="34" charset="0"/>
              </a:rPr>
              <a:t> 2018</a:t>
            </a:r>
            <a:r>
              <a:rPr lang="en-GB" b="0" i="0" u="none" strike="noStrike" dirty="0">
                <a:solidFill>
                  <a:srgbClr val="222222"/>
                </a:solidFill>
                <a:effectLst/>
                <a:highlight>
                  <a:srgbClr val="FFFFFF"/>
                </a:highlight>
                <a:latin typeface="Arial" panose="020B0604020202020204" pitchFamily="34" charset="0"/>
                <a:cs typeface="Arial" panose="020B0604020202020204" pitchFamily="34" charset="0"/>
              </a:rPr>
              <a:t>);</a:t>
            </a:r>
            <a:endParaRPr lang="en-GB" dirty="0">
              <a:solidFill>
                <a:srgbClr val="222222"/>
              </a:solidFill>
              <a:highlight>
                <a:srgbClr val="FFFFFF"/>
              </a:highlight>
              <a:latin typeface="Arial" panose="020B0604020202020204" pitchFamily="34" charset="0"/>
              <a:cs typeface="Arial" panose="020B0604020202020204" pitchFamily="34" charset="0"/>
            </a:endParaRPr>
          </a:p>
          <a:p>
            <a:pPr marL="684000" lvl="2" indent="0" algn="just">
              <a:buNone/>
            </a:pPr>
            <a:r>
              <a:rPr lang="en-US" dirty="0">
                <a:latin typeface="Arial" panose="020B0604020202020204" pitchFamily="34" charset="0"/>
                <a:cs typeface="Arial" panose="020B0604020202020204" pitchFamily="34" charset="0"/>
              </a:rPr>
              <a:t>III. </a:t>
            </a:r>
            <a:r>
              <a:rPr lang="en-US" dirty="0" err="1">
                <a:latin typeface="Arial" panose="020B0604020202020204" pitchFamily="34" charset="0"/>
                <a:cs typeface="Arial" panose="020B0604020202020204" pitchFamily="34" charset="0"/>
              </a:rPr>
              <a:t>Exceptie</a:t>
            </a:r>
            <a:r>
              <a:rPr lang="en-US" dirty="0">
                <a:latin typeface="Arial" panose="020B0604020202020204" pitchFamily="34" charset="0"/>
                <a:cs typeface="Arial" panose="020B0604020202020204" pitchFamily="34" charset="0"/>
              </a:rPr>
              <a:t> in </a:t>
            </a:r>
            <a:r>
              <a:rPr lang="en-US" dirty="0" err="1">
                <a:latin typeface="Arial" panose="020B0604020202020204" pitchFamily="34" charset="0"/>
                <a:cs typeface="Arial" panose="020B0604020202020204" pitchFamily="34" charset="0"/>
              </a:rPr>
              <a:t>materia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aplicabilitatii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Conventiei</a:t>
            </a:r>
            <a:r>
              <a:rPr lang="en-US" dirty="0">
                <a:latin typeface="Arial" panose="020B0604020202020204" pitchFamily="34" charset="0"/>
                <a:cs typeface="Arial" panose="020B0604020202020204" pitchFamily="34" charset="0"/>
              </a:rPr>
              <a:t>: CEDO nu </a:t>
            </a:r>
            <a:r>
              <a:rPr lang="en-US" dirty="0" err="1">
                <a:latin typeface="Arial" panose="020B0604020202020204" pitchFamily="34" charset="0"/>
                <a:cs typeface="Arial" panose="020B0604020202020204" pitchFamily="34" charset="0"/>
              </a:rPr>
              <a:t>confera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nici</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drept</a:t>
            </a:r>
            <a:r>
              <a:rPr lang="en-US" dirty="0">
                <a:latin typeface="Arial" panose="020B0604020202020204" pitchFamily="34" charset="0"/>
                <a:cs typeface="Arial" panose="020B0604020202020204" pitchFamily="34" charset="0"/>
              </a:rPr>
              <a:t> ca tertii </a:t>
            </a:r>
            <a:r>
              <a:rPr lang="en-US" dirty="0" err="1">
                <a:latin typeface="Arial" panose="020B0604020202020204" pitchFamily="34" charset="0"/>
                <a:cs typeface="Arial" panose="020B0604020202020204" pitchFamily="34" charset="0"/>
              </a:rPr>
              <a:t>sa</a:t>
            </a:r>
            <a:r>
              <a:rPr lang="en-US" dirty="0">
                <a:latin typeface="Arial" panose="020B0604020202020204" pitchFamily="34" charset="0"/>
                <a:cs typeface="Arial" panose="020B0604020202020204" pitchFamily="34" charset="0"/>
              </a:rPr>
              <a:t> fie </a:t>
            </a:r>
            <a:r>
              <a:rPr lang="en-US" dirty="0" err="1">
                <a:latin typeface="Arial" panose="020B0604020202020204" pitchFamily="34" charset="0"/>
                <a:cs typeface="Arial" panose="020B0604020202020204" pitchFamily="34" charset="0"/>
              </a:rPr>
              <a:t>urmariti</a:t>
            </a:r>
            <a:r>
              <a:rPr lang="en-US" dirty="0">
                <a:latin typeface="Arial" panose="020B0604020202020204" pitchFamily="34" charset="0"/>
                <a:cs typeface="Arial" panose="020B0604020202020204" pitchFamily="34" charset="0"/>
              </a:rPr>
              <a:t> penal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condamnati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infractiune</a:t>
            </a:r>
            <a:r>
              <a:rPr lang="en-US" dirty="0">
                <a:latin typeface="Arial" panose="020B0604020202020204" pitchFamily="34" charset="0"/>
                <a:cs typeface="Arial" panose="020B0604020202020204" pitchFamily="34" charset="0"/>
              </a:rPr>
              <a:t> (</a:t>
            </a:r>
            <a:r>
              <a:rPr lang="en-GB" b="0" i="1" u="none" strike="noStrike" dirty="0">
                <a:solidFill>
                  <a:srgbClr val="222222"/>
                </a:solidFill>
                <a:effectLst/>
                <a:highlight>
                  <a:srgbClr val="FFFFFF"/>
                </a:highlight>
                <a:latin typeface="Arial" panose="020B0604020202020204" pitchFamily="34" charset="0"/>
              </a:rPr>
              <a:t>Perez, § 70, </a:t>
            </a:r>
            <a:r>
              <a:rPr lang="en-GB" b="0" i="1" u="none" strike="noStrike" dirty="0" err="1">
                <a:solidFill>
                  <a:srgbClr val="222222"/>
                </a:solidFill>
                <a:effectLst/>
                <a:highlight>
                  <a:srgbClr val="FFFFFF"/>
                </a:highlight>
                <a:latin typeface="Arial" panose="020B0604020202020204" pitchFamily="34" charset="0"/>
              </a:rPr>
              <a:t>și</a:t>
            </a:r>
            <a:r>
              <a:rPr lang="en-GB" b="0" i="1" u="none" strike="noStrike" dirty="0">
                <a:solidFill>
                  <a:srgbClr val="222222"/>
                </a:solidFill>
                <a:effectLst/>
                <a:highlight>
                  <a:srgbClr val="FFFFFF"/>
                </a:highlight>
                <a:latin typeface="Arial" panose="020B0604020202020204" pitchFamily="34" charset="0"/>
              </a:rPr>
              <a:t> </a:t>
            </a:r>
            <a:r>
              <a:rPr lang="en-GB" b="0" i="1" u="none" strike="noStrike" dirty="0" err="1">
                <a:solidFill>
                  <a:srgbClr val="222222"/>
                </a:solidFill>
                <a:effectLst/>
                <a:highlight>
                  <a:srgbClr val="FFFFFF"/>
                </a:highlight>
                <a:latin typeface="Arial" panose="020B0604020202020204" pitchFamily="34" charset="0"/>
              </a:rPr>
              <a:t>Gorou</a:t>
            </a:r>
            <a:r>
              <a:rPr lang="en-GB" i="1" dirty="0">
                <a:solidFill>
                  <a:srgbClr val="222222"/>
                </a:solidFill>
                <a:highlight>
                  <a:srgbClr val="FFFFFF"/>
                </a:highlight>
                <a:latin typeface="Arial" panose="020B0604020202020204" pitchFamily="34" charset="0"/>
              </a:rPr>
              <a:t> </a:t>
            </a:r>
            <a:r>
              <a:rPr lang="en-GB" b="0" i="1" u="none" strike="noStrike" dirty="0">
                <a:solidFill>
                  <a:srgbClr val="222222"/>
                </a:solidFill>
                <a:effectLst/>
                <a:highlight>
                  <a:srgbClr val="FFFFFF"/>
                </a:highlight>
                <a:latin typeface="Arial" panose="020B0604020202020204" pitchFamily="34" charset="0"/>
              </a:rPr>
              <a:t>§ 24</a:t>
            </a:r>
            <a:r>
              <a:rPr lang="en-GB" b="0" i="0" u="none" strike="noStrike" dirty="0">
                <a:solidFill>
                  <a:srgbClr val="222222"/>
                </a:solidFill>
                <a:effectLst/>
                <a:highlight>
                  <a:srgbClr val="FFFFFF"/>
                </a:highlight>
                <a:latin typeface="Arial" panose="020B0604020202020204" pitchFamily="34" charset="0"/>
              </a:rPr>
              <a:t>);</a:t>
            </a:r>
          </a:p>
          <a:p>
            <a:pPr marL="684000" lvl="2" indent="0" algn="just">
              <a:buNone/>
            </a:pPr>
            <a:r>
              <a:rPr lang="en-GB" dirty="0">
                <a:solidFill>
                  <a:srgbClr val="222222"/>
                </a:solidFill>
                <a:highlight>
                  <a:srgbClr val="FFFFFF"/>
                </a:highlight>
                <a:latin typeface="Arial" panose="020B0604020202020204" pitchFamily="34" charset="0"/>
                <a:cs typeface="Arial" panose="020B0604020202020204" pitchFamily="34" charset="0"/>
              </a:rPr>
              <a:t>IV. </a:t>
            </a:r>
            <a:r>
              <a:rPr lang="x-none" dirty="0"/>
              <a:t>Procedură civilă, (Art. 6-1), drepturi </a:t>
            </a:r>
            <a:r>
              <a:rPr lang="en-GB" dirty="0" err="1"/>
              <a:t>și</a:t>
            </a:r>
            <a:r>
              <a:rPr lang="en-GB" dirty="0"/>
              <a:t> </a:t>
            </a:r>
            <a:r>
              <a:rPr lang="en-GB" dirty="0" err="1"/>
              <a:t>obligații</a:t>
            </a:r>
            <a:r>
              <a:rPr lang="en-GB" dirty="0"/>
              <a:t> civile; </a:t>
            </a:r>
            <a:endParaRPr lang="x-none" dirty="0"/>
          </a:p>
          <a:p>
            <a:pPr algn="just">
              <a:buFont typeface="Wingdings" pitchFamily="2" charset="2"/>
              <a:buChar char="ü"/>
            </a:pPr>
            <a:r>
              <a:rPr lang="en-US" sz="1600" b="1" dirty="0" err="1">
                <a:solidFill>
                  <a:schemeClr val="accent1"/>
                </a:solidFill>
                <a:highlight>
                  <a:srgbClr val="FFFFFF"/>
                </a:highlight>
                <a:latin typeface="Arial" panose="020B0604020202020204" pitchFamily="34" charset="0"/>
                <a:ea typeface="+mj-ea"/>
                <a:cs typeface="Arial" panose="020B0604020202020204" pitchFamily="34" charset="0"/>
              </a:rPr>
              <a:t>Dreptul</a:t>
            </a:r>
            <a:r>
              <a:rPr lang="en-US" sz="1600" b="1" dirty="0">
                <a:solidFill>
                  <a:schemeClr val="accent1"/>
                </a:solidFill>
                <a:highlight>
                  <a:srgbClr val="FFFFFF"/>
                </a:highlight>
                <a:latin typeface="Arial" panose="020B0604020202020204" pitchFamily="34" charset="0"/>
                <a:ea typeface="+mj-ea"/>
                <a:cs typeface="Arial" panose="020B0604020202020204" pitchFamily="34" charset="0"/>
              </a:rPr>
              <a:t> procedural distinct de </a:t>
            </a:r>
            <a:r>
              <a:rPr lang="en-US" sz="1600" b="1" dirty="0" err="1">
                <a:solidFill>
                  <a:schemeClr val="accent1"/>
                </a:solidFill>
                <a:highlight>
                  <a:srgbClr val="FFFFFF"/>
                </a:highlight>
                <a:latin typeface="Arial" panose="020B0604020202020204" pitchFamily="34" charset="0"/>
                <a:ea typeface="+mj-ea"/>
                <a:cs typeface="Arial" panose="020B0604020202020204" pitchFamily="34" charset="0"/>
              </a:rPr>
              <a:t>alte</a:t>
            </a:r>
            <a:r>
              <a:rPr lang="en-US" sz="1600" b="1" dirty="0">
                <a:solidFill>
                  <a:schemeClr val="accent1"/>
                </a:solidFill>
                <a:highlight>
                  <a:srgbClr val="FFFFFF"/>
                </a:highlight>
                <a:latin typeface="Arial" panose="020B0604020202020204" pitchFamily="34" charset="0"/>
                <a:ea typeface="+mj-ea"/>
                <a:cs typeface="Arial" panose="020B0604020202020204" pitchFamily="34" charset="0"/>
              </a:rPr>
              <a:t> state </a:t>
            </a:r>
            <a:r>
              <a:rPr lang="en-US" sz="1600" b="1" dirty="0" err="1">
                <a:solidFill>
                  <a:schemeClr val="accent1"/>
                </a:solidFill>
                <a:highlight>
                  <a:srgbClr val="FFFFFF"/>
                </a:highlight>
                <a:latin typeface="Arial" panose="020B0604020202020204" pitchFamily="34" charset="0"/>
                <a:ea typeface="+mj-ea"/>
                <a:cs typeface="Arial" panose="020B0604020202020204" pitchFamily="34" charset="0"/>
              </a:rPr>
              <a:t>membre</a:t>
            </a:r>
            <a:r>
              <a:rPr lang="en-US" sz="1600" b="1" dirty="0">
                <a:solidFill>
                  <a:schemeClr val="accent1"/>
                </a:solidFill>
                <a:highlight>
                  <a:srgbClr val="FFFFFF"/>
                </a:highlight>
                <a:latin typeface="Arial" panose="020B0604020202020204" pitchFamily="34" charset="0"/>
                <a:ea typeface="+mj-ea"/>
                <a:cs typeface="Arial" panose="020B0604020202020204" pitchFamily="34" charset="0"/>
              </a:rPr>
              <a:t> CEDO: </a:t>
            </a:r>
            <a:r>
              <a:rPr lang="en-US" sz="1600" b="1" u="sng" dirty="0" err="1">
                <a:highlight>
                  <a:srgbClr val="FFFFFF"/>
                </a:highlight>
                <a:latin typeface="Arial" panose="020B0604020202020204" pitchFamily="34" charset="0"/>
                <a:ea typeface="+mj-ea"/>
                <a:cs typeface="Arial" panose="020B0604020202020204" pitchFamily="34" charset="0"/>
              </a:rPr>
              <a:t>sistemul</a:t>
            </a:r>
            <a:r>
              <a:rPr lang="en-US" sz="1600" b="1" u="sng" dirty="0">
                <a:highlight>
                  <a:srgbClr val="FFFFFF"/>
                </a:highlight>
                <a:latin typeface="Arial" panose="020B0604020202020204" pitchFamily="34" charset="0"/>
                <a:ea typeface="+mj-ea"/>
                <a:cs typeface="Arial" panose="020B0604020202020204" pitchFamily="34" charset="0"/>
              </a:rPr>
              <a:t> de </a:t>
            </a:r>
            <a:r>
              <a:rPr lang="en-US" sz="1600" b="1" u="sng" dirty="0" err="1">
                <a:highlight>
                  <a:srgbClr val="FFFFFF"/>
                </a:highlight>
                <a:latin typeface="Arial" panose="020B0604020202020204" pitchFamily="34" charset="0"/>
                <a:ea typeface="+mj-ea"/>
                <a:cs typeface="Arial" panose="020B0604020202020204" pitchFamily="34" charset="0"/>
              </a:rPr>
              <a:t>drept</a:t>
            </a:r>
            <a:r>
              <a:rPr lang="en-US" sz="1600" b="1" u="sng" dirty="0">
                <a:highlight>
                  <a:srgbClr val="FFFFFF"/>
                </a:highlight>
                <a:latin typeface="Arial" panose="020B0604020202020204" pitchFamily="34" charset="0"/>
                <a:ea typeface="+mj-ea"/>
                <a:cs typeface="Arial" panose="020B0604020202020204" pitchFamily="34" charset="0"/>
              </a:rPr>
              <a:t> San Marino </a:t>
            </a:r>
            <a:r>
              <a:rPr lang="en-US" sz="1600" b="1" u="sng" dirty="0" err="1">
                <a:highlight>
                  <a:srgbClr val="FFFFFF"/>
                </a:highlight>
                <a:latin typeface="Arial" panose="020B0604020202020204" pitchFamily="34" charset="0"/>
                <a:ea typeface="+mj-ea"/>
                <a:cs typeface="Arial" panose="020B0604020202020204" pitchFamily="34" charset="0"/>
              </a:rPr>
              <a:t>diferit</a:t>
            </a:r>
            <a:r>
              <a:rPr lang="en-US" sz="1600" b="1" u="sng" dirty="0">
                <a:highlight>
                  <a:srgbClr val="FFFFFF"/>
                </a:highlight>
                <a:latin typeface="Arial" panose="020B0604020202020204" pitchFamily="34" charset="0"/>
                <a:ea typeface="+mj-ea"/>
                <a:cs typeface="Arial" panose="020B0604020202020204" pitchFamily="34" charset="0"/>
              </a:rPr>
              <a:t> de </a:t>
            </a:r>
            <a:r>
              <a:rPr lang="en-US" sz="1600" b="1" u="sng" dirty="0" err="1">
                <a:highlight>
                  <a:srgbClr val="FFFFFF"/>
                </a:highlight>
                <a:latin typeface="Arial" panose="020B0604020202020204" pitchFamily="34" charset="0"/>
                <a:ea typeface="+mj-ea"/>
                <a:cs typeface="Arial" panose="020B0604020202020204" pitchFamily="34" charset="0"/>
              </a:rPr>
              <a:t>cel</a:t>
            </a:r>
            <a:r>
              <a:rPr lang="en-US" sz="1600" b="1" u="sng" dirty="0">
                <a:highlight>
                  <a:srgbClr val="FFFFFF"/>
                </a:highlight>
                <a:latin typeface="Arial" panose="020B0604020202020204" pitchFamily="34" charset="0"/>
                <a:ea typeface="+mj-ea"/>
                <a:cs typeface="Arial" panose="020B0604020202020204" pitchFamily="34" charset="0"/>
              </a:rPr>
              <a:t> al </a:t>
            </a:r>
            <a:r>
              <a:rPr lang="en-US" sz="1600" b="1" u="sng" dirty="0" err="1">
                <a:highlight>
                  <a:srgbClr val="FFFFFF"/>
                </a:highlight>
                <a:latin typeface="Arial" panose="020B0604020202020204" pitchFamily="34" charset="0"/>
                <a:ea typeface="+mj-ea"/>
                <a:cs typeface="Arial" panose="020B0604020202020204" pitchFamily="34" charset="0"/>
              </a:rPr>
              <a:t>Italiei</a:t>
            </a:r>
            <a:r>
              <a:rPr lang="en-US" sz="1600" b="1" u="sng" dirty="0">
                <a:highlight>
                  <a:srgbClr val="FFFFFF"/>
                </a:highlight>
                <a:latin typeface="Arial" panose="020B0604020202020204" pitchFamily="34" charset="0"/>
                <a:ea typeface="+mj-ea"/>
                <a:cs typeface="Arial" panose="020B0604020202020204" pitchFamily="34" charset="0"/>
              </a:rPr>
              <a:t> (§39), </a:t>
            </a:r>
            <a:r>
              <a:rPr lang="en-US" sz="1600" dirty="0" err="1">
                <a:highlight>
                  <a:srgbClr val="FFFFFF"/>
                </a:highlight>
                <a:latin typeface="Arial" panose="020B0604020202020204" pitchFamily="34" charset="0"/>
                <a:ea typeface="+mj-ea"/>
                <a:cs typeface="Arial" panose="020B0604020202020204" pitchFamily="34" charset="0"/>
              </a:rPr>
              <a:t>reglementarea</a:t>
            </a:r>
            <a:r>
              <a:rPr lang="en-US" sz="1600" dirty="0">
                <a:highlight>
                  <a:srgbClr val="FFFFFF"/>
                </a:highlight>
                <a:latin typeface="Arial" panose="020B0604020202020204" pitchFamily="34" charset="0"/>
                <a:ea typeface="+mj-ea"/>
                <a:cs typeface="Arial" panose="020B0604020202020204" pitchFamily="34" charset="0"/>
              </a:rPr>
              <a:t> </a:t>
            </a:r>
            <a:r>
              <a:rPr lang="en-US" sz="1600" dirty="0" err="1">
                <a:highlight>
                  <a:srgbClr val="FFFFFF"/>
                </a:highlight>
                <a:latin typeface="Arial" panose="020B0604020202020204" pitchFamily="34" charset="0"/>
                <a:ea typeface="+mj-ea"/>
                <a:cs typeface="Arial" panose="020B0604020202020204" pitchFamily="34" charset="0"/>
              </a:rPr>
              <a:t>cailor</a:t>
            </a:r>
            <a:r>
              <a:rPr lang="en-US" sz="1600" dirty="0">
                <a:highlight>
                  <a:srgbClr val="FFFFFF"/>
                </a:highlight>
                <a:latin typeface="Arial" panose="020B0604020202020204" pitchFamily="34" charset="0"/>
                <a:ea typeface="+mj-ea"/>
                <a:cs typeface="Arial" panose="020B0604020202020204" pitchFamily="34" charset="0"/>
              </a:rPr>
              <a:t> de </a:t>
            </a:r>
            <a:r>
              <a:rPr lang="en-US" sz="1600" dirty="0" err="1">
                <a:highlight>
                  <a:srgbClr val="FFFFFF"/>
                </a:highlight>
                <a:latin typeface="Arial" panose="020B0604020202020204" pitchFamily="34" charset="0"/>
                <a:ea typeface="+mj-ea"/>
                <a:cs typeface="Arial" panose="020B0604020202020204" pitchFamily="34" charset="0"/>
              </a:rPr>
              <a:t>atac</a:t>
            </a:r>
            <a:r>
              <a:rPr lang="en-US" sz="1600" dirty="0">
                <a:highlight>
                  <a:srgbClr val="FFFFFF"/>
                </a:highlight>
                <a:latin typeface="Arial" panose="020B0604020202020204" pitchFamily="34" charset="0"/>
                <a:ea typeface="+mj-ea"/>
                <a:cs typeface="Arial" panose="020B0604020202020204" pitchFamily="34" charset="0"/>
              </a:rPr>
              <a:t> </a:t>
            </a:r>
            <a:r>
              <a:rPr lang="en-US" sz="1600" dirty="0" err="1">
                <a:highlight>
                  <a:srgbClr val="FFFFFF"/>
                </a:highlight>
                <a:latin typeface="Arial" panose="020B0604020202020204" pitchFamily="34" charset="0"/>
                <a:ea typeface="+mj-ea"/>
                <a:cs typeface="Arial" panose="020B0604020202020204" pitchFamily="34" charset="0"/>
              </a:rPr>
              <a:t>efective</a:t>
            </a:r>
            <a:r>
              <a:rPr lang="en-US" sz="1600" dirty="0">
                <a:highlight>
                  <a:srgbClr val="FFFFFF"/>
                </a:highlight>
                <a:latin typeface="Arial" panose="020B0604020202020204" pitchFamily="34" charset="0"/>
                <a:ea typeface="+mj-ea"/>
                <a:cs typeface="Arial" panose="020B0604020202020204" pitchFamily="34" charset="0"/>
              </a:rPr>
              <a:t> la </a:t>
            </a:r>
            <a:r>
              <a:rPr lang="en-US" sz="1600" dirty="0" err="1">
                <a:highlight>
                  <a:srgbClr val="FFFFFF"/>
                </a:highlight>
                <a:latin typeface="Arial" panose="020B0604020202020204" pitchFamily="34" charset="0"/>
                <a:ea typeface="+mj-ea"/>
                <a:cs typeface="Arial" panose="020B0604020202020204" pitchFamily="34" charset="0"/>
              </a:rPr>
              <a:t>nivelul</a:t>
            </a:r>
            <a:r>
              <a:rPr lang="en-US" sz="1600" dirty="0">
                <a:highlight>
                  <a:srgbClr val="FFFFFF"/>
                </a:highlight>
                <a:latin typeface="Arial" panose="020B0604020202020204" pitchFamily="34" charset="0"/>
                <a:ea typeface="+mj-ea"/>
                <a:cs typeface="Arial" panose="020B0604020202020204" pitchFamily="34" charset="0"/>
              </a:rPr>
              <a:t> </a:t>
            </a:r>
            <a:r>
              <a:rPr lang="en-US" sz="1600" dirty="0" err="1">
                <a:highlight>
                  <a:srgbClr val="FFFFFF"/>
                </a:highlight>
                <a:latin typeface="Arial" panose="020B0604020202020204" pitchFamily="34" charset="0"/>
                <a:ea typeface="+mj-ea"/>
                <a:cs typeface="Arial" panose="020B0604020202020204" pitchFamily="34" charset="0"/>
              </a:rPr>
              <a:t>dreptului</a:t>
            </a:r>
            <a:r>
              <a:rPr lang="en-US" sz="1600" dirty="0">
                <a:highlight>
                  <a:srgbClr val="FFFFFF"/>
                </a:highlight>
                <a:latin typeface="Arial" panose="020B0604020202020204" pitchFamily="34" charset="0"/>
                <a:ea typeface="+mj-ea"/>
                <a:cs typeface="Arial" panose="020B0604020202020204" pitchFamily="34" charset="0"/>
              </a:rPr>
              <a:t> intern cat </a:t>
            </a:r>
            <a:r>
              <a:rPr lang="en-US" sz="1600" dirty="0" err="1">
                <a:highlight>
                  <a:srgbClr val="FFFFFF"/>
                </a:highlight>
                <a:latin typeface="Arial" panose="020B0604020202020204" pitchFamily="34" charset="0"/>
                <a:ea typeface="+mj-ea"/>
                <a:cs typeface="Arial" panose="020B0604020202020204" pitchFamily="34" charset="0"/>
              </a:rPr>
              <a:t>si</a:t>
            </a:r>
            <a:r>
              <a:rPr lang="en-US" sz="1600" dirty="0">
                <a:highlight>
                  <a:srgbClr val="FFFFFF"/>
                </a:highlight>
                <a:latin typeface="Arial" panose="020B0604020202020204" pitchFamily="34" charset="0"/>
                <a:ea typeface="+mj-ea"/>
                <a:cs typeface="Arial" panose="020B0604020202020204" pitchFamily="34" charset="0"/>
              </a:rPr>
              <a:t> </a:t>
            </a:r>
            <a:r>
              <a:rPr lang="en-US" sz="1600" dirty="0" err="1">
                <a:highlight>
                  <a:srgbClr val="FFFFFF"/>
                </a:highlight>
                <a:latin typeface="Arial" panose="020B0604020202020204" pitchFamily="34" charset="0"/>
                <a:ea typeface="+mj-ea"/>
                <a:cs typeface="Arial" panose="020B0604020202020204" pitchFamily="34" charset="0"/>
              </a:rPr>
              <a:t>epuizarea</a:t>
            </a:r>
            <a:r>
              <a:rPr lang="en-US" sz="1600" dirty="0">
                <a:highlight>
                  <a:srgbClr val="FFFFFF"/>
                </a:highlight>
                <a:latin typeface="Arial" panose="020B0604020202020204" pitchFamily="34" charset="0"/>
                <a:ea typeface="+mj-ea"/>
                <a:cs typeface="Arial" panose="020B0604020202020204" pitchFamily="34" charset="0"/>
              </a:rPr>
              <a:t> </a:t>
            </a:r>
            <a:r>
              <a:rPr lang="en-US" sz="1600" dirty="0" err="1">
                <a:highlight>
                  <a:srgbClr val="FFFFFF"/>
                </a:highlight>
                <a:latin typeface="Arial" panose="020B0604020202020204" pitchFamily="34" charset="0"/>
                <a:ea typeface="+mj-ea"/>
                <a:cs typeface="Arial" panose="020B0604020202020204" pitchFamily="34" charset="0"/>
              </a:rPr>
              <a:t>acestora</a:t>
            </a:r>
            <a:r>
              <a:rPr lang="en-US" sz="1600" dirty="0">
                <a:highlight>
                  <a:srgbClr val="FFFFFF"/>
                </a:highlight>
                <a:latin typeface="Arial" panose="020B0604020202020204" pitchFamily="34" charset="0"/>
                <a:ea typeface="+mj-ea"/>
                <a:cs typeface="Arial" panose="020B0604020202020204" pitchFamily="34" charset="0"/>
              </a:rPr>
              <a:t> </a:t>
            </a:r>
            <a:r>
              <a:rPr lang="en-US" sz="1600" dirty="0" err="1">
                <a:highlight>
                  <a:srgbClr val="FFFFFF"/>
                </a:highlight>
                <a:latin typeface="Arial" panose="020B0604020202020204" pitchFamily="34" charset="0"/>
                <a:ea typeface="+mj-ea"/>
                <a:cs typeface="Arial" panose="020B0604020202020204" pitchFamily="34" charset="0"/>
              </a:rPr>
              <a:t>pentru</a:t>
            </a:r>
            <a:r>
              <a:rPr lang="en-US" sz="1600" dirty="0">
                <a:highlight>
                  <a:srgbClr val="FFFFFF"/>
                </a:highlight>
                <a:latin typeface="Arial" panose="020B0604020202020204" pitchFamily="34" charset="0"/>
                <a:ea typeface="+mj-ea"/>
                <a:cs typeface="Arial" panose="020B0604020202020204" pitchFamily="34" charset="0"/>
              </a:rPr>
              <a:t> a face art.6 CEDO </a:t>
            </a:r>
            <a:r>
              <a:rPr lang="en-US" sz="1600" dirty="0" err="1">
                <a:highlight>
                  <a:srgbClr val="FFFFFF"/>
                </a:highlight>
                <a:latin typeface="Arial" panose="020B0604020202020204" pitchFamily="34" charset="0"/>
                <a:ea typeface="+mj-ea"/>
                <a:cs typeface="Arial" panose="020B0604020202020204" pitchFamily="34" charset="0"/>
              </a:rPr>
              <a:t>aplicabil</a:t>
            </a:r>
            <a:r>
              <a:rPr lang="en-US" sz="1600" dirty="0">
                <a:highlight>
                  <a:srgbClr val="FFFFFF"/>
                </a:highlight>
                <a:latin typeface="Arial" panose="020B0604020202020204" pitchFamily="34" charset="0"/>
                <a:ea typeface="+mj-ea"/>
                <a:cs typeface="Arial" panose="020B0604020202020204" pitchFamily="34" charset="0"/>
              </a:rPr>
              <a:t>.</a:t>
            </a:r>
            <a:endParaRPr lang="en-US" sz="1600" dirty="0">
              <a:ea typeface="+mj-ea"/>
              <a:cs typeface="+mj-cs"/>
            </a:endParaRPr>
          </a:p>
        </p:txBody>
      </p:sp>
      <p:pic>
        <p:nvPicPr>
          <p:cNvPr id="4" name="Picture 3" descr="A logo with a globe and text&#10;&#10;Description automatically generated">
            <a:extLst>
              <a:ext uri="{FF2B5EF4-FFF2-40B4-BE49-F238E27FC236}">
                <a16:creationId xmlns:a16="http://schemas.microsoft.com/office/drawing/2014/main" xmlns="" id="{04D70152-16CB-F57E-95C5-D8946FB8842F}"/>
              </a:ext>
            </a:extLst>
          </p:cNvPr>
          <p:cNvPicPr>
            <a:picLocks noChangeAspect="1"/>
          </p:cNvPicPr>
          <p:nvPr/>
        </p:nvPicPr>
        <p:blipFill>
          <a:blip r:embed="rId3"/>
          <a:stretch>
            <a:fillRect/>
          </a:stretch>
        </p:blipFill>
        <p:spPr>
          <a:xfrm>
            <a:off x="0" y="0"/>
            <a:ext cx="1659756" cy="1262423"/>
          </a:xfrm>
          <a:prstGeom prst="rect">
            <a:avLst/>
          </a:prstGeom>
        </p:spPr>
      </p:pic>
      <p:pic>
        <p:nvPicPr>
          <p:cNvPr id="5" name="Picture 4" descr="A blue circle with a white figure holding scales and a book&#10;&#10;Description automatically generated">
            <a:extLst>
              <a:ext uri="{FF2B5EF4-FFF2-40B4-BE49-F238E27FC236}">
                <a16:creationId xmlns:a16="http://schemas.microsoft.com/office/drawing/2014/main" xmlns="" id="{46BF29C6-69B3-06CA-F94E-484CAD6343E2}"/>
              </a:ext>
            </a:extLst>
          </p:cNvPr>
          <p:cNvPicPr>
            <a:picLocks noChangeAspect="1"/>
          </p:cNvPicPr>
          <p:nvPr/>
        </p:nvPicPr>
        <p:blipFill>
          <a:blip r:embed="rId4"/>
          <a:stretch>
            <a:fillRect/>
          </a:stretch>
        </p:blipFill>
        <p:spPr>
          <a:xfrm>
            <a:off x="1659757" y="5638"/>
            <a:ext cx="1659756" cy="1256785"/>
          </a:xfrm>
          <a:prstGeom prst="rect">
            <a:avLst/>
          </a:prstGeom>
        </p:spPr>
      </p:pic>
      <p:pic>
        <p:nvPicPr>
          <p:cNvPr id="6" name="Picture 5" descr="A green and white logo&#10;&#10;Description automatically generated">
            <a:extLst>
              <a:ext uri="{FF2B5EF4-FFF2-40B4-BE49-F238E27FC236}">
                <a16:creationId xmlns:a16="http://schemas.microsoft.com/office/drawing/2014/main" xmlns="" id="{23ED0D82-5EA1-6DD4-7443-C019FEBA25AB}"/>
              </a:ext>
            </a:extLst>
          </p:cNvPr>
          <p:cNvPicPr>
            <a:picLocks noChangeAspect="1"/>
          </p:cNvPicPr>
          <p:nvPr/>
        </p:nvPicPr>
        <p:blipFill>
          <a:blip r:embed="rId5"/>
          <a:stretch>
            <a:fillRect/>
          </a:stretch>
        </p:blipFill>
        <p:spPr>
          <a:xfrm>
            <a:off x="3319513" y="1"/>
            <a:ext cx="3208535" cy="1268414"/>
          </a:xfrm>
          <a:prstGeom prst="rect">
            <a:avLst/>
          </a:prstGeom>
        </p:spPr>
      </p:pic>
      <p:pic>
        <p:nvPicPr>
          <p:cNvPr id="7" name="Picture 6" descr="A blue circle with a white figure holding scales and a book&#10;&#10;Description automatically generated">
            <a:extLst>
              <a:ext uri="{FF2B5EF4-FFF2-40B4-BE49-F238E27FC236}">
                <a16:creationId xmlns:a16="http://schemas.microsoft.com/office/drawing/2014/main" xmlns="" id="{20293366-CC5D-F762-37BF-8C99FE63ABA5}"/>
              </a:ext>
            </a:extLst>
          </p:cNvPr>
          <p:cNvPicPr>
            <a:picLocks noChangeAspect="1"/>
          </p:cNvPicPr>
          <p:nvPr/>
        </p:nvPicPr>
        <p:blipFill>
          <a:blip r:embed="rId4"/>
          <a:stretch>
            <a:fillRect/>
          </a:stretch>
        </p:blipFill>
        <p:spPr>
          <a:xfrm>
            <a:off x="1662088" y="-15987"/>
            <a:ext cx="1659756" cy="1256785"/>
          </a:xfrm>
          <a:prstGeom prst="rect">
            <a:avLst/>
          </a:prstGeom>
        </p:spPr>
      </p:pic>
    </p:spTree>
    <p:extLst>
      <p:ext uri="{BB962C8B-B14F-4D97-AF65-F5344CB8AC3E}">
        <p14:creationId xmlns:p14="http://schemas.microsoft.com/office/powerpoint/2010/main" val="226220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CBA01A-3A84-97B8-4095-02E39BFCBA6C}"/>
              </a:ext>
            </a:extLst>
          </p:cNvPr>
          <p:cNvSpPr>
            <a:spLocks noGrp="1"/>
          </p:cNvSpPr>
          <p:nvPr>
            <p:ph type="title"/>
          </p:nvPr>
        </p:nvSpPr>
        <p:spPr>
          <a:xfrm>
            <a:off x="0" y="1268414"/>
            <a:ext cx="12072664" cy="576410"/>
          </a:xfrm>
        </p:spPr>
        <p:txBody>
          <a:bodyPr/>
          <a:lstStyle/>
          <a:p>
            <a:r>
              <a:rPr lang="x-none" dirty="0"/>
              <a:t>Interesant:</a:t>
            </a:r>
          </a:p>
        </p:txBody>
      </p:sp>
      <p:sp>
        <p:nvSpPr>
          <p:cNvPr id="5" name="Slide Number Placeholder 4">
            <a:extLst>
              <a:ext uri="{FF2B5EF4-FFF2-40B4-BE49-F238E27FC236}">
                <a16:creationId xmlns:a16="http://schemas.microsoft.com/office/drawing/2014/main" xmlns="" id="{32E9D847-A26F-A223-310D-6DF4212241B5}"/>
              </a:ext>
            </a:extLst>
          </p:cNvPr>
          <p:cNvSpPr>
            <a:spLocks noGrp="1"/>
          </p:cNvSpPr>
          <p:nvPr>
            <p:ph type="sldNum" sz="quarter" idx="12"/>
          </p:nvPr>
        </p:nvSpPr>
        <p:spPr/>
        <p:txBody>
          <a:bodyPr/>
          <a:lstStyle/>
          <a:p>
            <a:r>
              <a:rPr lang="en-US"/>
              <a:t>Page </a:t>
            </a:r>
            <a:fld id="{9D46F3A4-F478-9440-BC8E-B732027F4C86}" type="slidenum">
              <a:rPr lang="en-US" smtClean="0"/>
              <a:pPr/>
              <a:t>11</a:t>
            </a:fld>
            <a:endParaRPr lang="en-US" dirty="0"/>
          </a:p>
        </p:txBody>
      </p:sp>
      <p:sp>
        <p:nvSpPr>
          <p:cNvPr id="6" name="TextBox 5">
            <a:extLst>
              <a:ext uri="{FF2B5EF4-FFF2-40B4-BE49-F238E27FC236}">
                <a16:creationId xmlns:a16="http://schemas.microsoft.com/office/drawing/2014/main" xmlns="" id="{A531FBF0-D130-B46A-4F7B-D8E9C9B9E30A}"/>
              </a:ext>
            </a:extLst>
          </p:cNvPr>
          <p:cNvSpPr txBox="1"/>
          <p:nvPr/>
        </p:nvSpPr>
        <p:spPr>
          <a:xfrm>
            <a:off x="59668" y="1700808"/>
            <a:ext cx="11953327" cy="5586145"/>
          </a:xfrm>
          <a:prstGeom prst="rect">
            <a:avLst/>
          </a:prstGeom>
          <a:noFill/>
        </p:spPr>
        <p:txBody>
          <a:bodyPr wrap="square" rtlCol="0">
            <a:spAutoFit/>
          </a:bodyPr>
          <a:lstStyle/>
          <a:p>
            <a:pPr algn="just"/>
            <a:r>
              <a:rPr lang="x-none" i="1" dirty="0"/>
              <a:t>§39: </a:t>
            </a:r>
            <a:r>
              <a:rPr lang="en-GB" i="1" dirty="0" err="1"/>
              <a:t>Spre</a:t>
            </a:r>
            <a:r>
              <a:rPr lang="en-GB" i="1" dirty="0"/>
              <a:t> </a:t>
            </a:r>
            <a:r>
              <a:rPr lang="en-GB" i="1" dirty="0" err="1"/>
              <a:t>deosebire</a:t>
            </a:r>
            <a:r>
              <a:rPr lang="en-GB" i="1" dirty="0"/>
              <a:t> de Italia, in San Marino </a:t>
            </a:r>
            <a:r>
              <a:rPr lang="en-GB" i="1" dirty="0" err="1"/>
              <a:t>reclamanții</a:t>
            </a:r>
            <a:r>
              <a:rPr lang="en-GB" i="1" dirty="0"/>
              <a:t> </a:t>
            </a:r>
            <a:r>
              <a:rPr lang="en-GB" b="1" i="1" u="sng" dirty="0"/>
              <a:t>pot fi </a:t>
            </a:r>
            <a:r>
              <a:rPr lang="en-GB" b="1" i="1" u="sng" dirty="0" err="1"/>
              <a:t>admiși</a:t>
            </a:r>
            <a:r>
              <a:rPr lang="en-GB" b="1" i="1" u="sng" dirty="0"/>
              <a:t> </a:t>
            </a:r>
            <a:r>
              <a:rPr lang="en-GB" b="1" i="1" u="sng" dirty="0" err="1"/>
              <a:t>în</a:t>
            </a:r>
            <a:r>
              <a:rPr lang="en-GB" b="1" i="1" u="sng" dirty="0"/>
              <a:t> </a:t>
            </a:r>
            <a:r>
              <a:rPr lang="en-GB" b="1" i="1" u="sng" dirty="0" err="1"/>
              <a:t>procedură</a:t>
            </a:r>
            <a:r>
              <a:rPr lang="en-GB" b="1" i="1" u="sng" dirty="0"/>
              <a:t> ca </a:t>
            </a:r>
            <a:r>
              <a:rPr lang="en-GB" b="1" i="1" u="sng" dirty="0" err="1"/>
              <a:t>părți</a:t>
            </a:r>
            <a:r>
              <a:rPr lang="en-GB" b="1" i="1" u="sng" dirty="0"/>
              <a:t> civile </a:t>
            </a:r>
            <a:r>
              <a:rPr lang="en-GB" b="1" i="1" u="sng" dirty="0" err="1"/>
              <a:t>în</a:t>
            </a:r>
            <a:r>
              <a:rPr lang="en-GB" b="1" i="1" u="sng" dirty="0"/>
              <a:t> </a:t>
            </a:r>
            <a:r>
              <a:rPr lang="en-GB" b="1" i="1" u="sng" dirty="0" err="1"/>
              <a:t>faza</a:t>
            </a:r>
            <a:r>
              <a:rPr lang="en-GB" b="1" i="1" u="sng" dirty="0"/>
              <a:t> </a:t>
            </a:r>
            <a:r>
              <a:rPr lang="en-GB" b="1" i="1" u="sng" dirty="0" err="1"/>
              <a:t>preliminară</a:t>
            </a:r>
            <a:r>
              <a:rPr lang="en-GB" b="1" i="1" u="sng" dirty="0"/>
              <a:t> </a:t>
            </a:r>
            <a:r>
              <a:rPr lang="en-GB" i="1" dirty="0"/>
              <a:t>a </a:t>
            </a:r>
            <a:r>
              <a:rPr lang="en-GB" i="1" dirty="0" err="1"/>
              <a:t>procesului</a:t>
            </a:r>
            <a:r>
              <a:rPr lang="en-GB" i="1" dirty="0"/>
              <a:t> (“pre-trial stage”)</a:t>
            </a:r>
            <a:r>
              <a:rPr lang="x-none" i="1" dirty="0"/>
              <a:t>. </a:t>
            </a:r>
            <a:r>
              <a:rPr lang="x-none" dirty="0"/>
              <a:t>De asemenea</a:t>
            </a:r>
            <a:r>
              <a:rPr lang="en-GB" dirty="0"/>
              <a:t>, o </a:t>
            </a:r>
            <a:r>
              <a:rPr lang="en-GB" dirty="0" err="1"/>
              <a:t>parte</a:t>
            </a:r>
            <a:r>
              <a:rPr lang="en-GB" dirty="0"/>
              <a:t> </a:t>
            </a:r>
            <a:r>
              <a:rPr lang="en-GB" dirty="0" err="1"/>
              <a:t>vătămată</a:t>
            </a:r>
            <a:r>
              <a:rPr lang="en-GB" dirty="0"/>
              <a:t> </a:t>
            </a:r>
            <a:r>
              <a:rPr lang="en-GB" dirty="0" err="1"/>
              <a:t>poate</a:t>
            </a:r>
            <a:r>
              <a:rPr lang="en-GB" dirty="0"/>
              <a:t> </a:t>
            </a:r>
            <a:r>
              <a:rPr lang="en-GB" dirty="0" err="1"/>
              <a:t>depune</a:t>
            </a:r>
            <a:r>
              <a:rPr lang="en-GB" dirty="0"/>
              <a:t> o </a:t>
            </a:r>
            <a:r>
              <a:rPr lang="en-GB" dirty="0" err="1"/>
              <a:t>cerere</a:t>
            </a:r>
            <a:r>
              <a:rPr lang="en-GB" dirty="0"/>
              <a:t> de </a:t>
            </a:r>
            <a:r>
              <a:rPr lang="en-GB" dirty="0" err="1"/>
              <a:t>constituire</a:t>
            </a:r>
            <a:r>
              <a:rPr lang="en-GB" dirty="0"/>
              <a:t> ca </a:t>
            </a:r>
            <a:r>
              <a:rPr lang="en-GB" dirty="0" err="1"/>
              <a:t>parte</a:t>
            </a:r>
            <a:r>
              <a:rPr lang="en-GB" dirty="0"/>
              <a:t> </a:t>
            </a:r>
            <a:r>
              <a:rPr lang="en-GB" dirty="0" err="1"/>
              <a:t>civilă</a:t>
            </a:r>
            <a:r>
              <a:rPr lang="en-GB" dirty="0"/>
              <a:t> </a:t>
            </a:r>
            <a:r>
              <a:rPr lang="en-GB" dirty="0" err="1"/>
              <a:t>în</a:t>
            </a:r>
            <a:r>
              <a:rPr lang="en-GB" dirty="0"/>
              <a:t> </a:t>
            </a:r>
            <a:r>
              <a:rPr lang="en-GB" dirty="0" err="1"/>
              <a:t>timpul</a:t>
            </a:r>
            <a:r>
              <a:rPr lang="en-GB" dirty="0"/>
              <a:t> </a:t>
            </a:r>
            <a:r>
              <a:rPr lang="en-GB" dirty="0" err="1"/>
              <a:t>anchetei</a:t>
            </a:r>
            <a:r>
              <a:rPr lang="en-GB" dirty="0"/>
              <a:t> </a:t>
            </a:r>
            <a:r>
              <a:rPr lang="en-GB" dirty="0" err="1"/>
              <a:t>sau</a:t>
            </a:r>
            <a:r>
              <a:rPr lang="en-GB" dirty="0"/>
              <a:t> </a:t>
            </a:r>
            <a:r>
              <a:rPr lang="en-GB" dirty="0" err="1"/>
              <a:t>după</a:t>
            </a:r>
            <a:r>
              <a:rPr lang="en-GB" dirty="0"/>
              <a:t> </a:t>
            </a:r>
            <a:r>
              <a:rPr lang="en-GB" dirty="0" err="1"/>
              <a:t>decizia</a:t>
            </a:r>
            <a:r>
              <a:rPr lang="en-GB" dirty="0"/>
              <a:t> de </a:t>
            </a:r>
            <a:r>
              <a:rPr lang="en-GB" dirty="0" err="1"/>
              <a:t>trimitere</a:t>
            </a:r>
            <a:r>
              <a:rPr lang="en-GB" dirty="0"/>
              <a:t> </a:t>
            </a:r>
            <a:r>
              <a:rPr lang="en-GB" dirty="0" err="1"/>
              <a:t>în</a:t>
            </a:r>
            <a:r>
              <a:rPr lang="en-GB" dirty="0"/>
              <a:t> </a:t>
            </a:r>
            <a:r>
              <a:rPr lang="en-GB" dirty="0" err="1"/>
              <a:t>judecată</a:t>
            </a:r>
            <a:r>
              <a:rPr lang="en-GB" dirty="0"/>
              <a:t> a </a:t>
            </a:r>
            <a:r>
              <a:rPr lang="en-GB" dirty="0" err="1"/>
              <a:t>unui</a:t>
            </a:r>
            <a:r>
              <a:rPr lang="en-GB" dirty="0"/>
              <a:t> </a:t>
            </a:r>
            <a:r>
              <a:rPr lang="en-GB" dirty="0" err="1"/>
              <a:t>inculpat</a:t>
            </a:r>
            <a:r>
              <a:rPr lang="en-GB" dirty="0"/>
              <a:t>, cu </a:t>
            </a:r>
            <a:r>
              <a:rPr lang="en-GB" dirty="0" err="1"/>
              <a:t>condiția</a:t>
            </a:r>
            <a:r>
              <a:rPr lang="en-GB" dirty="0"/>
              <a:t> ca </a:t>
            </a:r>
            <a:r>
              <a:rPr lang="en-GB" dirty="0" err="1"/>
              <a:t>aceasta</a:t>
            </a:r>
            <a:r>
              <a:rPr lang="en-GB" dirty="0"/>
              <a:t> </a:t>
            </a:r>
            <a:r>
              <a:rPr lang="en-GB" dirty="0" err="1"/>
              <a:t>să</a:t>
            </a:r>
            <a:r>
              <a:rPr lang="en-GB" dirty="0"/>
              <a:t> fie </a:t>
            </a:r>
            <a:r>
              <a:rPr lang="en-GB" dirty="0" err="1"/>
              <a:t>depusă</a:t>
            </a:r>
            <a:r>
              <a:rPr lang="en-GB" dirty="0"/>
              <a:t> </a:t>
            </a:r>
            <a:r>
              <a:rPr lang="en-GB" dirty="0" err="1"/>
              <a:t>înainte</a:t>
            </a:r>
            <a:r>
              <a:rPr lang="en-GB" dirty="0"/>
              <a:t> de </a:t>
            </a:r>
            <a:r>
              <a:rPr lang="en-GB" dirty="0" err="1"/>
              <a:t>punerea</a:t>
            </a:r>
            <a:r>
              <a:rPr lang="en-GB" dirty="0"/>
              <a:t> sub </a:t>
            </a:r>
            <a:r>
              <a:rPr lang="en-GB" dirty="0" err="1"/>
              <a:t>acuzare</a:t>
            </a:r>
            <a:r>
              <a:rPr lang="en-GB" dirty="0"/>
              <a:t>. </a:t>
            </a:r>
            <a:r>
              <a:rPr lang="en-GB" dirty="0" err="1"/>
              <a:t>Astfel</a:t>
            </a:r>
            <a:r>
              <a:rPr lang="en-GB" dirty="0"/>
              <a:t>, </a:t>
            </a:r>
            <a:r>
              <a:rPr lang="en-GB" dirty="0" err="1"/>
              <a:t>judecătorul</a:t>
            </a:r>
            <a:r>
              <a:rPr lang="en-GB" dirty="0"/>
              <a:t> de </a:t>
            </a:r>
            <a:r>
              <a:rPr lang="en-GB" dirty="0" err="1"/>
              <a:t>instrucție</a:t>
            </a:r>
            <a:r>
              <a:rPr lang="en-GB" dirty="0"/>
              <a:t> </a:t>
            </a:r>
            <a:r>
              <a:rPr lang="en-GB" dirty="0" err="1"/>
              <a:t>poate</a:t>
            </a:r>
            <a:r>
              <a:rPr lang="en-GB" dirty="0"/>
              <a:t> </a:t>
            </a:r>
            <a:r>
              <a:rPr lang="en-GB" dirty="0" err="1"/>
              <a:t>lua</a:t>
            </a:r>
            <a:r>
              <a:rPr lang="en-GB" dirty="0"/>
              <a:t> o </a:t>
            </a:r>
            <a:r>
              <a:rPr lang="en-GB" dirty="0" err="1"/>
              <a:t>decizie</a:t>
            </a:r>
            <a:r>
              <a:rPr lang="en-GB" dirty="0"/>
              <a:t>, </a:t>
            </a:r>
            <a:r>
              <a:rPr lang="en-GB" dirty="0" err="1"/>
              <a:t>în</a:t>
            </a:r>
            <a:r>
              <a:rPr lang="en-GB" dirty="0"/>
              <a:t> </a:t>
            </a:r>
            <a:r>
              <a:rPr lang="en-GB" dirty="0" err="1"/>
              <a:t>cazul</a:t>
            </a:r>
            <a:r>
              <a:rPr lang="en-GB" dirty="0"/>
              <a:t> </a:t>
            </a:r>
            <a:r>
              <a:rPr lang="en-GB" dirty="0" err="1"/>
              <a:t>în</a:t>
            </a:r>
            <a:r>
              <a:rPr lang="en-GB" dirty="0"/>
              <a:t> care nu se </a:t>
            </a:r>
            <a:r>
              <a:rPr lang="en-GB" dirty="0" err="1"/>
              <a:t>ia</a:t>
            </a:r>
            <a:r>
              <a:rPr lang="en-GB" dirty="0"/>
              <a:t> o </a:t>
            </a:r>
            <a:r>
              <a:rPr lang="en-GB" dirty="0" err="1"/>
              <a:t>decizie</a:t>
            </a:r>
            <a:r>
              <a:rPr lang="en-GB" dirty="0"/>
              <a:t> </a:t>
            </a:r>
            <a:r>
              <a:rPr lang="en-GB" dirty="0" err="1"/>
              <a:t>în</a:t>
            </a:r>
            <a:r>
              <a:rPr lang="en-GB" dirty="0"/>
              <a:t> </a:t>
            </a:r>
            <a:r>
              <a:rPr lang="en-GB" dirty="0" err="1"/>
              <a:t>acest</a:t>
            </a:r>
            <a:r>
              <a:rPr lang="en-GB" dirty="0"/>
              <a:t> </a:t>
            </a:r>
            <a:r>
              <a:rPr lang="en-GB" dirty="0" err="1"/>
              <a:t>sens</a:t>
            </a:r>
            <a:r>
              <a:rPr lang="en-GB" dirty="0"/>
              <a:t>, </a:t>
            </a:r>
            <a:r>
              <a:rPr lang="en-GB" dirty="0" err="1"/>
              <a:t>aceasta</a:t>
            </a:r>
            <a:r>
              <a:rPr lang="en-GB" dirty="0"/>
              <a:t> </a:t>
            </a:r>
            <a:r>
              <a:rPr lang="en-GB" dirty="0" err="1"/>
              <a:t>trebuie</a:t>
            </a:r>
            <a:r>
              <a:rPr lang="en-GB" dirty="0"/>
              <a:t> </a:t>
            </a:r>
            <a:r>
              <a:rPr lang="en-GB" dirty="0" err="1"/>
              <a:t>să</a:t>
            </a:r>
            <a:r>
              <a:rPr lang="en-GB" dirty="0"/>
              <a:t> fie </a:t>
            </a:r>
            <a:r>
              <a:rPr lang="en-GB" dirty="0" err="1"/>
              <a:t>luată</a:t>
            </a:r>
            <a:r>
              <a:rPr lang="en-GB" dirty="0"/>
              <a:t> </a:t>
            </a:r>
            <a:r>
              <a:rPr lang="en-GB" dirty="0" err="1"/>
              <a:t>în</a:t>
            </a:r>
            <a:r>
              <a:rPr lang="en-GB" dirty="0"/>
              <a:t> </a:t>
            </a:r>
            <a:r>
              <a:rPr lang="en-GB" dirty="0" err="1"/>
              <a:t>cadrul</a:t>
            </a:r>
            <a:r>
              <a:rPr lang="en-GB" dirty="0"/>
              <a:t> </a:t>
            </a:r>
            <a:r>
              <a:rPr lang="en-GB" dirty="0" err="1"/>
              <a:t>ședinței</a:t>
            </a:r>
            <a:r>
              <a:rPr lang="en-GB" dirty="0"/>
              <a:t> de </a:t>
            </a:r>
            <a:r>
              <a:rPr lang="en-GB" dirty="0" err="1"/>
              <a:t>judecată</a:t>
            </a:r>
            <a:r>
              <a:rPr lang="en-GB" dirty="0"/>
              <a:t> (</a:t>
            </a:r>
            <a:r>
              <a:rPr lang="en-GB" dirty="0" err="1"/>
              <a:t>articolele</a:t>
            </a:r>
            <a:r>
              <a:rPr lang="en-GB" dirty="0"/>
              <a:t> 7 </a:t>
            </a:r>
            <a:r>
              <a:rPr lang="en-GB" dirty="0" err="1"/>
              <a:t>și</a:t>
            </a:r>
            <a:r>
              <a:rPr lang="en-GB" dirty="0"/>
              <a:t> 8 din CPP San Marino, </a:t>
            </a:r>
            <a:r>
              <a:rPr lang="en-GB" dirty="0" err="1"/>
              <a:t>alineatul</a:t>
            </a:r>
            <a:r>
              <a:rPr lang="en-GB" dirty="0"/>
              <a:t> (24));</a:t>
            </a:r>
          </a:p>
          <a:p>
            <a:pPr algn="just"/>
            <a:endParaRPr lang="en-GB" dirty="0"/>
          </a:p>
          <a:p>
            <a:pPr algn="just"/>
            <a:r>
              <a:rPr lang="en-GB" i="1" dirty="0"/>
              <a:t>§40</a:t>
            </a:r>
            <a:r>
              <a:rPr lang="en-GB" dirty="0"/>
              <a:t>: </a:t>
            </a:r>
            <a:r>
              <a:rPr lang="en-GB" dirty="0" err="1"/>
              <a:t>În</a:t>
            </a:r>
            <a:r>
              <a:rPr lang="en-GB" dirty="0"/>
              <a:t> </a:t>
            </a:r>
            <a:r>
              <a:rPr lang="en-GB" dirty="0" err="1"/>
              <a:t>prezenta</a:t>
            </a:r>
            <a:r>
              <a:rPr lang="en-GB" dirty="0"/>
              <a:t> </a:t>
            </a:r>
            <a:r>
              <a:rPr lang="en-GB" dirty="0" err="1"/>
              <a:t>cerere</a:t>
            </a:r>
            <a:r>
              <a:rPr lang="en-GB" dirty="0"/>
              <a:t>, </a:t>
            </a:r>
            <a:r>
              <a:rPr lang="en-GB" dirty="0" err="1"/>
              <a:t>termenul</a:t>
            </a:r>
            <a:r>
              <a:rPr lang="en-GB" dirty="0"/>
              <a:t> nu se </a:t>
            </a:r>
            <a:r>
              <a:rPr lang="en-GB" dirty="0" err="1"/>
              <a:t>împlinise</a:t>
            </a:r>
            <a:r>
              <a:rPr lang="en-GB" dirty="0"/>
              <a:t> </a:t>
            </a:r>
            <a:r>
              <a:rPr lang="en-GB" dirty="0" err="1"/>
              <a:t>încă</a:t>
            </a:r>
            <a:r>
              <a:rPr lang="en-GB" dirty="0"/>
              <a:t> </a:t>
            </a:r>
            <a:r>
              <a:rPr lang="en-GB" dirty="0" err="1"/>
              <a:t>în</a:t>
            </a:r>
            <a:r>
              <a:rPr lang="en-GB" dirty="0"/>
              <a:t> </a:t>
            </a:r>
            <a:r>
              <a:rPr lang="en-GB" dirty="0" err="1"/>
              <a:t>momentul</a:t>
            </a:r>
            <a:r>
              <a:rPr lang="en-GB" dirty="0"/>
              <a:t> </a:t>
            </a:r>
            <a:r>
              <a:rPr lang="en-GB" dirty="0" err="1"/>
              <a:t>în</a:t>
            </a:r>
            <a:r>
              <a:rPr lang="en-GB" dirty="0"/>
              <a:t> care </a:t>
            </a:r>
            <a:r>
              <a:rPr lang="en-GB" dirty="0" err="1"/>
              <a:t>investigațiile</a:t>
            </a:r>
            <a:r>
              <a:rPr lang="en-GB" dirty="0"/>
              <a:t> au </a:t>
            </a:r>
            <a:r>
              <a:rPr lang="en-GB" dirty="0" err="1"/>
              <a:t>fost</a:t>
            </a:r>
            <a:r>
              <a:rPr lang="en-GB" dirty="0"/>
              <a:t> </a:t>
            </a:r>
            <a:r>
              <a:rPr lang="en-GB" dirty="0" err="1"/>
              <a:t>întrerupte</a:t>
            </a:r>
            <a:r>
              <a:rPr lang="en-GB" dirty="0"/>
              <a:t>, </a:t>
            </a:r>
            <a:r>
              <a:rPr lang="en-GB" dirty="0" err="1"/>
              <a:t>deoarece</a:t>
            </a:r>
            <a:r>
              <a:rPr lang="en-GB" dirty="0"/>
              <a:t> </a:t>
            </a:r>
            <a:r>
              <a:rPr lang="en-GB" dirty="0" err="1"/>
              <a:t>acestea</a:t>
            </a:r>
            <a:r>
              <a:rPr lang="en-GB" dirty="0"/>
              <a:t> se </a:t>
            </a:r>
            <a:r>
              <a:rPr lang="en-GB" dirty="0" err="1"/>
              <a:t>prescriseseră</a:t>
            </a:r>
            <a:r>
              <a:rPr lang="en-GB" dirty="0"/>
              <a:t> </a:t>
            </a:r>
            <a:r>
              <a:rPr lang="en-GB" dirty="0" err="1"/>
              <a:t>deja</a:t>
            </a:r>
            <a:r>
              <a:rPr lang="en-GB" dirty="0"/>
              <a:t>, </a:t>
            </a:r>
            <a:r>
              <a:rPr lang="en-GB" dirty="0" err="1"/>
              <a:t>astfel</a:t>
            </a:r>
            <a:r>
              <a:rPr lang="en-GB" dirty="0"/>
              <a:t> </a:t>
            </a:r>
            <a:r>
              <a:rPr lang="en-GB" dirty="0" err="1"/>
              <a:t>încât</a:t>
            </a:r>
            <a:r>
              <a:rPr lang="en-GB" dirty="0"/>
              <a:t> </a:t>
            </a:r>
            <a:r>
              <a:rPr lang="en-GB" dirty="0" err="1"/>
              <a:t>nicio</a:t>
            </a:r>
            <a:r>
              <a:rPr lang="en-GB" dirty="0"/>
              <a:t> </a:t>
            </a:r>
            <a:r>
              <a:rPr lang="en-GB" dirty="0" err="1"/>
              <a:t>vină</a:t>
            </a:r>
            <a:r>
              <a:rPr lang="en-GB" dirty="0"/>
              <a:t> nu </a:t>
            </a:r>
            <a:r>
              <a:rPr lang="en-GB" dirty="0" err="1"/>
              <a:t>poate</a:t>
            </a:r>
            <a:r>
              <a:rPr lang="en-GB" dirty="0"/>
              <a:t> fi </a:t>
            </a:r>
            <a:r>
              <a:rPr lang="en-GB" dirty="0" err="1"/>
              <a:t>imputată</a:t>
            </a:r>
            <a:r>
              <a:rPr lang="en-GB" dirty="0"/>
              <a:t> </a:t>
            </a:r>
            <a:r>
              <a:rPr lang="en-GB" dirty="0" err="1"/>
              <a:t>reclamanților</a:t>
            </a:r>
            <a:r>
              <a:rPr lang="en-GB" dirty="0"/>
              <a:t>. </a:t>
            </a:r>
            <a:r>
              <a:rPr lang="en-GB" dirty="0" err="1"/>
              <a:t>În</a:t>
            </a:r>
            <a:r>
              <a:rPr lang="en-GB" dirty="0"/>
              <a:t> plus, </a:t>
            </a:r>
            <a:r>
              <a:rPr lang="en-GB" dirty="0" err="1"/>
              <a:t>Curtea</a:t>
            </a:r>
            <a:r>
              <a:rPr lang="en-GB" dirty="0"/>
              <a:t> </a:t>
            </a:r>
            <a:r>
              <a:rPr lang="en-GB" dirty="0" err="1"/>
              <a:t>notează</a:t>
            </a:r>
            <a:r>
              <a:rPr lang="en-GB" dirty="0"/>
              <a:t> </a:t>
            </a:r>
            <a:r>
              <a:rPr lang="en-GB" dirty="0" err="1"/>
              <a:t>că</a:t>
            </a:r>
            <a:r>
              <a:rPr lang="en-GB" dirty="0"/>
              <a:t>, </a:t>
            </a:r>
            <a:r>
              <a:rPr lang="en-GB" dirty="0" err="1"/>
              <a:t>chiar</a:t>
            </a:r>
            <a:r>
              <a:rPr lang="en-GB" dirty="0"/>
              <a:t> </a:t>
            </a:r>
            <a:r>
              <a:rPr lang="en-GB" dirty="0" err="1"/>
              <a:t>dacă</a:t>
            </a:r>
            <a:r>
              <a:rPr lang="en-GB" dirty="0"/>
              <a:t> </a:t>
            </a:r>
            <a:r>
              <a:rPr lang="en-GB" dirty="0" err="1"/>
              <a:t>cererea</a:t>
            </a:r>
            <a:r>
              <a:rPr lang="en-GB" dirty="0"/>
              <a:t> </a:t>
            </a:r>
            <a:r>
              <a:rPr lang="en-GB" dirty="0" err="1"/>
              <a:t>ar</a:t>
            </a:r>
            <a:r>
              <a:rPr lang="en-GB" dirty="0"/>
              <a:t> fi </a:t>
            </a:r>
            <a:r>
              <a:rPr lang="en-GB" dirty="0" err="1"/>
              <a:t>fost</a:t>
            </a:r>
            <a:r>
              <a:rPr lang="en-GB" dirty="0"/>
              <a:t> </a:t>
            </a:r>
            <a:r>
              <a:rPr lang="en-GB" dirty="0" err="1"/>
              <a:t>depusă</a:t>
            </a:r>
            <a:r>
              <a:rPr lang="en-GB" dirty="0"/>
              <a:t> ca </a:t>
            </a:r>
            <a:r>
              <a:rPr lang="en-GB" dirty="0" err="1"/>
              <a:t>în</a:t>
            </a:r>
            <a:r>
              <a:rPr lang="en-GB" dirty="0"/>
              <a:t> </a:t>
            </a:r>
            <a:r>
              <a:rPr lang="en-GB" dirty="0" err="1"/>
              <a:t>cazul</a:t>
            </a:r>
            <a:r>
              <a:rPr lang="en-GB" dirty="0"/>
              <a:t> </a:t>
            </a:r>
            <a:r>
              <a:rPr lang="en-GB" dirty="0" err="1"/>
              <a:t>celui</a:t>
            </a:r>
            <a:r>
              <a:rPr lang="en-GB" dirty="0"/>
              <a:t> de-al </a:t>
            </a:r>
            <a:r>
              <a:rPr lang="en-GB" dirty="0" err="1"/>
              <a:t>patrulea</a:t>
            </a:r>
            <a:r>
              <a:rPr lang="en-GB" dirty="0"/>
              <a:t> </a:t>
            </a:r>
            <a:r>
              <a:rPr lang="en-GB" dirty="0" err="1"/>
              <a:t>reclamant</a:t>
            </a:r>
            <a:r>
              <a:rPr lang="en-GB" dirty="0"/>
              <a:t>, o </a:t>
            </a:r>
            <a:r>
              <a:rPr lang="en-GB" dirty="0" err="1"/>
              <a:t>decizie</a:t>
            </a:r>
            <a:r>
              <a:rPr lang="en-GB" dirty="0"/>
              <a:t> nu </a:t>
            </a:r>
            <a:r>
              <a:rPr lang="en-GB" dirty="0" err="1"/>
              <a:t>ar</a:t>
            </a:r>
            <a:r>
              <a:rPr lang="en-GB" dirty="0"/>
              <a:t> fi </a:t>
            </a:r>
            <a:r>
              <a:rPr lang="en-GB" dirty="0" err="1"/>
              <a:t>fost</a:t>
            </a:r>
            <a:r>
              <a:rPr lang="en-GB" dirty="0"/>
              <a:t> </a:t>
            </a:r>
            <a:r>
              <a:rPr lang="en-GB" dirty="0" err="1"/>
              <a:t>luată</a:t>
            </a:r>
            <a:r>
              <a:rPr lang="en-GB" dirty="0"/>
              <a:t> </a:t>
            </a:r>
            <a:r>
              <a:rPr lang="en-GB" dirty="0" err="1"/>
              <a:t>în</a:t>
            </a:r>
            <a:r>
              <a:rPr lang="en-GB" dirty="0"/>
              <a:t> mod </a:t>
            </a:r>
            <a:r>
              <a:rPr lang="en-GB" dirty="0" err="1"/>
              <a:t>necesar</a:t>
            </a:r>
            <a:r>
              <a:rPr lang="en-GB" dirty="0"/>
              <a:t> </a:t>
            </a:r>
            <a:r>
              <a:rPr lang="en-GB" dirty="0" err="1"/>
              <a:t>în</a:t>
            </a:r>
            <a:r>
              <a:rPr lang="en-GB" dirty="0"/>
              <a:t> </a:t>
            </a:r>
            <a:r>
              <a:rPr lang="en-GB" dirty="0" err="1"/>
              <a:t>faza</a:t>
            </a:r>
            <a:r>
              <a:rPr lang="en-GB" dirty="0"/>
              <a:t> </a:t>
            </a:r>
            <a:r>
              <a:rPr lang="en-GB" dirty="0" err="1"/>
              <a:t>preliminară</a:t>
            </a:r>
            <a:r>
              <a:rPr lang="en-GB" dirty="0"/>
              <a:t>. </a:t>
            </a:r>
            <a:r>
              <a:rPr lang="en-GB" dirty="0" err="1"/>
              <a:t>Astfel</a:t>
            </a:r>
            <a:r>
              <a:rPr lang="en-GB" dirty="0"/>
              <a:t>, o </a:t>
            </a:r>
            <a:r>
              <a:rPr lang="en-GB" dirty="0" err="1"/>
              <a:t>parte</a:t>
            </a:r>
            <a:r>
              <a:rPr lang="en-GB" dirty="0"/>
              <a:t> </a:t>
            </a:r>
            <a:r>
              <a:rPr lang="en-GB" dirty="0" err="1"/>
              <a:t>vătămată</a:t>
            </a:r>
            <a:r>
              <a:rPr lang="en-GB" dirty="0"/>
              <a:t> nu are </a:t>
            </a:r>
            <a:r>
              <a:rPr lang="en-GB" dirty="0" err="1"/>
              <a:t>certitudinea</a:t>
            </a:r>
            <a:r>
              <a:rPr lang="en-GB" dirty="0"/>
              <a:t> de a fi </a:t>
            </a:r>
            <a:r>
              <a:rPr lang="en-GB" dirty="0" err="1"/>
              <a:t>admisă</a:t>
            </a:r>
            <a:r>
              <a:rPr lang="en-GB" dirty="0"/>
              <a:t> ca </a:t>
            </a:r>
            <a:r>
              <a:rPr lang="en-GB" dirty="0" err="1"/>
              <a:t>parte</a:t>
            </a:r>
            <a:r>
              <a:rPr lang="en-GB" dirty="0"/>
              <a:t> </a:t>
            </a:r>
            <a:r>
              <a:rPr lang="en-GB" dirty="0" err="1"/>
              <a:t>civilă</a:t>
            </a:r>
            <a:r>
              <a:rPr lang="en-GB" dirty="0"/>
              <a:t>.</a:t>
            </a:r>
          </a:p>
          <a:p>
            <a:pPr algn="just"/>
            <a:endParaRPr lang="en-GB" dirty="0"/>
          </a:p>
          <a:p>
            <a:pPr algn="just"/>
            <a:r>
              <a:rPr lang="en-GB" i="1" dirty="0"/>
              <a:t>§64</a:t>
            </a:r>
            <a:r>
              <a:rPr lang="en-GB" dirty="0"/>
              <a:t>: “</a:t>
            </a:r>
            <a:r>
              <a:rPr lang="en-GB" dirty="0" err="1"/>
              <a:t>Convenția</a:t>
            </a:r>
            <a:r>
              <a:rPr lang="en-GB" dirty="0"/>
              <a:t> nu </a:t>
            </a:r>
            <a:r>
              <a:rPr lang="en-GB" dirty="0" err="1"/>
              <a:t>conferă</a:t>
            </a:r>
            <a:r>
              <a:rPr lang="en-GB" dirty="0"/>
              <a:t> </a:t>
            </a:r>
            <a:r>
              <a:rPr lang="en-GB" dirty="0" err="1"/>
              <a:t>niciun</a:t>
            </a:r>
            <a:r>
              <a:rPr lang="en-GB" dirty="0"/>
              <a:t> </a:t>
            </a:r>
            <a:r>
              <a:rPr lang="en-GB" dirty="0" err="1"/>
              <a:t>drept</a:t>
            </a:r>
            <a:r>
              <a:rPr lang="en-GB" dirty="0"/>
              <a:t>, ca </a:t>
            </a:r>
            <a:r>
              <a:rPr lang="en-GB" dirty="0" err="1"/>
              <a:t>atare</a:t>
            </a:r>
            <a:r>
              <a:rPr lang="en-GB" dirty="0"/>
              <a:t>, ca </a:t>
            </a:r>
            <a:r>
              <a:rPr lang="en-GB" dirty="0" err="1"/>
              <a:t>terții</a:t>
            </a:r>
            <a:r>
              <a:rPr lang="en-GB" dirty="0"/>
              <a:t> </a:t>
            </a:r>
            <a:r>
              <a:rPr lang="en-GB" dirty="0" err="1"/>
              <a:t>să</a:t>
            </a:r>
            <a:r>
              <a:rPr lang="en-GB" dirty="0"/>
              <a:t> fie </a:t>
            </a:r>
            <a:r>
              <a:rPr lang="en-GB" dirty="0" err="1"/>
              <a:t>urmăriți</a:t>
            </a:r>
            <a:r>
              <a:rPr lang="en-GB" dirty="0"/>
              <a:t> penal </a:t>
            </a:r>
            <a:r>
              <a:rPr lang="en-GB" dirty="0" err="1"/>
              <a:t>sau</a:t>
            </a:r>
            <a:r>
              <a:rPr lang="en-GB" dirty="0"/>
              <a:t> </a:t>
            </a:r>
            <a:r>
              <a:rPr lang="en-GB" dirty="0" err="1"/>
              <a:t>condamnați</a:t>
            </a:r>
            <a:r>
              <a:rPr lang="en-GB" dirty="0"/>
              <a:t> </a:t>
            </a:r>
            <a:r>
              <a:rPr lang="en-GB" dirty="0" err="1"/>
              <a:t>pentru</a:t>
            </a:r>
            <a:r>
              <a:rPr lang="en-GB" dirty="0"/>
              <a:t> o </a:t>
            </a:r>
            <a:r>
              <a:rPr lang="en-GB" dirty="0" err="1"/>
              <a:t>infracțiune</a:t>
            </a:r>
            <a:r>
              <a:rPr lang="en-GB" dirty="0"/>
              <a:t> (</a:t>
            </a:r>
            <a:r>
              <a:rPr lang="en-GB" i="1" dirty="0" err="1"/>
              <a:t>Gorou</a:t>
            </a:r>
            <a:r>
              <a:rPr lang="en-GB" i="1" dirty="0"/>
              <a:t>, §24</a:t>
            </a:r>
            <a:r>
              <a:rPr lang="en-GB" dirty="0"/>
              <a:t>)…”</a:t>
            </a:r>
          </a:p>
          <a:p>
            <a:pPr algn="just"/>
            <a:endParaRPr lang="en-GB" i="1" dirty="0"/>
          </a:p>
          <a:p>
            <a:pPr algn="just"/>
            <a:r>
              <a:rPr lang="en-GB" i="1" dirty="0"/>
              <a:t>§65</a:t>
            </a:r>
            <a:r>
              <a:rPr lang="en-GB" dirty="0"/>
              <a:t>: </a:t>
            </a:r>
            <a:r>
              <a:rPr lang="en-GB" dirty="0" err="1"/>
              <a:t>dreptul</a:t>
            </a:r>
            <a:r>
              <a:rPr lang="en-GB" dirty="0"/>
              <a:t> de </a:t>
            </a:r>
            <a:r>
              <a:rPr lang="en-GB" dirty="0" err="1"/>
              <a:t>acces</a:t>
            </a:r>
            <a:r>
              <a:rPr lang="en-GB" dirty="0"/>
              <a:t> la o </a:t>
            </a:r>
            <a:r>
              <a:rPr lang="en-GB" dirty="0" err="1"/>
              <a:t>instanță</a:t>
            </a:r>
            <a:r>
              <a:rPr lang="en-GB" dirty="0"/>
              <a:t> </a:t>
            </a:r>
            <a:r>
              <a:rPr lang="en-GB" dirty="0" err="1"/>
              <a:t>necesită</a:t>
            </a:r>
            <a:r>
              <a:rPr lang="en-GB" dirty="0"/>
              <a:t> </a:t>
            </a:r>
            <a:r>
              <a:rPr lang="en-GB" dirty="0" err="1"/>
              <a:t>reglementarea</a:t>
            </a:r>
            <a:r>
              <a:rPr lang="en-GB" dirty="0"/>
              <a:t> de </a:t>
            </a:r>
            <a:r>
              <a:rPr lang="en-GB" dirty="0" err="1"/>
              <a:t>către</a:t>
            </a:r>
            <a:r>
              <a:rPr lang="en-GB" dirty="0"/>
              <a:t> stat, care se </a:t>
            </a:r>
            <a:r>
              <a:rPr lang="en-GB" dirty="0" err="1"/>
              <a:t>bucură</a:t>
            </a:r>
            <a:r>
              <a:rPr lang="en-GB" dirty="0"/>
              <a:t> de o </a:t>
            </a:r>
            <a:r>
              <a:rPr lang="en-GB" dirty="0" err="1"/>
              <a:t>anumită</a:t>
            </a:r>
            <a:r>
              <a:rPr lang="en-GB" dirty="0"/>
              <a:t> </a:t>
            </a:r>
            <a:r>
              <a:rPr lang="en-GB" dirty="0" err="1"/>
              <a:t>marjă</a:t>
            </a:r>
            <a:r>
              <a:rPr lang="en-GB" dirty="0"/>
              <a:t> de </a:t>
            </a:r>
            <a:r>
              <a:rPr lang="en-GB" dirty="0" err="1"/>
              <a:t>apreciere</a:t>
            </a:r>
            <a:r>
              <a:rPr lang="en-GB" dirty="0"/>
              <a:t> </a:t>
            </a:r>
            <a:r>
              <a:rPr lang="en-GB" dirty="0" err="1"/>
              <a:t>în</a:t>
            </a:r>
            <a:r>
              <a:rPr lang="en-GB" dirty="0"/>
              <a:t> </a:t>
            </a:r>
            <a:r>
              <a:rPr lang="en-GB" dirty="0" err="1"/>
              <a:t>această</a:t>
            </a:r>
            <a:r>
              <a:rPr lang="en-GB" dirty="0"/>
              <a:t> </a:t>
            </a:r>
            <a:r>
              <a:rPr lang="en-GB" dirty="0" err="1"/>
              <a:t>privință</a:t>
            </a:r>
            <a:r>
              <a:rPr lang="en-GB" dirty="0"/>
              <a:t> (</a:t>
            </a:r>
            <a:r>
              <a:rPr lang="en-GB" i="1" dirty="0"/>
              <a:t>Golder,§38</a:t>
            </a:r>
            <a:r>
              <a:rPr lang="en-GB" dirty="0"/>
              <a:t>). </a:t>
            </a:r>
            <a:r>
              <a:rPr lang="en-GB" dirty="0" err="1"/>
              <a:t>Aceste</a:t>
            </a:r>
            <a:r>
              <a:rPr lang="en-GB" dirty="0"/>
              <a:t> </a:t>
            </a:r>
            <a:r>
              <a:rPr lang="en-GB" dirty="0" err="1"/>
              <a:t>limitări</a:t>
            </a:r>
            <a:r>
              <a:rPr lang="en-GB" dirty="0"/>
              <a:t> nu </a:t>
            </a:r>
            <a:r>
              <a:rPr lang="en-GB" dirty="0" err="1"/>
              <a:t>trebuie</a:t>
            </a:r>
            <a:r>
              <a:rPr lang="en-GB" dirty="0"/>
              <a:t> </a:t>
            </a:r>
            <a:r>
              <a:rPr lang="en-GB" dirty="0" err="1"/>
              <a:t>să</a:t>
            </a:r>
            <a:r>
              <a:rPr lang="en-GB" dirty="0"/>
              <a:t> </a:t>
            </a:r>
            <a:r>
              <a:rPr lang="en-GB" dirty="0" err="1"/>
              <a:t>restrângă</a:t>
            </a:r>
            <a:r>
              <a:rPr lang="en-GB" dirty="0"/>
              <a:t> </a:t>
            </a:r>
            <a:r>
              <a:rPr lang="en-GB" dirty="0" err="1"/>
              <a:t>sau</a:t>
            </a:r>
            <a:r>
              <a:rPr lang="en-GB" dirty="0"/>
              <a:t> </a:t>
            </a:r>
            <a:r>
              <a:rPr lang="en-GB" dirty="0" err="1"/>
              <a:t>să</a:t>
            </a:r>
            <a:r>
              <a:rPr lang="en-GB" dirty="0"/>
              <a:t> </a:t>
            </a:r>
            <a:r>
              <a:rPr lang="en-GB" dirty="0" err="1"/>
              <a:t>reducă</a:t>
            </a:r>
            <a:r>
              <a:rPr lang="en-GB" dirty="0"/>
              <a:t> </a:t>
            </a:r>
            <a:r>
              <a:rPr lang="en-GB" dirty="0" err="1"/>
              <a:t>accesul</a:t>
            </a:r>
            <a:r>
              <a:rPr lang="en-GB" dirty="0"/>
              <a:t> </a:t>
            </a:r>
            <a:r>
              <a:rPr lang="en-GB" dirty="0" err="1"/>
              <a:t>unei</a:t>
            </a:r>
            <a:r>
              <a:rPr lang="en-GB" dirty="0"/>
              <a:t> </a:t>
            </a:r>
            <a:r>
              <a:rPr lang="en-GB" dirty="0" err="1"/>
              <a:t>persoane</a:t>
            </a:r>
            <a:r>
              <a:rPr lang="en-GB" dirty="0"/>
              <a:t> </a:t>
            </a:r>
            <a:r>
              <a:rPr lang="en-GB" dirty="0" err="1"/>
              <a:t>în</a:t>
            </a:r>
            <a:r>
              <a:rPr lang="en-GB" dirty="0"/>
              <a:t> </a:t>
            </a:r>
            <a:r>
              <a:rPr lang="en-GB" dirty="0" err="1"/>
              <a:t>așa</a:t>
            </a:r>
            <a:r>
              <a:rPr lang="en-GB" dirty="0"/>
              <a:t> </a:t>
            </a:r>
            <a:r>
              <a:rPr lang="en-GB" dirty="0" err="1"/>
              <a:t>fel</a:t>
            </a:r>
            <a:r>
              <a:rPr lang="en-GB" dirty="0"/>
              <a:t> </a:t>
            </a:r>
            <a:r>
              <a:rPr lang="en-GB" dirty="0" err="1"/>
              <a:t>sau</a:t>
            </a:r>
            <a:r>
              <a:rPr lang="en-GB" dirty="0"/>
              <a:t> </a:t>
            </a:r>
            <a:r>
              <a:rPr lang="en-GB" dirty="0" err="1"/>
              <a:t>într</a:t>
            </a:r>
            <a:r>
              <a:rPr lang="en-GB" dirty="0"/>
              <a:t>-o </a:t>
            </a:r>
            <a:r>
              <a:rPr lang="en-GB" dirty="0" err="1"/>
              <a:t>asemenea</a:t>
            </a:r>
            <a:r>
              <a:rPr lang="en-GB" dirty="0"/>
              <a:t> </a:t>
            </a:r>
            <a:r>
              <a:rPr lang="en-GB" dirty="0" err="1"/>
              <a:t>măsură</a:t>
            </a:r>
            <a:r>
              <a:rPr lang="en-GB" dirty="0"/>
              <a:t> </a:t>
            </a:r>
            <a:r>
              <a:rPr lang="en-GB" dirty="0" err="1"/>
              <a:t>încât</a:t>
            </a:r>
            <a:r>
              <a:rPr lang="en-GB" dirty="0"/>
              <a:t> </a:t>
            </a:r>
            <a:r>
              <a:rPr lang="en-GB" dirty="0" err="1"/>
              <a:t>să</a:t>
            </a:r>
            <a:r>
              <a:rPr lang="en-GB" dirty="0"/>
              <a:t> </a:t>
            </a:r>
            <a:r>
              <a:rPr lang="en-GB" dirty="0" err="1"/>
              <a:t>afecteze</a:t>
            </a:r>
            <a:r>
              <a:rPr lang="en-GB" dirty="0"/>
              <a:t> </a:t>
            </a:r>
            <a:r>
              <a:rPr lang="en-GB" dirty="0" err="1"/>
              <a:t>însăși</a:t>
            </a:r>
            <a:r>
              <a:rPr lang="en-GB" dirty="0"/>
              <a:t> </a:t>
            </a:r>
            <a:r>
              <a:rPr lang="en-GB" dirty="0" err="1"/>
              <a:t>esența</a:t>
            </a:r>
            <a:r>
              <a:rPr lang="en-GB" dirty="0"/>
              <a:t> </a:t>
            </a:r>
            <a:r>
              <a:rPr lang="en-GB" dirty="0" err="1"/>
              <a:t>drepturilor</a:t>
            </a:r>
            <a:r>
              <a:rPr lang="en-GB" dirty="0"/>
              <a:t> sale. </a:t>
            </a:r>
            <a:r>
              <a:rPr lang="en-GB" dirty="0" err="1"/>
              <a:t>În</a:t>
            </a:r>
            <a:r>
              <a:rPr lang="en-GB" dirty="0"/>
              <a:t> plus, </a:t>
            </a:r>
            <a:r>
              <a:rPr lang="en-GB" dirty="0" err="1"/>
              <a:t>astfel</a:t>
            </a:r>
            <a:r>
              <a:rPr lang="en-GB" dirty="0"/>
              <a:t> de </a:t>
            </a:r>
            <a:r>
              <a:rPr lang="en-GB" dirty="0" err="1"/>
              <a:t>limitări</a:t>
            </a:r>
            <a:r>
              <a:rPr lang="en-GB" dirty="0"/>
              <a:t> nu </a:t>
            </a:r>
            <a:r>
              <a:rPr lang="en-GB" dirty="0" err="1"/>
              <a:t>vor</a:t>
            </a:r>
            <a:r>
              <a:rPr lang="en-GB" dirty="0"/>
              <a:t> fi </a:t>
            </a:r>
            <a:r>
              <a:rPr lang="en-GB" dirty="0" err="1"/>
              <a:t>compatibile</a:t>
            </a:r>
            <a:r>
              <a:rPr lang="en-GB" dirty="0"/>
              <a:t> cu art.6 </a:t>
            </a:r>
            <a:r>
              <a:rPr lang="en-GB" dirty="0" err="1"/>
              <a:t>alin</a:t>
            </a:r>
            <a:r>
              <a:rPr lang="en-GB" dirty="0"/>
              <a:t>.(1) </a:t>
            </a:r>
            <a:r>
              <a:rPr lang="en-GB" dirty="0" err="1"/>
              <a:t>dacă</a:t>
            </a:r>
            <a:r>
              <a:rPr lang="en-GB" dirty="0"/>
              <a:t> nu </a:t>
            </a:r>
            <a:r>
              <a:rPr lang="en-GB" dirty="0" err="1"/>
              <a:t>urmăresc</a:t>
            </a:r>
            <a:r>
              <a:rPr lang="en-GB" dirty="0"/>
              <a:t> un scop legitim </a:t>
            </a:r>
            <a:r>
              <a:rPr lang="en-GB" dirty="0" err="1"/>
              <a:t>sau</a:t>
            </a:r>
            <a:r>
              <a:rPr lang="en-GB" dirty="0"/>
              <a:t> </a:t>
            </a:r>
            <a:r>
              <a:rPr lang="en-GB" dirty="0" err="1"/>
              <a:t>dacă</a:t>
            </a:r>
            <a:r>
              <a:rPr lang="en-GB" dirty="0"/>
              <a:t> nu </a:t>
            </a:r>
            <a:r>
              <a:rPr lang="en-GB" dirty="0" err="1"/>
              <a:t>există</a:t>
            </a:r>
            <a:r>
              <a:rPr lang="en-GB" dirty="0"/>
              <a:t> un </a:t>
            </a:r>
            <a:r>
              <a:rPr lang="en-GB" dirty="0" err="1"/>
              <a:t>raport</a:t>
            </a:r>
            <a:r>
              <a:rPr lang="en-GB" dirty="0"/>
              <a:t> </a:t>
            </a:r>
            <a:r>
              <a:rPr lang="en-GB" dirty="0" err="1"/>
              <a:t>rezonabil</a:t>
            </a:r>
            <a:r>
              <a:rPr lang="en-GB" dirty="0"/>
              <a:t> de </a:t>
            </a:r>
            <a:r>
              <a:rPr lang="en-GB" dirty="0" err="1"/>
              <a:t>proporționalitate</a:t>
            </a:r>
            <a:r>
              <a:rPr lang="en-GB" dirty="0"/>
              <a:t> </a:t>
            </a:r>
            <a:r>
              <a:rPr lang="en-GB" dirty="0" err="1"/>
              <a:t>între</a:t>
            </a:r>
            <a:r>
              <a:rPr lang="en-GB" dirty="0"/>
              <a:t> </a:t>
            </a:r>
            <a:r>
              <a:rPr lang="en-GB" dirty="0" err="1"/>
              <a:t>mijloacele</a:t>
            </a:r>
            <a:r>
              <a:rPr lang="en-GB" dirty="0"/>
              <a:t> </a:t>
            </a:r>
            <a:r>
              <a:rPr lang="en-GB" dirty="0" err="1"/>
              <a:t>utilizate</a:t>
            </a:r>
            <a:r>
              <a:rPr lang="en-GB" dirty="0"/>
              <a:t> </a:t>
            </a:r>
            <a:r>
              <a:rPr lang="en-GB" dirty="0" err="1"/>
              <a:t>și</a:t>
            </a:r>
            <a:r>
              <a:rPr lang="en-GB" dirty="0"/>
              <a:t> </a:t>
            </a:r>
            <a:r>
              <a:rPr lang="en-GB" dirty="0" err="1"/>
              <a:t>scopul</a:t>
            </a:r>
            <a:r>
              <a:rPr lang="en-GB" dirty="0"/>
              <a:t> </a:t>
            </a:r>
            <a:r>
              <a:rPr lang="en-GB" dirty="0" err="1"/>
              <a:t>urmărit</a:t>
            </a:r>
            <a:r>
              <a:rPr lang="en-GB" dirty="0"/>
              <a:t>. (</a:t>
            </a:r>
            <a:r>
              <a:rPr lang="en-GB" i="1" dirty="0" err="1"/>
              <a:t>Parohia</a:t>
            </a:r>
            <a:r>
              <a:rPr lang="en-GB" i="1" dirty="0"/>
              <a:t> </a:t>
            </a:r>
            <a:r>
              <a:rPr lang="en-GB" i="1" dirty="0" err="1"/>
              <a:t>greco-catolică</a:t>
            </a:r>
            <a:r>
              <a:rPr lang="en-GB" i="1" dirty="0"/>
              <a:t> </a:t>
            </a:r>
            <a:r>
              <a:rPr lang="en-GB" i="1" dirty="0" err="1"/>
              <a:t>Lupenki</a:t>
            </a:r>
            <a:r>
              <a:rPr lang="en-GB" i="1" dirty="0"/>
              <a:t> </a:t>
            </a:r>
            <a:r>
              <a:rPr lang="en-GB" i="1" dirty="0" err="1"/>
              <a:t>și</a:t>
            </a:r>
            <a:r>
              <a:rPr lang="en-GB" i="1" dirty="0"/>
              <a:t> </a:t>
            </a:r>
            <a:r>
              <a:rPr lang="en-GB" i="1" dirty="0" err="1"/>
              <a:t>altii</a:t>
            </a:r>
            <a:r>
              <a:rPr lang="en-GB" i="1" dirty="0"/>
              <a:t> vs </a:t>
            </a:r>
            <a:r>
              <a:rPr lang="en-GB" i="1" dirty="0" err="1"/>
              <a:t>România</a:t>
            </a:r>
            <a:r>
              <a:rPr lang="en-GB" dirty="0"/>
              <a:t>, §89).</a:t>
            </a:r>
          </a:p>
          <a:p>
            <a:pPr algn="just"/>
            <a:endParaRPr lang="en-GB" dirty="0"/>
          </a:p>
          <a:p>
            <a:pPr algn="just"/>
            <a:endParaRPr lang="en-GB" dirty="0"/>
          </a:p>
        </p:txBody>
      </p:sp>
      <p:pic>
        <p:nvPicPr>
          <p:cNvPr id="7" name="Picture 6" descr="A logo with a globe and text&#10;&#10;Description automatically generated">
            <a:extLst>
              <a:ext uri="{FF2B5EF4-FFF2-40B4-BE49-F238E27FC236}">
                <a16:creationId xmlns:a16="http://schemas.microsoft.com/office/drawing/2014/main" xmlns="" id="{D04DBAE2-F862-1645-2AF3-92D5840162EA}"/>
              </a:ext>
            </a:extLst>
          </p:cNvPr>
          <p:cNvPicPr>
            <a:picLocks noChangeAspect="1"/>
          </p:cNvPicPr>
          <p:nvPr/>
        </p:nvPicPr>
        <p:blipFill>
          <a:blip r:embed="rId2"/>
          <a:stretch>
            <a:fillRect/>
          </a:stretch>
        </p:blipFill>
        <p:spPr>
          <a:xfrm>
            <a:off x="0" y="0"/>
            <a:ext cx="1659756" cy="1262423"/>
          </a:xfrm>
          <a:prstGeom prst="rect">
            <a:avLst/>
          </a:prstGeom>
        </p:spPr>
      </p:pic>
      <p:pic>
        <p:nvPicPr>
          <p:cNvPr id="10" name="Picture 9" descr="A blue circle with a white figure holding scales and a book&#10;&#10;Description automatically generated">
            <a:extLst>
              <a:ext uri="{FF2B5EF4-FFF2-40B4-BE49-F238E27FC236}">
                <a16:creationId xmlns:a16="http://schemas.microsoft.com/office/drawing/2014/main" xmlns="" id="{8A6E9B4B-7C5E-F5ED-8970-DFC4BD3445AE}"/>
              </a:ext>
            </a:extLst>
          </p:cNvPr>
          <p:cNvPicPr>
            <a:picLocks noChangeAspect="1"/>
          </p:cNvPicPr>
          <p:nvPr/>
        </p:nvPicPr>
        <p:blipFill>
          <a:blip r:embed="rId3"/>
          <a:stretch>
            <a:fillRect/>
          </a:stretch>
        </p:blipFill>
        <p:spPr>
          <a:xfrm>
            <a:off x="1662088" y="-15987"/>
            <a:ext cx="1659756" cy="1256785"/>
          </a:xfrm>
          <a:prstGeom prst="rect">
            <a:avLst/>
          </a:prstGeom>
        </p:spPr>
      </p:pic>
      <p:pic>
        <p:nvPicPr>
          <p:cNvPr id="11" name="Picture 10" descr="A green and white logo&#10;&#10;Description automatically generated">
            <a:extLst>
              <a:ext uri="{FF2B5EF4-FFF2-40B4-BE49-F238E27FC236}">
                <a16:creationId xmlns:a16="http://schemas.microsoft.com/office/drawing/2014/main" xmlns="" id="{FF1EB43E-E6F1-658C-6562-E54A9ECD12D6}"/>
              </a:ext>
            </a:extLst>
          </p:cNvPr>
          <p:cNvPicPr>
            <a:picLocks noChangeAspect="1"/>
          </p:cNvPicPr>
          <p:nvPr/>
        </p:nvPicPr>
        <p:blipFill>
          <a:blip r:embed="rId4"/>
          <a:stretch>
            <a:fillRect/>
          </a:stretch>
        </p:blipFill>
        <p:spPr>
          <a:xfrm>
            <a:off x="3319513" y="1"/>
            <a:ext cx="3208535" cy="1268414"/>
          </a:xfrm>
          <a:prstGeom prst="rect">
            <a:avLst/>
          </a:prstGeom>
        </p:spPr>
      </p:pic>
    </p:spTree>
    <p:extLst>
      <p:ext uri="{BB962C8B-B14F-4D97-AF65-F5344CB8AC3E}">
        <p14:creationId xmlns:p14="http://schemas.microsoft.com/office/powerpoint/2010/main" val="3350434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BAE3F8-706E-2A4C-6745-D62AE7F61121}"/>
              </a:ext>
            </a:extLst>
          </p:cNvPr>
          <p:cNvSpPr>
            <a:spLocks noGrp="1"/>
          </p:cNvSpPr>
          <p:nvPr>
            <p:ph type="title"/>
          </p:nvPr>
        </p:nvSpPr>
        <p:spPr>
          <a:xfrm>
            <a:off x="911225" y="2204864"/>
            <a:ext cx="10369550" cy="792434"/>
          </a:xfrm>
        </p:spPr>
        <p:txBody>
          <a:bodyPr/>
          <a:lstStyle/>
          <a:p>
            <a:r>
              <a:rPr lang="en-US" sz="3900" dirty="0"/>
              <a:t>I. </a:t>
            </a:r>
            <a:r>
              <a:rPr lang="en-US" sz="3900" dirty="0" err="1"/>
              <a:t>Articolul</a:t>
            </a:r>
            <a:r>
              <a:rPr lang="en-US" sz="3900" dirty="0"/>
              <a:t> 6 </a:t>
            </a:r>
            <a:r>
              <a:rPr lang="en-US" sz="3900" dirty="0" err="1"/>
              <a:t>alin</a:t>
            </a:r>
            <a:r>
              <a:rPr lang="en-US" sz="3900" dirty="0"/>
              <a:t>.(1) CEDO-</a:t>
            </a:r>
            <a:r>
              <a:rPr lang="en-US" sz="3900" dirty="0" err="1"/>
              <a:t>dreptul</a:t>
            </a:r>
            <a:r>
              <a:rPr lang="en-US" sz="3900" dirty="0"/>
              <a:t> la un </a:t>
            </a:r>
            <a:r>
              <a:rPr lang="en-US" sz="3900" dirty="0" err="1"/>
              <a:t>proces</a:t>
            </a:r>
            <a:r>
              <a:rPr lang="en-US" sz="3900" dirty="0"/>
              <a:t> </a:t>
            </a:r>
            <a:r>
              <a:rPr lang="en-US" sz="3900" dirty="0" err="1"/>
              <a:t>echitabil</a:t>
            </a:r>
            <a:r>
              <a:rPr lang="en-US" sz="3900" dirty="0"/>
              <a:t>.</a:t>
            </a:r>
          </a:p>
        </p:txBody>
      </p:sp>
      <p:pic>
        <p:nvPicPr>
          <p:cNvPr id="3" name="Picture 2" descr="A logo with a globe and text&#10;&#10;Description automatically generated">
            <a:extLst>
              <a:ext uri="{FF2B5EF4-FFF2-40B4-BE49-F238E27FC236}">
                <a16:creationId xmlns:a16="http://schemas.microsoft.com/office/drawing/2014/main" xmlns="" id="{950C4EFB-A4AB-4EB3-1B50-B15CC0A778AF}"/>
              </a:ext>
            </a:extLst>
          </p:cNvPr>
          <p:cNvPicPr>
            <a:picLocks noChangeAspect="1"/>
          </p:cNvPicPr>
          <p:nvPr/>
        </p:nvPicPr>
        <p:blipFill>
          <a:blip r:embed="rId2"/>
          <a:stretch>
            <a:fillRect/>
          </a:stretch>
        </p:blipFill>
        <p:spPr>
          <a:xfrm>
            <a:off x="0" y="0"/>
            <a:ext cx="1659756" cy="1124743"/>
          </a:xfrm>
          <a:prstGeom prst="rect">
            <a:avLst/>
          </a:prstGeom>
        </p:spPr>
      </p:pic>
      <p:pic>
        <p:nvPicPr>
          <p:cNvPr id="4" name="Picture 3" descr="A blue circle with a white figure holding scales and a book&#10;&#10;Description automatically generated">
            <a:extLst>
              <a:ext uri="{FF2B5EF4-FFF2-40B4-BE49-F238E27FC236}">
                <a16:creationId xmlns:a16="http://schemas.microsoft.com/office/drawing/2014/main" xmlns="" id="{B0B09C56-0AFB-5658-382C-305D13BE6882}"/>
              </a:ext>
            </a:extLst>
          </p:cNvPr>
          <p:cNvPicPr>
            <a:picLocks noChangeAspect="1"/>
          </p:cNvPicPr>
          <p:nvPr/>
        </p:nvPicPr>
        <p:blipFill>
          <a:blip r:embed="rId3"/>
          <a:stretch>
            <a:fillRect/>
          </a:stretch>
        </p:blipFill>
        <p:spPr>
          <a:xfrm>
            <a:off x="1659757" y="12658"/>
            <a:ext cx="1659756" cy="1124743"/>
          </a:xfrm>
          <a:prstGeom prst="rect">
            <a:avLst/>
          </a:prstGeom>
        </p:spPr>
      </p:pic>
      <p:pic>
        <p:nvPicPr>
          <p:cNvPr id="5" name="Picture 4" descr="A green and white logo&#10;&#10;Description automatically generated">
            <a:extLst>
              <a:ext uri="{FF2B5EF4-FFF2-40B4-BE49-F238E27FC236}">
                <a16:creationId xmlns:a16="http://schemas.microsoft.com/office/drawing/2014/main" xmlns="" id="{2B4D9DB9-406E-6078-A0EB-7F6212AC2693}"/>
              </a:ext>
            </a:extLst>
          </p:cNvPr>
          <p:cNvPicPr>
            <a:picLocks noChangeAspect="1"/>
          </p:cNvPicPr>
          <p:nvPr/>
        </p:nvPicPr>
        <p:blipFill>
          <a:blip r:embed="rId4"/>
          <a:stretch>
            <a:fillRect/>
          </a:stretch>
        </p:blipFill>
        <p:spPr>
          <a:xfrm>
            <a:off x="3319513" y="1"/>
            <a:ext cx="3208535" cy="1124743"/>
          </a:xfrm>
          <a:prstGeom prst="rect">
            <a:avLst/>
          </a:prstGeom>
        </p:spPr>
      </p:pic>
    </p:spTree>
    <p:extLst>
      <p:ext uri="{BB962C8B-B14F-4D97-AF65-F5344CB8AC3E}">
        <p14:creationId xmlns:p14="http://schemas.microsoft.com/office/powerpoint/2010/main" val="31489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3BA66F-399C-7C4F-97B1-AF21005E2FAC}"/>
              </a:ext>
            </a:extLst>
          </p:cNvPr>
          <p:cNvSpPr>
            <a:spLocks noGrp="1"/>
          </p:cNvSpPr>
          <p:nvPr>
            <p:ph type="title"/>
          </p:nvPr>
        </p:nvSpPr>
        <p:spPr>
          <a:xfrm>
            <a:off x="335360" y="1124744"/>
            <a:ext cx="10369550" cy="792434"/>
          </a:xfrm>
        </p:spPr>
        <p:txBody>
          <a:bodyPr/>
          <a:lstStyle/>
          <a:p>
            <a:r>
              <a:rPr lang="en-US" sz="1800" dirty="0" err="1"/>
              <a:t>I.Context</a:t>
            </a:r>
            <a:r>
              <a:rPr lang="en-US" sz="1800" dirty="0"/>
              <a:t> legal: </a:t>
            </a:r>
          </a:p>
        </p:txBody>
      </p:sp>
      <p:sp>
        <p:nvSpPr>
          <p:cNvPr id="3" name="Content Placeholder 2">
            <a:extLst>
              <a:ext uri="{FF2B5EF4-FFF2-40B4-BE49-F238E27FC236}">
                <a16:creationId xmlns:a16="http://schemas.microsoft.com/office/drawing/2014/main" xmlns="" id="{B3C59F20-3C9C-5B47-9DF9-9B2F13B91F66}"/>
              </a:ext>
            </a:extLst>
          </p:cNvPr>
          <p:cNvSpPr>
            <a:spLocks noGrp="1"/>
          </p:cNvSpPr>
          <p:nvPr>
            <p:ph idx="1"/>
          </p:nvPr>
        </p:nvSpPr>
        <p:spPr>
          <a:xfrm>
            <a:off x="155439" y="1609339"/>
            <a:ext cx="11917225" cy="4566222"/>
          </a:xfrm>
        </p:spPr>
        <p:txBody>
          <a:bodyPr/>
          <a:lstStyle/>
          <a:p>
            <a:pPr marL="0" indent="0">
              <a:buNone/>
            </a:pPr>
            <a:r>
              <a:rPr lang="ro-RO" sz="1800" b="1" dirty="0">
                <a:solidFill>
                  <a:srgbClr val="00548C"/>
                </a:solidFill>
                <a:effectLst/>
                <a:latin typeface="Calibri" panose="020F0502020204030204" pitchFamily="34" charset="0"/>
                <a:ea typeface="Calibri" panose="020F0502020204030204" pitchFamily="34" charset="0"/>
                <a:cs typeface="Times New Roman" panose="02020603050405020304" pitchFamily="18" charset="0"/>
              </a:rPr>
              <a:t>Ghid privind art. 6 din Convenție – Dreptul la libertate și siguranță</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ro-RO" sz="1800" dirty="0">
                <a:effectLst/>
                <a:latin typeface="Arial" panose="020B0604020202020204" pitchFamily="34" charset="0"/>
                <a:ea typeface="Calibri" panose="020F0502020204030204" pitchFamily="34" charset="0"/>
                <a:cs typeface="Arial" panose="020B0604020202020204" pitchFamily="34" charset="0"/>
              </a:rPr>
              <a:t>„1. Orice persoană are dreptul la </a:t>
            </a:r>
            <a:r>
              <a:rPr lang="ro-RO" sz="1800" u="sng" dirty="0">
                <a:effectLst/>
                <a:latin typeface="Arial" panose="020B0604020202020204" pitchFamily="34" charset="0"/>
                <a:ea typeface="Calibri" panose="020F0502020204030204" pitchFamily="34" charset="0"/>
                <a:cs typeface="Arial" panose="020B0604020202020204" pitchFamily="34" charset="0"/>
              </a:rPr>
              <a:t>judecarea cauzei sale în mod echitabil</a:t>
            </a:r>
            <a:r>
              <a:rPr lang="ro-RO" sz="1800" dirty="0">
                <a:effectLst/>
                <a:latin typeface="Arial" panose="020B0604020202020204" pitchFamily="34" charset="0"/>
                <a:ea typeface="Calibri" panose="020F0502020204030204" pitchFamily="34" charset="0"/>
                <a:cs typeface="Arial" panose="020B0604020202020204" pitchFamily="34" charset="0"/>
              </a:rPr>
              <a:t>, în mod public și </a:t>
            </a:r>
            <a:r>
              <a:rPr lang="ro-RO" sz="1800" u="sng" dirty="0">
                <a:effectLst/>
                <a:latin typeface="Arial" panose="020B0604020202020204" pitchFamily="34" charset="0"/>
                <a:ea typeface="Calibri" panose="020F0502020204030204" pitchFamily="34" charset="0"/>
                <a:cs typeface="Arial" panose="020B0604020202020204" pitchFamily="34" charset="0"/>
              </a:rPr>
              <a:t>în termen rezonabil</a:t>
            </a:r>
            <a:r>
              <a:rPr lang="ro-RO" sz="1800" dirty="0">
                <a:effectLst/>
                <a:latin typeface="Arial" panose="020B0604020202020204" pitchFamily="34" charset="0"/>
                <a:ea typeface="Calibri" panose="020F0502020204030204" pitchFamily="34" charset="0"/>
                <a:cs typeface="Arial" panose="020B0604020202020204" pitchFamily="34" charset="0"/>
              </a:rPr>
              <a:t>, de către o </a:t>
            </a:r>
            <a:r>
              <a:rPr lang="ro-RO" sz="1800" u="sng" dirty="0">
                <a:effectLst/>
                <a:latin typeface="Arial" panose="020B0604020202020204" pitchFamily="34" charset="0"/>
                <a:ea typeface="Calibri" panose="020F0502020204030204" pitchFamily="34" charset="0"/>
                <a:cs typeface="Arial" panose="020B0604020202020204" pitchFamily="34" charset="0"/>
              </a:rPr>
              <a:t>instanță independentă și imparțială, instituită de lege</a:t>
            </a:r>
            <a:r>
              <a:rPr lang="ro-RO" sz="1800" dirty="0">
                <a:effectLst/>
                <a:latin typeface="Arial" panose="020B0604020202020204" pitchFamily="34" charset="0"/>
                <a:ea typeface="Calibri" panose="020F0502020204030204" pitchFamily="34" charset="0"/>
                <a:cs typeface="Arial" panose="020B0604020202020204" pitchFamily="34" charset="0"/>
              </a:rPr>
              <a:t>, care va hotărî fie asupra încălcării drepturilor și obligațiilor sale cu caracter civil, fie asupra temeiniciei oricărei acuzații în materie penală îndreptate împotriva sa. Hotărârea trebuie să fie pronunțată în mod public, dar accesul în sala de ședință poate fi interzis presei și publicului pe întreaga durată a procesului sau a unei pârți a acestuia, în interesul moralității, al ordinii publice ori al securității naționale </a:t>
            </a:r>
            <a:r>
              <a:rPr lang="ro-RO" sz="1800" u="sng" dirty="0">
                <a:effectLst/>
                <a:latin typeface="Arial" panose="020B0604020202020204" pitchFamily="34" charset="0"/>
                <a:ea typeface="Calibri" panose="020F0502020204030204" pitchFamily="34" charset="0"/>
                <a:cs typeface="Arial" panose="020B0604020202020204" pitchFamily="34" charset="0"/>
              </a:rPr>
              <a:t>într-o societate democratică</a:t>
            </a:r>
            <a:r>
              <a:rPr lang="ro-RO" sz="1800" dirty="0">
                <a:effectLst/>
                <a:latin typeface="Arial" panose="020B0604020202020204" pitchFamily="34" charset="0"/>
                <a:ea typeface="Calibri" panose="020F0502020204030204" pitchFamily="34" charset="0"/>
                <a:cs typeface="Arial" panose="020B0604020202020204" pitchFamily="34" charset="0"/>
              </a:rPr>
              <a:t>, atunci când interesele minorilor sau protecția vieții private a pârților la proces o impun, sau în </a:t>
            </a:r>
            <a:r>
              <a:rPr lang="ro-RO" sz="1800" u="sng" dirty="0">
                <a:effectLst/>
                <a:latin typeface="Arial" panose="020B0604020202020204" pitchFamily="34" charset="0"/>
                <a:ea typeface="Calibri" panose="020F0502020204030204" pitchFamily="34" charset="0"/>
                <a:cs typeface="Arial" panose="020B0604020202020204" pitchFamily="34" charset="0"/>
              </a:rPr>
              <a:t>măsura considerată absolut necesară de către instanță</a:t>
            </a:r>
            <a:r>
              <a:rPr lang="ro-RO" sz="1800" dirty="0">
                <a:effectLst/>
                <a:latin typeface="Arial" panose="020B0604020202020204" pitchFamily="34" charset="0"/>
                <a:ea typeface="Calibri" panose="020F0502020204030204" pitchFamily="34" charset="0"/>
                <a:cs typeface="Arial" panose="020B0604020202020204" pitchFamily="34" charset="0"/>
              </a:rPr>
              <a:t> când, în împrejurări speciale, publicitatea ar fi de natură să aducă atingere intereselor justiției.”</a:t>
            </a:r>
          </a:p>
          <a:p>
            <a:pPr algn="just">
              <a:spcBef>
                <a:spcPts val="600"/>
              </a:spcBef>
              <a:spcAft>
                <a:spcPts val="600"/>
              </a:spcAft>
              <a:buFont typeface="Wingdings" pitchFamily="2" charset="2"/>
              <a:buChar char="ü"/>
            </a:pPr>
            <a:r>
              <a:rPr lang="ro-RO" sz="1600" b="1" u="sng" dirty="0" err="1">
                <a:highlight>
                  <a:srgbClr val="FFFF00"/>
                </a:highlight>
                <a:latin typeface="Arial" panose="020B0604020202020204" pitchFamily="34" charset="0"/>
                <a:ea typeface="Calibri" panose="020F0502020204030204" pitchFamily="34" charset="0"/>
                <a:cs typeface="Arial" panose="020B0604020202020204" pitchFamily="34" charset="0"/>
              </a:rPr>
              <a:t>Constatarile</a:t>
            </a:r>
            <a:r>
              <a:rPr lang="ro-RO" sz="1600" b="1" u="sng" dirty="0">
                <a:highlight>
                  <a:srgbClr val="FFFF00"/>
                </a:highlight>
                <a:latin typeface="Arial" panose="020B0604020202020204" pitchFamily="34" charset="0"/>
                <a:ea typeface="Calibri" panose="020F0502020204030204" pitchFamily="34" charset="0"/>
                <a:cs typeface="Arial" panose="020B0604020202020204" pitchFamily="34" charset="0"/>
              </a:rPr>
              <a:t> </a:t>
            </a:r>
            <a:r>
              <a:rPr lang="ro-RO" sz="1600" b="1" u="sng" dirty="0" err="1">
                <a:highlight>
                  <a:srgbClr val="FFFF00"/>
                </a:highlight>
                <a:latin typeface="Arial" panose="020B0604020202020204" pitchFamily="34" charset="0"/>
                <a:ea typeface="Calibri" panose="020F0502020204030204" pitchFamily="34" charset="0"/>
                <a:cs typeface="Arial" panose="020B0604020202020204" pitchFamily="34" charset="0"/>
              </a:rPr>
              <a:t>CtEDO</a:t>
            </a:r>
            <a:r>
              <a:rPr lang="ro-RO" sz="1600" b="1" u="sng" dirty="0">
                <a:highlight>
                  <a:srgbClr val="FFFF00"/>
                </a:highlight>
                <a:latin typeface="Arial" panose="020B0604020202020204" pitchFamily="34" charset="0"/>
                <a:ea typeface="Calibri" panose="020F0502020204030204" pitchFamily="34" charset="0"/>
                <a:cs typeface="Arial" panose="020B0604020202020204" pitchFamily="34" charset="0"/>
              </a:rPr>
              <a:t> 2022</a:t>
            </a:r>
          </a:p>
          <a:p>
            <a:pPr marL="0" indent="0" algn="just">
              <a:spcBef>
                <a:spcPts val="600"/>
              </a:spcBef>
              <a:spcAft>
                <a:spcPts val="600"/>
              </a:spcAft>
              <a:buNone/>
            </a:pPr>
            <a:r>
              <a:rPr lang="ro-RO" sz="1600" dirty="0">
                <a:effectLst/>
                <a:latin typeface="Arial" panose="020B0604020202020204" pitchFamily="34" charset="0"/>
                <a:ea typeface="Calibri" panose="020F0502020204030204" pitchFamily="34" charset="0"/>
                <a:cs typeface="Arial" panose="020B0604020202020204" pitchFamily="34" charset="0"/>
              </a:rPr>
              <a:t>-Concluzionarea ca a existat o încălcare a art</a:t>
            </a:r>
            <a:r>
              <a:rPr lang="ro-RO" sz="1600" dirty="0">
                <a:latin typeface="Arial" panose="020B0604020202020204" pitchFamily="34" charset="0"/>
                <a:ea typeface="Calibri" panose="020F0502020204030204" pitchFamily="34" charset="0"/>
                <a:cs typeface="Arial" panose="020B0604020202020204" pitchFamily="34" charset="0"/>
              </a:rPr>
              <a:t>.6 alin.(1) ”accesul la justiție” in cea ce privește cererile nr.6319/21, 6321/21 si 9227/21; </a:t>
            </a:r>
          </a:p>
          <a:p>
            <a:pPr marL="0" indent="0" algn="just">
              <a:spcBef>
                <a:spcPts val="600"/>
              </a:spcBef>
              <a:spcAft>
                <a:spcPts val="600"/>
              </a:spcAft>
              <a:buNone/>
            </a:pPr>
            <a:r>
              <a:rPr lang="ro-RO" sz="1600" dirty="0">
                <a:latin typeface="Arial" panose="020B0604020202020204" pitchFamily="34" charset="0"/>
                <a:ea typeface="Calibri" panose="020F0502020204030204" pitchFamily="34" charset="0"/>
                <a:cs typeface="Arial" panose="020B0604020202020204" pitchFamily="34" charset="0"/>
              </a:rPr>
              <a:t>-</a:t>
            </a:r>
            <a:r>
              <a:rPr lang="ro-RO" sz="1600" b="1" dirty="0">
                <a:latin typeface="Arial" panose="020B0604020202020204" pitchFamily="34" charset="0"/>
                <a:ea typeface="Calibri" panose="020F0502020204030204" pitchFamily="34" charset="0"/>
                <a:cs typeface="Arial" panose="020B0604020202020204" pitchFamily="34" charset="0"/>
              </a:rPr>
              <a:t>Aplicarea art.41 „</a:t>
            </a:r>
            <a:r>
              <a:rPr lang="x-none" sz="1600" b="1" dirty="0"/>
              <a:t>Satisfacție echitabilă” , “Daune morale</a:t>
            </a:r>
            <a:r>
              <a:rPr lang="x-none" sz="1600" dirty="0"/>
              <a:t>”, </a:t>
            </a:r>
            <a:r>
              <a:rPr lang="x-none" sz="1600" b="1" dirty="0"/>
              <a:t>“Daune materiale” </a:t>
            </a:r>
            <a:r>
              <a:rPr lang="ro-RO" sz="1600" dirty="0">
                <a:latin typeface="Arial" panose="020B0604020202020204" pitchFamily="34" charset="0"/>
                <a:ea typeface="Calibri" panose="020F0502020204030204" pitchFamily="34" charset="0"/>
                <a:cs typeface="Arial" panose="020B0604020202020204" pitchFamily="34" charset="0"/>
              </a:rPr>
              <a:t>CEDO: Prejudiciul, al doilea reclamant, domnul </a:t>
            </a:r>
            <a:r>
              <a:rPr lang="ro-RO" sz="1600" dirty="0" err="1">
                <a:latin typeface="Arial" panose="020B0604020202020204" pitchFamily="34" charset="0"/>
                <a:ea typeface="Calibri" panose="020F0502020204030204" pitchFamily="34" charset="0"/>
                <a:cs typeface="Arial" panose="020B0604020202020204" pitchFamily="34" charset="0"/>
              </a:rPr>
              <a:t>Fabbri</a:t>
            </a:r>
            <a:r>
              <a:rPr lang="ro-RO" sz="1600" dirty="0">
                <a:latin typeface="Arial" panose="020B0604020202020204" pitchFamily="34" charset="0"/>
                <a:ea typeface="Calibri" panose="020F0502020204030204" pitchFamily="34" charset="0"/>
                <a:cs typeface="Arial" panose="020B0604020202020204" pitchFamily="34" charset="0"/>
              </a:rPr>
              <a:t> a solicitat 30 000 (EUR) cu titlu de prejudiciu material si 10 000 (EUR) cu titlu de prejudiciu moral, precum si 1700 (EUR) cu titlu de impozite; </a:t>
            </a:r>
          </a:p>
          <a:p>
            <a:pPr marL="0" indent="0" algn="just">
              <a:spcBef>
                <a:spcPts val="600"/>
              </a:spcBef>
              <a:spcAft>
                <a:spcPts val="600"/>
              </a:spcAft>
              <a:buNone/>
            </a:pPr>
            <a:r>
              <a:rPr lang="ro-RO" sz="1600" dirty="0">
                <a:latin typeface="Arial" panose="020B0604020202020204" pitchFamily="34" charset="0"/>
                <a:ea typeface="Calibri" panose="020F0502020204030204" pitchFamily="34" charset="0"/>
                <a:cs typeface="Arial" panose="020B0604020202020204" pitchFamily="34" charset="0"/>
              </a:rPr>
              <a:t>-Al treilea reclamant (</a:t>
            </a:r>
            <a:r>
              <a:rPr lang="ro-RO" sz="1600" dirty="0" err="1">
                <a:latin typeface="Arial" panose="020B0604020202020204" pitchFamily="34" charset="0"/>
                <a:ea typeface="Calibri" panose="020F0502020204030204" pitchFamily="34" charset="0"/>
                <a:cs typeface="Arial" panose="020B0604020202020204" pitchFamily="34" charset="0"/>
              </a:rPr>
              <a:t>Marro</a:t>
            </a:r>
            <a:r>
              <a:rPr lang="ro-RO" sz="1600" dirty="0">
                <a:latin typeface="Arial" panose="020B0604020202020204" pitchFamily="34" charset="0"/>
                <a:ea typeface="Calibri" panose="020F0502020204030204" pitchFamily="34" charset="0"/>
                <a:cs typeface="Arial" panose="020B0604020202020204" pitchFamily="34" charset="0"/>
              </a:rPr>
              <a:t>): 30 000 (EUR) cu titlu de prejudiciu material, 15 000 (EUR)-la fiecare titlu, 1700 (EUR)- taxe, </a:t>
            </a:r>
          </a:p>
          <a:p>
            <a:pPr marL="0" indent="0" algn="just">
              <a:spcBef>
                <a:spcPts val="600"/>
              </a:spcBef>
              <a:spcAft>
                <a:spcPts val="600"/>
              </a:spcAft>
              <a:buNone/>
            </a:pPr>
            <a:r>
              <a:rPr lang="ro-RO" sz="1600" dirty="0">
                <a:latin typeface="Arial" panose="020B0604020202020204" pitchFamily="34" charset="0"/>
                <a:ea typeface="Calibri" panose="020F0502020204030204" pitchFamily="34" charset="0"/>
                <a:cs typeface="Arial" panose="020B0604020202020204" pitchFamily="34" charset="0"/>
              </a:rPr>
              <a:t>-</a:t>
            </a:r>
            <a:r>
              <a:rPr lang="ro-RO" sz="1600" dirty="0" err="1">
                <a:latin typeface="Arial" panose="020B0604020202020204" pitchFamily="34" charset="0"/>
                <a:ea typeface="Calibri" panose="020F0502020204030204" pitchFamily="34" charset="0"/>
                <a:cs typeface="Arial" panose="020B0604020202020204" pitchFamily="34" charset="0"/>
              </a:rPr>
              <a:t>Forcellini</a:t>
            </a:r>
            <a:r>
              <a:rPr lang="ro-RO" sz="1600" dirty="0">
                <a:latin typeface="Arial" panose="020B0604020202020204" pitchFamily="34" charset="0"/>
                <a:ea typeface="Calibri" panose="020F0502020204030204" pitchFamily="34" charset="0"/>
                <a:cs typeface="Arial" panose="020B0604020202020204" pitchFamily="34" charset="0"/>
              </a:rPr>
              <a:t>: 30 000 (EUR) la fiecare titlu si 5100 (EUR) cu titlu de taxe. </a:t>
            </a:r>
          </a:p>
          <a:p>
            <a:pPr marL="0" indent="0" algn="just">
              <a:spcBef>
                <a:spcPts val="600"/>
              </a:spcBef>
              <a:spcAft>
                <a:spcPts val="600"/>
              </a:spcAft>
              <a:buNone/>
            </a:pPr>
            <a:endParaRPr lang="ro-RO" sz="16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logo with a globe and text&#10;&#10;Description automatically generated">
            <a:extLst>
              <a:ext uri="{FF2B5EF4-FFF2-40B4-BE49-F238E27FC236}">
                <a16:creationId xmlns:a16="http://schemas.microsoft.com/office/drawing/2014/main" xmlns="" id="{AA537C34-BE75-7E84-B9EB-8E01B59BB289}"/>
              </a:ext>
            </a:extLst>
          </p:cNvPr>
          <p:cNvPicPr>
            <a:picLocks noChangeAspect="1"/>
          </p:cNvPicPr>
          <p:nvPr/>
        </p:nvPicPr>
        <p:blipFill>
          <a:blip r:embed="rId3"/>
          <a:stretch>
            <a:fillRect/>
          </a:stretch>
        </p:blipFill>
        <p:spPr>
          <a:xfrm>
            <a:off x="0" y="1"/>
            <a:ext cx="1659756" cy="1124744"/>
          </a:xfrm>
          <a:prstGeom prst="rect">
            <a:avLst/>
          </a:prstGeom>
        </p:spPr>
      </p:pic>
      <p:pic>
        <p:nvPicPr>
          <p:cNvPr id="5" name="Picture 4" descr="A blue circle with a white figure holding scales and a book&#10;&#10;Description automatically generated">
            <a:extLst>
              <a:ext uri="{FF2B5EF4-FFF2-40B4-BE49-F238E27FC236}">
                <a16:creationId xmlns:a16="http://schemas.microsoft.com/office/drawing/2014/main" xmlns="" id="{03A4BF80-8B7E-5F78-1966-5324FA4FEC2D}"/>
              </a:ext>
            </a:extLst>
          </p:cNvPr>
          <p:cNvPicPr>
            <a:picLocks noChangeAspect="1"/>
          </p:cNvPicPr>
          <p:nvPr/>
        </p:nvPicPr>
        <p:blipFill>
          <a:blip r:embed="rId4"/>
          <a:stretch>
            <a:fillRect/>
          </a:stretch>
        </p:blipFill>
        <p:spPr>
          <a:xfrm>
            <a:off x="1659757" y="12658"/>
            <a:ext cx="1659756" cy="1124743"/>
          </a:xfrm>
          <a:prstGeom prst="rect">
            <a:avLst/>
          </a:prstGeom>
        </p:spPr>
      </p:pic>
      <p:pic>
        <p:nvPicPr>
          <p:cNvPr id="6" name="Picture 5" descr="A green and white logo&#10;&#10;Description automatically generated">
            <a:extLst>
              <a:ext uri="{FF2B5EF4-FFF2-40B4-BE49-F238E27FC236}">
                <a16:creationId xmlns:a16="http://schemas.microsoft.com/office/drawing/2014/main" xmlns="" id="{A07AFBF8-0C52-74B9-AA2E-AEED6C7E7E9E}"/>
              </a:ext>
            </a:extLst>
          </p:cNvPr>
          <p:cNvPicPr>
            <a:picLocks noChangeAspect="1"/>
          </p:cNvPicPr>
          <p:nvPr/>
        </p:nvPicPr>
        <p:blipFill>
          <a:blip r:embed="rId5"/>
          <a:stretch>
            <a:fillRect/>
          </a:stretch>
        </p:blipFill>
        <p:spPr>
          <a:xfrm>
            <a:off x="3319513" y="1"/>
            <a:ext cx="3208535" cy="1124743"/>
          </a:xfrm>
          <a:prstGeom prst="rect">
            <a:avLst/>
          </a:prstGeom>
        </p:spPr>
      </p:pic>
    </p:spTree>
    <p:extLst>
      <p:ext uri="{BB962C8B-B14F-4D97-AF65-F5344CB8AC3E}">
        <p14:creationId xmlns:p14="http://schemas.microsoft.com/office/powerpoint/2010/main" val="159152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onumele, cl V | Quizizz">
            <a:extLst>
              <a:ext uri="{FF2B5EF4-FFF2-40B4-BE49-F238E27FC236}">
                <a16:creationId xmlns:a16="http://schemas.microsoft.com/office/drawing/2014/main" xmlns="" id="{656FA120-6FF1-E2D3-6782-FFC6296837C1}"/>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3507" b="13507"/>
          <a:stretch>
            <a:fillRect/>
          </a:stretch>
        </p:blipFill>
        <p:spPr bwMode="auto">
          <a:xfrm>
            <a:off x="-96688" y="-34900"/>
            <a:ext cx="11881320" cy="689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99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243C143-A616-F13A-78E3-AE80E4E9C503}"/>
              </a:ext>
            </a:extLst>
          </p:cNvPr>
          <p:cNvSpPr>
            <a:spLocks noGrp="1"/>
          </p:cNvSpPr>
          <p:nvPr>
            <p:ph type="dt" sz="half" idx="10"/>
          </p:nvPr>
        </p:nvSpPr>
        <p:spPr/>
        <p:txBody>
          <a:bodyPr/>
          <a:lstStyle/>
          <a:p>
            <a:r>
              <a:rPr lang="en-US" dirty="0"/>
              <a:t>10 </a:t>
            </a:r>
            <a:r>
              <a:rPr lang="en-US" dirty="0" err="1"/>
              <a:t>Octombrie</a:t>
            </a:r>
            <a:r>
              <a:rPr lang="en-US" dirty="0"/>
              <a:t> 2024</a:t>
            </a:r>
          </a:p>
        </p:txBody>
      </p:sp>
      <p:sp>
        <p:nvSpPr>
          <p:cNvPr id="3" name="Footer Placeholder 2">
            <a:extLst>
              <a:ext uri="{FF2B5EF4-FFF2-40B4-BE49-F238E27FC236}">
                <a16:creationId xmlns:a16="http://schemas.microsoft.com/office/drawing/2014/main" xmlns="" id="{06FA0F96-6340-892E-E856-EDDCBFC6C291}"/>
              </a:ext>
            </a:extLst>
          </p:cNvPr>
          <p:cNvSpPr>
            <a:spLocks noGrp="1"/>
          </p:cNvSpPr>
          <p:nvPr>
            <p:ph type="ftr" sz="quarter" idx="11"/>
          </p:nvPr>
        </p:nvSpPr>
        <p:spPr/>
        <p:txBody>
          <a:bodyPr/>
          <a:lstStyle/>
          <a:p>
            <a:r>
              <a:rPr lang="en-US" dirty="0" err="1"/>
              <a:t>Principiile</a:t>
            </a:r>
            <a:r>
              <a:rPr lang="en-US" dirty="0"/>
              <a:t> </a:t>
            </a:r>
            <a:r>
              <a:rPr lang="en-US" dirty="0" err="1"/>
              <a:t>Aplicarii</a:t>
            </a:r>
            <a:r>
              <a:rPr lang="en-US" dirty="0"/>
              <a:t> CEDO in </a:t>
            </a:r>
            <a:r>
              <a:rPr lang="en-US" dirty="0" err="1"/>
              <a:t>Ordina</a:t>
            </a:r>
            <a:r>
              <a:rPr lang="en-US" dirty="0"/>
              <a:t> </a:t>
            </a:r>
            <a:r>
              <a:rPr lang="en-US" dirty="0" err="1"/>
              <a:t>Juridica</a:t>
            </a:r>
            <a:r>
              <a:rPr lang="en-US" dirty="0"/>
              <a:t> Interna, Nani Nicoleta</a:t>
            </a:r>
          </a:p>
        </p:txBody>
      </p:sp>
      <p:sp>
        <p:nvSpPr>
          <p:cNvPr id="4" name="Slide Number Placeholder 3">
            <a:extLst>
              <a:ext uri="{FF2B5EF4-FFF2-40B4-BE49-F238E27FC236}">
                <a16:creationId xmlns:a16="http://schemas.microsoft.com/office/drawing/2014/main" xmlns="" id="{A191D48E-3579-0AC6-6C96-D992D94E5159}"/>
              </a:ext>
            </a:extLst>
          </p:cNvPr>
          <p:cNvSpPr>
            <a:spLocks noGrp="1"/>
          </p:cNvSpPr>
          <p:nvPr>
            <p:ph type="sldNum" sz="quarter" idx="12"/>
          </p:nvPr>
        </p:nvSpPr>
        <p:spPr/>
        <p:txBody>
          <a:bodyPr/>
          <a:lstStyle/>
          <a:p>
            <a:r>
              <a:rPr lang="en-US"/>
              <a:t>Page </a:t>
            </a:r>
            <a:fld id="{9D46F3A4-F478-9440-BC8E-B732027F4C86}" type="slidenum">
              <a:rPr lang="en-US" smtClean="0"/>
              <a:pPr/>
              <a:t>2</a:t>
            </a:fld>
            <a:endParaRPr lang="en-US" dirty="0"/>
          </a:p>
        </p:txBody>
      </p:sp>
      <p:pic>
        <p:nvPicPr>
          <p:cNvPr id="6" name="Picture 5" descr="A document with text on it&#10;&#10;Description automatically generated">
            <a:extLst>
              <a:ext uri="{FF2B5EF4-FFF2-40B4-BE49-F238E27FC236}">
                <a16:creationId xmlns:a16="http://schemas.microsoft.com/office/drawing/2014/main" xmlns="" id="{F5A69BE6-FB1B-6936-04B6-0A195DDC4585}"/>
              </a:ext>
            </a:extLst>
          </p:cNvPr>
          <p:cNvPicPr>
            <a:picLocks noChangeAspect="1"/>
          </p:cNvPicPr>
          <p:nvPr/>
        </p:nvPicPr>
        <p:blipFill>
          <a:blip r:embed="rId2"/>
          <a:stretch>
            <a:fillRect/>
          </a:stretch>
        </p:blipFill>
        <p:spPr>
          <a:xfrm>
            <a:off x="767408" y="1340768"/>
            <a:ext cx="3888432" cy="4838700"/>
          </a:xfrm>
          <a:prstGeom prst="rect">
            <a:avLst/>
          </a:prstGeom>
        </p:spPr>
      </p:pic>
      <p:pic>
        <p:nvPicPr>
          <p:cNvPr id="8" name="Picture 7" descr="A group of people sitting in a round room&#10;&#10;Description automatically generated">
            <a:extLst>
              <a:ext uri="{FF2B5EF4-FFF2-40B4-BE49-F238E27FC236}">
                <a16:creationId xmlns:a16="http://schemas.microsoft.com/office/drawing/2014/main" xmlns="" id="{E5FCFD7E-0584-495F-6533-D29E3E7BCB3B}"/>
              </a:ext>
            </a:extLst>
          </p:cNvPr>
          <p:cNvPicPr>
            <a:picLocks noChangeAspect="1"/>
          </p:cNvPicPr>
          <p:nvPr/>
        </p:nvPicPr>
        <p:blipFill>
          <a:blip r:embed="rId3"/>
          <a:stretch>
            <a:fillRect/>
          </a:stretch>
        </p:blipFill>
        <p:spPr>
          <a:xfrm>
            <a:off x="5375920" y="1412776"/>
            <a:ext cx="6336704" cy="4392487"/>
          </a:xfrm>
          <a:prstGeom prst="rect">
            <a:avLst/>
          </a:prstGeom>
        </p:spPr>
      </p:pic>
      <p:pic>
        <p:nvPicPr>
          <p:cNvPr id="9" name="Picture 8" descr="A logo with a globe and text&#10;&#10;Description automatically generated">
            <a:extLst>
              <a:ext uri="{FF2B5EF4-FFF2-40B4-BE49-F238E27FC236}">
                <a16:creationId xmlns:a16="http://schemas.microsoft.com/office/drawing/2014/main" xmlns="" id="{0BED343B-808E-6DBC-92FF-1319A04FA50C}"/>
              </a:ext>
            </a:extLst>
          </p:cNvPr>
          <p:cNvPicPr>
            <a:picLocks noChangeAspect="1"/>
          </p:cNvPicPr>
          <p:nvPr/>
        </p:nvPicPr>
        <p:blipFill>
          <a:blip r:embed="rId4"/>
          <a:stretch>
            <a:fillRect/>
          </a:stretch>
        </p:blipFill>
        <p:spPr>
          <a:xfrm>
            <a:off x="47328" y="0"/>
            <a:ext cx="1728192" cy="1412776"/>
          </a:xfrm>
          <a:prstGeom prst="rect">
            <a:avLst/>
          </a:prstGeom>
        </p:spPr>
      </p:pic>
      <p:pic>
        <p:nvPicPr>
          <p:cNvPr id="10" name="Picture 9" descr="A blue circle with a white figure holding scales and a book&#10;&#10;Description automatically generated">
            <a:extLst>
              <a:ext uri="{FF2B5EF4-FFF2-40B4-BE49-F238E27FC236}">
                <a16:creationId xmlns:a16="http://schemas.microsoft.com/office/drawing/2014/main" xmlns="" id="{B60C18F7-E66B-CDC8-083F-44BB8ACEEA92}"/>
              </a:ext>
            </a:extLst>
          </p:cNvPr>
          <p:cNvPicPr>
            <a:picLocks noChangeAspect="1"/>
          </p:cNvPicPr>
          <p:nvPr/>
        </p:nvPicPr>
        <p:blipFill>
          <a:blip r:embed="rId5"/>
          <a:stretch>
            <a:fillRect/>
          </a:stretch>
        </p:blipFill>
        <p:spPr>
          <a:xfrm>
            <a:off x="1775520" y="1"/>
            <a:ext cx="1800200" cy="1340768"/>
          </a:xfrm>
          <a:prstGeom prst="rect">
            <a:avLst/>
          </a:prstGeom>
        </p:spPr>
      </p:pic>
      <p:pic>
        <p:nvPicPr>
          <p:cNvPr id="11" name="Picture 10" descr="A green and white logo&#10;&#10;Description automatically generated">
            <a:extLst>
              <a:ext uri="{FF2B5EF4-FFF2-40B4-BE49-F238E27FC236}">
                <a16:creationId xmlns:a16="http://schemas.microsoft.com/office/drawing/2014/main" xmlns="" id="{2507BBA0-49B0-E34A-A7AC-BE784FFB7CAD}"/>
              </a:ext>
            </a:extLst>
          </p:cNvPr>
          <p:cNvPicPr>
            <a:picLocks noChangeAspect="1"/>
          </p:cNvPicPr>
          <p:nvPr/>
        </p:nvPicPr>
        <p:blipFill>
          <a:blip r:embed="rId6"/>
          <a:stretch>
            <a:fillRect/>
          </a:stretch>
        </p:blipFill>
        <p:spPr>
          <a:xfrm>
            <a:off x="3575720" y="0"/>
            <a:ext cx="3672408" cy="1340767"/>
          </a:xfrm>
          <a:prstGeom prst="rect">
            <a:avLst/>
          </a:prstGeom>
        </p:spPr>
      </p:pic>
    </p:spTree>
    <p:extLst>
      <p:ext uri="{BB962C8B-B14F-4D97-AF65-F5344CB8AC3E}">
        <p14:creationId xmlns:p14="http://schemas.microsoft.com/office/powerpoint/2010/main" val="350802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EE70207-FC96-58ED-597E-7012D6223F81}"/>
              </a:ext>
            </a:extLst>
          </p:cNvPr>
          <p:cNvSpPr>
            <a:spLocks noGrp="1"/>
          </p:cNvSpPr>
          <p:nvPr>
            <p:ph type="dt" sz="half" idx="10"/>
          </p:nvPr>
        </p:nvSpPr>
        <p:spPr/>
        <p:txBody>
          <a:bodyPr/>
          <a:lstStyle/>
          <a:p>
            <a:r>
              <a:rPr lang="en-US"/>
              <a:t>1 December 2021</a:t>
            </a:r>
            <a:endParaRPr lang="en-US" dirty="0"/>
          </a:p>
        </p:txBody>
      </p:sp>
      <p:sp>
        <p:nvSpPr>
          <p:cNvPr id="3" name="Footer Placeholder 2">
            <a:extLst>
              <a:ext uri="{FF2B5EF4-FFF2-40B4-BE49-F238E27FC236}">
                <a16:creationId xmlns:a16="http://schemas.microsoft.com/office/drawing/2014/main" xmlns="" id="{3D1DA21D-6FB0-DDFA-7A4F-4F26F0263BDD}"/>
              </a:ext>
            </a:extLst>
          </p:cNvPr>
          <p:cNvSpPr>
            <a:spLocks noGrp="1"/>
          </p:cNvSpPr>
          <p:nvPr>
            <p:ph type="ftr" sz="quarter" idx="11"/>
          </p:nvPr>
        </p:nvSpPr>
        <p:spPr/>
        <p:txBody>
          <a:bodyPr/>
          <a:lstStyle/>
          <a:p>
            <a:r>
              <a:rPr lang="en-US"/>
              <a:t>Recent Case Law of International Courts, Week 11, Nils Reimann</a:t>
            </a:r>
            <a:endParaRPr lang="en-US" dirty="0"/>
          </a:p>
        </p:txBody>
      </p:sp>
      <p:sp>
        <p:nvSpPr>
          <p:cNvPr id="4" name="Slide Number Placeholder 3">
            <a:extLst>
              <a:ext uri="{FF2B5EF4-FFF2-40B4-BE49-F238E27FC236}">
                <a16:creationId xmlns:a16="http://schemas.microsoft.com/office/drawing/2014/main" xmlns="" id="{49F536A9-E525-2851-C4E9-2BD8D7E93229}"/>
              </a:ext>
            </a:extLst>
          </p:cNvPr>
          <p:cNvSpPr>
            <a:spLocks noGrp="1"/>
          </p:cNvSpPr>
          <p:nvPr>
            <p:ph type="sldNum" sz="quarter" idx="12"/>
          </p:nvPr>
        </p:nvSpPr>
        <p:spPr/>
        <p:txBody>
          <a:bodyPr/>
          <a:lstStyle/>
          <a:p>
            <a:r>
              <a:rPr lang="en-US"/>
              <a:t>Page </a:t>
            </a:r>
            <a:fld id="{9D46F3A4-F478-9440-BC8E-B732027F4C86}" type="slidenum">
              <a:rPr lang="en-US" smtClean="0"/>
              <a:pPr/>
              <a:t>3</a:t>
            </a:fld>
            <a:endParaRPr lang="en-US" dirty="0"/>
          </a:p>
        </p:txBody>
      </p:sp>
      <p:sp>
        <p:nvSpPr>
          <p:cNvPr id="5" name="TextBox 4">
            <a:extLst>
              <a:ext uri="{FF2B5EF4-FFF2-40B4-BE49-F238E27FC236}">
                <a16:creationId xmlns:a16="http://schemas.microsoft.com/office/drawing/2014/main" xmlns="" id="{C46AA7FA-8DB3-83F6-A6AE-7C4D0E14F9B4}"/>
              </a:ext>
            </a:extLst>
          </p:cNvPr>
          <p:cNvSpPr txBox="1"/>
          <p:nvPr/>
        </p:nvSpPr>
        <p:spPr>
          <a:xfrm>
            <a:off x="13792" y="1340768"/>
            <a:ext cx="12192000" cy="6109365"/>
          </a:xfrm>
          <a:prstGeom prst="rect">
            <a:avLst/>
          </a:prstGeom>
          <a:noFill/>
        </p:spPr>
        <p:txBody>
          <a:bodyPr wrap="square" rtlCol="0">
            <a:spAutoFit/>
          </a:bodyPr>
          <a:lstStyle/>
          <a:p>
            <a:pPr algn="just"/>
            <a:r>
              <a:rPr lang="en-GB" dirty="0" err="1"/>
              <a:t>Curtea</a:t>
            </a:r>
            <a:r>
              <a:rPr lang="en-GB" dirty="0"/>
              <a:t> </a:t>
            </a:r>
            <a:r>
              <a:rPr lang="en-GB" dirty="0" err="1"/>
              <a:t>Europeană</a:t>
            </a:r>
            <a:r>
              <a:rPr lang="en-GB" dirty="0"/>
              <a:t> a </a:t>
            </a:r>
            <a:r>
              <a:rPr lang="en-GB" dirty="0" err="1"/>
              <a:t>Drepturilor</a:t>
            </a:r>
            <a:r>
              <a:rPr lang="en-GB" dirty="0"/>
              <a:t> </a:t>
            </a:r>
            <a:r>
              <a:rPr lang="en-GB" dirty="0" err="1"/>
              <a:t>Omului</a:t>
            </a:r>
            <a:r>
              <a:rPr lang="en-GB" dirty="0"/>
              <a:t> s-a  </a:t>
            </a:r>
            <a:r>
              <a:rPr lang="en-GB" dirty="0" err="1"/>
              <a:t>pronunțat</a:t>
            </a:r>
            <a:r>
              <a:rPr lang="en-GB" dirty="0"/>
              <a:t> </a:t>
            </a:r>
            <a:r>
              <a:rPr lang="en-GB" dirty="0" err="1"/>
              <a:t>în</a:t>
            </a:r>
            <a:r>
              <a:rPr lang="en-GB" dirty="0"/>
              <a:t> </a:t>
            </a:r>
            <a:r>
              <a:rPr lang="en-GB" dirty="0" err="1"/>
              <a:t>cauza</a:t>
            </a:r>
            <a:r>
              <a:rPr lang="en-GB" dirty="0"/>
              <a:t> </a:t>
            </a:r>
            <a:r>
              <a:rPr lang="en-GB" dirty="0" err="1"/>
              <a:t>Fabbri</a:t>
            </a:r>
            <a:r>
              <a:rPr lang="en-GB" dirty="0"/>
              <a:t> </a:t>
            </a:r>
            <a:r>
              <a:rPr lang="en-GB" dirty="0" err="1"/>
              <a:t>și</a:t>
            </a:r>
            <a:r>
              <a:rPr lang="en-GB" dirty="0"/>
              <a:t> </a:t>
            </a:r>
            <a:r>
              <a:rPr lang="en-GB" dirty="0" err="1"/>
              <a:t>alții</a:t>
            </a:r>
            <a:r>
              <a:rPr lang="en-GB" dirty="0"/>
              <a:t> c. San Marino (</a:t>
            </a:r>
            <a:r>
              <a:rPr lang="en-GB" dirty="0" err="1"/>
              <a:t>cererile</a:t>
            </a:r>
            <a:r>
              <a:rPr lang="en-GB" dirty="0"/>
              <a:t> nr. 6319/21, 6321/21 </a:t>
            </a:r>
            <a:r>
              <a:rPr lang="en-GB" dirty="0" err="1"/>
              <a:t>și</a:t>
            </a:r>
            <a:r>
              <a:rPr lang="en-GB" dirty="0"/>
              <a:t> 9227/21) </a:t>
            </a:r>
            <a:r>
              <a:rPr lang="en-GB" dirty="0" err="1"/>
              <a:t>în</a:t>
            </a:r>
            <a:r>
              <a:rPr lang="en-GB" dirty="0"/>
              <a:t> </a:t>
            </a:r>
            <a:r>
              <a:rPr lang="en-GB" dirty="0" err="1"/>
              <a:t>cadrul</a:t>
            </a:r>
            <a:r>
              <a:rPr lang="en-GB" dirty="0"/>
              <a:t> </a:t>
            </a:r>
            <a:r>
              <a:rPr lang="en-GB" dirty="0" err="1"/>
              <a:t>unei</a:t>
            </a:r>
            <a:r>
              <a:rPr lang="en-GB" dirty="0"/>
              <a:t> </a:t>
            </a:r>
            <a:r>
              <a:rPr lang="en-GB" dirty="0" err="1"/>
              <a:t>audieri</a:t>
            </a:r>
            <a:r>
              <a:rPr lang="en-GB" dirty="0"/>
              <a:t> </a:t>
            </a:r>
            <a:r>
              <a:rPr lang="en-GB" dirty="0" err="1"/>
              <a:t>publice</a:t>
            </a:r>
            <a:r>
              <a:rPr lang="en-GB" dirty="0"/>
              <a:t> care a </a:t>
            </a:r>
            <a:r>
              <a:rPr lang="en-GB" dirty="0" err="1"/>
              <a:t>avut</a:t>
            </a:r>
            <a:r>
              <a:rPr lang="en-GB" dirty="0"/>
              <a:t> </a:t>
            </a:r>
            <a:r>
              <a:rPr lang="en-GB" dirty="0" err="1"/>
              <a:t>loc</a:t>
            </a:r>
            <a:r>
              <a:rPr lang="en-GB" dirty="0"/>
              <a:t> la 24 </a:t>
            </a:r>
            <a:r>
              <a:rPr lang="en-GB" dirty="0" err="1"/>
              <a:t>septembrie</a:t>
            </a:r>
            <a:r>
              <a:rPr lang="en-GB" dirty="0"/>
              <a:t> 2024, la </a:t>
            </a:r>
            <a:r>
              <a:rPr lang="en-GB" dirty="0" err="1"/>
              <a:t>ora</a:t>
            </a:r>
            <a:r>
              <a:rPr lang="en-GB" dirty="0"/>
              <a:t> 10.15.</a:t>
            </a:r>
          </a:p>
          <a:p>
            <a:pPr algn="just"/>
            <a:r>
              <a:rPr lang="en-GB" dirty="0" err="1"/>
              <a:t>Cauza</a:t>
            </a:r>
            <a:r>
              <a:rPr lang="en-GB" dirty="0"/>
              <a:t> </a:t>
            </a:r>
            <a:r>
              <a:rPr lang="en-GB" dirty="0" err="1"/>
              <a:t>privește</a:t>
            </a:r>
            <a:r>
              <a:rPr lang="en-GB" dirty="0"/>
              <a:t> </a:t>
            </a:r>
            <a:r>
              <a:rPr lang="en-GB" dirty="0" err="1"/>
              <a:t>trei</a:t>
            </a:r>
            <a:r>
              <a:rPr lang="en-GB" dirty="0"/>
              <a:t> </a:t>
            </a:r>
            <a:r>
              <a:rPr lang="en-GB" dirty="0" err="1"/>
              <a:t>persoane</a:t>
            </a:r>
            <a:r>
              <a:rPr lang="en-GB" dirty="0"/>
              <a:t> care au </a:t>
            </a:r>
            <a:r>
              <a:rPr lang="en-GB" dirty="0" err="1"/>
              <a:t>participat</a:t>
            </a:r>
            <a:r>
              <a:rPr lang="en-GB" dirty="0"/>
              <a:t> la </a:t>
            </a:r>
            <a:r>
              <a:rPr lang="en-GB" dirty="0" err="1"/>
              <a:t>proceduri</a:t>
            </a:r>
            <a:r>
              <a:rPr lang="en-GB" dirty="0"/>
              <a:t> </a:t>
            </a:r>
            <a:r>
              <a:rPr lang="en-GB" dirty="0" err="1"/>
              <a:t>penale</a:t>
            </a:r>
            <a:r>
              <a:rPr lang="en-GB" dirty="0"/>
              <a:t> </a:t>
            </a:r>
            <a:r>
              <a:rPr lang="en-GB" dirty="0" err="1"/>
              <a:t>în</a:t>
            </a:r>
            <a:r>
              <a:rPr lang="en-GB" dirty="0"/>
              <a:t> </a:t>
            </a:r>
            <a:r>
              <a:rPr lang="en-GB" dirty="0" err="1"/>
              <a:t>calitate</a:t>
            </a:r>
            <a:r>
              <a:rPr lang="en-GB" dirty="0"/>
              <a:t> de </a:t>
            </a:r>
            <a:r>
              <a:rPr lang="en-GB" dirty="0" err="1"/>
              <a:t>victime</a:t>
            </a:r>
            <a:r>
              <a:rPr lang="en-GB" dirty="0"/>
              <a:t> ale </a:t>
            </a:r>
            <a:r>
              <a:rPr lang="en-GB" dirty="0" err="1"/>
              <a:t>unor</a:t>
            </a:r>
            <a:r>
              <a:rPr lang="en-GB" dirty="0"/>
              <a:t> </a:t>
            </a:r>
            <a:r>
              <a:rPr lang="en-GB" dirty="0" err="1"/>
              <a:t>presupuse</a:t>
            </a:r>
            <a:r>
              <a:rPr lang="en-GB" dirty="0"/>
              <a:t> </a:t>
            </a:r>
            <a:r>
              <a:rPr lang="en-GB" dirty="0" err="1"/>
              <a:t>infracțiuni</a:t>
            </a:r>
            <a:r>
              <a:rPr lang="en-GB" dirty="0"/>
              <a:t>. </a:t>
            </a:r>
            <a:r>
              <a:rPr lang="en-GB" dirty="0" err="1"/>
              <a:t>Reclamanții</a:t>
            </a:r>
            <a:r>
              <a:rPr lang="en-GB" dirty="0"/>
              <a:t>, </a:t>
            </a:r>
            <a:r>
              <a:rPr lang="en-GB" dirty="0" err="1"/>
              <a:t>Stellino</a:t>
            </a:r>
            <a:r>
              <a:rPr lang="en-GB" dirty="0"/>
              <a:t> </a:t>
            </a:r>
            <a:r>
              <a:rPr lang="en-GB" dirty="0" err="1"/>
              <a:t>Fabbri</a:t>
            </a:r>
            <a:r>
              <a:rPr lang="en-GB" dirty="0"/>
              <a:t>, Andrea </a:t>
            </a:r>
            <a:r>
              <a:rPr lang="en-GB" dirty="0" err="1"/>
              <a:t>Forcellini</a:t>
            </a:r>
            <a:r>
              <a:rPr lang="en-GB" dirty="0"/>
              <a:t> </a:t>
            </a:r>
            <a:r>
              <a:rPr lang="en-GB" dirty="0" err="1"/>
              <a:t>și</a:t>
            </a:r>
            <a:r>
              <a:rPr lang="en-GB" dirty="0"/>
              <a:t> Angelina </a:t>
            </a:r>
            <a:r>
              <a:rPr lang="en-GB" dirty="0" err="1"/>
              <a:t>Marro</a:t>
            </a:r>
            <a:r>
              <a:rPr lang="en-GB" dirty="0"/>
              <a:t>, sunt </a:t>
            </a:r>
            <a:r>
              <a:rPr lang="en-GB" dirty="0" err="1"/>
              <a:t>doi</a:t>
            </a:r>
            <a:r>
              <a:rPr lang="en-GB" dirty="0"/>
              <a:t> </a:t>
            </a:r>
            <a:r>
              <a:rPr lang="en-GB" dirty="0" err="1"/>
              <a:t>cetățeni</a:t>
            </a:r>
            <a:r>
              <a:rPr lang="en-GB" dirty="0"/>
              <a:t> din San Marino </a:t>
            </a:r>
            <a:r>
              <a:rPr lang="en-GB" dirty="0" err="1"/>
              <a:t>și</a:t>
            </a:r>
            <a:r>
              <a:rPr lang="en-GB" dirty="0"/>
              <a:t>, </a:t>
            </a:r>
            <a:r>
              <a:rPr lang="en-GB" dirty="0" err="1"/>
              <a:t>respectiv</a:t>
            </a:r>
            <a:r>
              <a:rPr lang="en-GB" dirty="0"/>
              <a:t>, un </a:t>
            </a:r>
            <a:r>
              <a:rPr lang="en-GB" dirty="0" err="1"/>
              <a:t>cetățean</a:t>
            </a:r>
            <a:r>
              <a:rPr lang="en-GB" dirty="0"/>
              <a:t> </a:t>
            </a:r>
            <a:r>
              <a:rPr lang="en-GB" dirty="0" err="1"/>
              <a:t>italian</a:t>
            </a:r>
            <a:r>
              <a:rPr lang="en-GB" dirty="0"/>
              <a:t>. </a:t>
            </a:r>
            <a:r>
              <a:rPr lang="en-GB" dirty="0" err="1"/>
              <a:t>Ei</a:t>
            </a:r>
            <a:r>
              <a:rPr lang="en-GB" dirty="0"/>
              <a:t> s-au </a:t>
            </a:r>
            <a:r>
              <a:rPr lang="en-GB" dirty="0" err="1"/>
              <a:t>născut</a:t>
            </a:r>
            <a:r>
              <a:rPr lang="en-GB" dirty="0"/>
              <a:t> </a:t>
            </a:r>
            <a:r>
              <a:rPr lang="en-GB" dirty="0" err="1"/>
              <a:t>în</a:t>
            </a:r>
            <a:r>
              <a:rPr lang="en-GB" dirty="0"/>
              <a:t> 1955, 2003 </a:t>
            </a:r>
            <a:r>
              <a:rPr lang="en-GB" dirty="0" err="1"/>
              <a:t>și</a:t>
            </a:r>
            <a:r>
              <a:rPr lang="en-GB" dirty="0"/>
              <a:t> 1973 </a:t>
            </a:r>
            <a:r>
              <a:rPr lang="en-GB" dirty="0" err="1"/>
              <a:t>și</a:t>
            </a:r>
            <a:r>
              <a:rPr lang="en-GB" dirty="0"/>
              <a:t> </a:t>
            </a:r>
            <a:r>
              <a:rPr lang="en-GB" dirty="0" err="1"/>
              <a:t>locuiesc</a:t>
            </a:r>
            <a:r>
              <a:rPr lang="en-GB" dirty="0"/>
              <a:t> </a:t>
            </a:r>
            <a:r>
              <a:rPr lang="en-GB" dirty="0" err="1"/>
              <a:t>în</a:t>
            </a:r>
            <a:r>
              <a:rPr lang="en-GB" dirty="0"/>
              <a:t> San Marino.</a:t>
            </a:r>
          </a:p>
          <a:p>
            <a:pPr algn="just"/>
            <a:r>
              <a:rPr lang="en-GB" dirty="0" err="1"/>
              <a:t>În</a:t>
            </a:r>
            <a:r>
              <a:rPr lang="en-GB" dirty="0"/>
              <a:t> 2016, </a:t>
            </a:r>
            <a:r>
              <a:rPr lang="en-GB" dirty="0" err="1"/>
              <a:t>domnul</a:t>
            </a:r>
            <a:r>
              <a:rPr lang="en-GB" dirty="0"/>
              <a:t> </a:t>
            </a:r>
            <a:r>
              <a:rPr lang="en-GB" dirty="0" err="1"/>
              <a:t>Fabbri</a:t>
            </a:r>
            <a:r>
              <a:rPr lang="en-GB" dirty="0"/>
              <a:t> </a:t>
            </a:r>
            <a:r>
              <a:rPr lang="en-GB" dirty="0" err="1"/>
              <a:t>și</a:t>
            </a:r>
            <a:r>
              <a:rPr lang="en-GB" dirty="0"/>
              <a:t> </a:t>
            </a:r>
            <a:r>
              <a:rPr lang="en-GB" dirty="0" err="1"/>
              <a:t>doamna</a:t>
            </a:r>
            <a:r>
              <a:rPr lang="en-GB" dirty="0"/>
              <a:t> </a:t>
            </a:r>
            <a:r>
              <a:rPr lang="en-GB" dirty="0" err="1"/>
              <a:t>Marro</a:t>
            </a:r>
            <a:r>
              <a:rPr lang="en-GB" dirty="0"/>
              <a:t> au </a:t>
            </a:r>
            <a:r>
              <a:rPr lang="en-GB" dirty="0" err="1"/>
              <a:t>depus</a:t>
            </a:r>
            <a:r>
              <a:rPr lang="en-GB" dirty="0"/>
              <a:t> o </a:t>
            </a:r>
            <a:r>
              <a:rPr lang="en-GB" dirty="0" err="1"/>
              <a:t>plângere</a:t>
            </a:r>
            <a:r>
              <a:rPr lang="en-GB" dirty="0"/>
              <a:t> </a:t>
            </a:r>
            <a:r>
              <a:rPr lang="en-GB" dirty="0" err="1"/>
              <a:t>penală</a:t>
            </a:r>
            <a:r>
              <a:rPr lang="en-GB" dirty="0"/>
              <a:t> </a:t>
            </a:r>
            <a:r>
              <a:rPr lang="en-GB" dirty="0" err="1"/>
              <a:t>pentru</a:t>
            </a:r>
            <a:r>
              <a:rPr lang="en-GB" dirty="0"/>
              <a:t> </a:t>
            </a:r>
            <a:r>
              <a:rPr lang="en-GB" dirty="0" err="1"/>
              <a:t>vătămare</a:t>
            </a:r>
            <a:r>
              <a:rPr lang="en-GB" dirty="0"/>
              <a:t> </a:t>
            </a:r>
            <a:r>
              <a:rPr lang="en-GB" dirty="0" err="1"/>
              <a:t>corporală</a:t>
            </a:r>
            <a:r>
              <a:rPr lang="en-GB" dirty="0"/>
              <a:t> </a:t>
            </a:r>
            <a:r>
              <a:rPr lang="en-GB" dirty="0" err="1"/>
              <a:t>împotriva</a:t>
            </a:r>
            <a:r>
              <a:rPr lang="en-GB" dirty="0"/>
              <a:t> </a:t>
            </a:r>
            <a:r>
              <a:rPr lang="en-GB" dirty="0" err="1"/>
              <a:t>unei</a:t>
            </a:r>
            <a:r>
              <a:rPr lang="en-GB" dirty="0"/>
              <a:t> a </a:t>
            </a:r>
            <a:r>
              <a:rPr lang="en-GB" dirty="0" err="1"/>
              <a:t>treia</a:t>
            </a:r>
            <a:r>
              <a:rPr lang="en-GB" dirty="0"/>
              <a:t> </a:t>
            </a:r>
            <a:r>
              <a:rPr lang="en-GB" dirty="0" err="1"/>
              <a:t>persoane</a:t>
            </a:r>
            <a:r>
              <a:rPr lang="en-GB" dirty="0"/>
              <a:t>, N. </a:t>
            </a:r>
            <a:r>
              <a:rPr lang="en-GB" dirty="0" err="1"/>
              <a:t>Ei</a:t>
            </a:r>
            <a:r>
              <a:rPr lang="en-GB" dirty="0"/>
              <a:t> au </a:t>
            </a:r>
            <a:r>
              <a:rPr lang="en-GB" dirty="0" err="1"/>
              <a:t>susținut</a:t>
            </a:r>
            <a:r>
              <a:rPr lang="en-GB" dirty="0"/>
              <a:t> </a:t>
            </a:r>
            <a:r>
              <a:rPr lang="en-GB" dirty="0" err="1"/>
              <a:t>că</a:t>
            </a:r>
            <a:r>
              <a:rPr lang="en-GB" dirty="0"/>
              <a:t> N. a </a:t>
            </a:r>
            <a:r>
              <a:rPr lang="en-GB" dirty="0" err="1"/>
              <a:t>atacat</a:t>
            </a:r>
            <a:r>
              <a:rPr lang="en-GB" dirty="0"/>
              <a:t>-o </a:t>
            </a:r>
            <a:r>
              <a:rPr lang="en-GB" dirty="0" err="1"/>
              <a:t>mai</a:t>
            </a:r>
            <a:r>
              <a:rPr lang="en-GB" dirty="0"/>
              <a:t> </a:t>
            </a:r>
            <a:r>
              <a:rPr lang="en-GB" dirty="0" err="1"/>
              <a:t>întâi</a:t>
            </a:r>
            <a:r>
              <a:rPr lang="en-GB" dirty="0"/>
              <a:t> pe </a:t>
            </a:r>
            <a:r>
              <a:rPr lang="en-GB" dirty="0" err="1"/>
              <a:t>doamna</a:t>
            </a:r>
            <a:r>
              <a:rPr lang="en-GB" dirty="0"/>
              <a:t> </a:t>
            </a:r>
            <a:r>
              <a:rPr lang="en-GB" dirty="0" err="1"/>
              <a:t>Marro</a:t>
            </a:r>
            <a:r>
              <a:rPr lang="en-GB" dirty="0"/>
              <a:t> </a:t>
            </a:r>
            <a:r>
              <a:rPr lang="en-GB" dirty="0" err="1"/>
              <a:t>și</a:t>
            </a:r>
            <a:r>
              <a:rPr lang="en-GB" dirty="0"/>
              <a:t> </a:t>
            </a:r>
            <a:r>
              <a:rPr lang="en-GB" dirty="0" err="1"/>
              <a:t>apoi</a:t>
            </a:r>
            <a:r>
              <a:rPr lang="en-GB" dirty="0"/>
              <a:t> pe </a:t>
            </a:r>
            <a:r>
              <a:rPr lang="en-GB" dirty="0" err="1"/>
              <a:t>domnul</a:t>
            </a:r>
            <a:r>
              <a:rPr lang="en-GB" dirty="0"/>
              <a:t> </a:t>
            </a:r>
            <a:r>
              <a:rPr lang="en-GB" dirty="0" err="1"/>
              <a:t>Fabbri</a:t>
            </a:r>
            <a:r>
              <a:rPr lang="en-GB" dirty="0"/>
              <a:t> </a:t>
            </a:r>
            <a:r>
              <a:rPr lang="en-GB" dirty="0" err="1"/>
              <a:t>atunci</a:t>
            </a:r>
            <a:r>
              <a:rPr lang="en-GB" dirty="0"/>
              <a:t> </a:t>
            </a:r>
            <a:r>
              <a:rPr lang="en-GB" dirty="0" err="1"/>
              <a:t>când</a:t>
            </a:r>
            <a:r>
              <a:rPr lang="en-GB" dirty="0"/>
              <a:t> </a:t>
            </a:r>
            <a:r>
              <a:rPr lang="en-GB" dirty="0" err="1"/>
              <a:t>acesta</a:t>
            </a:r>
            <a:r>
              <a:rPr lang="en-GB" dirty="0"/>
              <a:t> a </a:t>
            </a:r>
            <a:r>
              <a:rPr lang="en-GB" dirty="0" err="1"/>
              <a:t>încercat</a:t>
            </a:r>
            <a:r>
              <a:rPr lang="en-GB" dirty="0"/>
              <a:t> </a:t>
            </a:r>
            <a:r>
              <a:rPr lang="en-GB" dirty="0" err="1"/>
              <a:t>să</a:t>
            </a:r>
            <a:r>
              <a:rPr lang="en-GB" dirty="0"/>
              <a:t> </a:t>
            </a:r>
            <a:r>
              <a:rPr lang="en-GB" dirty="0" err="1"/>
              <a:t>intervină</a:t>
            </a:r>
            <a:r>
              <a:rPr lang="en-GB" dirty="0"/>
              <a:t>. </a:t>
            </a:r>
            <a:r>
              <a:rPr lang="en-GB" dirty="0" err="1"/>
              <a:t>În</a:t>
            </a:r>
            <a:r>
              <a:rPr lang="en-GB" dirty="0"/>
              <a:t> </a:t>
            </a:r>
            <a:r>
              <a:rPr lang="en-GB" dirty="0" err="1"/>
              <a:t>plângerea</a:t>
            </a:r>
            <a:r>
              <a:rPr lang="en-GB" dirty="0"/>
              <a:t> lor, </a:t>
            </a:r>
            <a:r>
              <a:rPr lang="en-GB" dirty="0" err="1"/>
              <a:t>aceștia</a:t>
            </a:r>
            <a:r>
              <a:rPr lang="en-GB" dirty="0"/>
              <a:t> </a:t>
            </a:r>
            <a:r>
              <a:rPr lang="en-GB" b="1" u="sng" dirty="0" err="1"/>
              <a:t>și</a:t>
            </a:r>
            <a:r>
              <a:rPr lang="en-GB" b="1" u="sng" dirty="0"/>
              <a:t>-au </a:t>
            </a:r>
            <a:r>
              <a:rPr lang="en-GB" b="1" u="sng" dirty="0" err="1"/>
              <a:t>rezervat</a:t>
            </a:r>
            <a:r>
              <a:rPr lang="en-GB" b="1" u="sng" dirty="0"/>
              <a:t> </a:t>
            </a:r>
            <a:r>
              <a:rPr lang="en-GB" b="1" u="sng" dirty="0" err="1"/>
              <a:t>dreptul</a:t>
            </a:r>
            <a:r>
              <a:rPr lang="en-GB" b="1" u="sng" dirty="0"/>
              <a:t> de a se </a:t>
            </a:r>
            <a:r>
              <a:rPr lang="en-GB" b="1" u="sng" dirty="0" err="1"/>
              <a:t>alătura</a:t>
            </a:r>
            <a:r>
              <a:rPr lang="en-GB" b="1" u="sng" dirty="0"/>
              <a:t>, </a:t>
            </a:r>
            <a:r>
              <a:rPr lang="en-GB" b="1" u="sng" dirty="0" err="1"/>
              <a:t>în</a:t>
            </a:r>
            <a:r>
              <a:rPr lang="en-GB" b="1" u="sng" dirty="0"/>
              <a:t> </a:t>
            </a:r>
            <a:r>
              <a:rPr lang="en-GB" b="1" u="sng" dirty="0" err="1"/>
              <a:t>calitate</a:t>
            </a:r>
            <a:r>
              <a:rPr lang="en-GB" b="1" u="sng" dirty="0"/>
              <a:t> de </a:t>
            </a:r>
            <a:r>
              <a:rPr lang="en-GB" b="1" u="sng" dirty="0" err="1"/>
              <a:t>părți</a:t>
            </a:r>
            <a:r>
              <a:rPr lang="en-GB" b="1" u="sng" dirty="0"/>
              <a:t> civile, </a:t>
            </a:r>
            <a:r>
              <a:rPr lang="en-GB" b="1" u="sng" dirty="0" err="1"/>
              <a:t>oricărei</a:t>
            </a:r>
            <a:r>
              <a:rPr lang="en-GB" b="1" u="sng" dirty="0"/>
              <a:t> </a:t>
            </a:r>
            <a:r>
              <a:rPr lang="en-GB" b="1" u="sng" dirty="0" err="1"/>
              <a:t>eventuale</a:t>
            </a:r>
            <a:r>
              <a:rPr lang="en-GB" b="1" u="sng" dirty="0"/>
              <a:t> </a:t>
            </a:r>
            <a:r>
              <a:rPr lang="en-GB" b="1" u="sng" dirty="0" err="1"/>
              <a:t>proceduri</a:t>
            </a:r>
            <a:r>
              <a:rPr lang="en-GB" b="1" u="sng" dirty="0"/>
              <a:t> </a:t>
            </a:r>
            <a:r>
              <a:rPr lang="en-GB" b="1" u="sng" dirty="0" err="1"/>
              <a:t>penale</a:t>
            </a:r>
            <a:r>
              <a:rPr lang="en-GB" b="1" u="sng" dirty="0"/>
              <a:t>. Ca </a:t>
            </a:r>
            <a:r>
              <a:rPr lang="en-GB" b="1" u="sng" dirty="0" err="1"/>
              <a:t>urmare</a:t>
            </a:r>
            <a:r>
              <a:rPr lang="en-GB" b="1" u="sng" dirty="0"/>
              <a:t>, a </a:t>
            </a:r>
            <a:r>
              <a:rPr lang="en-GB" b="1" u="sng" dirty="0" err="1"/>
              <a:t>fost</a:t>
            </a:r>
            <a:r>
              <a:rPr lang="en-GB" b="1" u="sng" dirty="0"/>
              <a:t> </a:t>
            </a:r>
            <a:r>
              <a:rPr lang="en-GB" b="1" u="sng" dirty="0" err="1"/>
              <a:t>deschisă</a:t>
            </a:r>
            <a:r>
              <a:rPr lang="en-GB" b="1" u="sng" dirty="0"/>
              <a:t> o </a:t>
            </a:r>
            <a:r>
              <a:rPr lang="en-GB" b="1" u="sng" dirty="0" err="1"/>
              <a:t>anchetă</a:t>
            </a:r>
            <a:r>
              <a:rPr lang="en-GB" b="1" u="sng" dirty="0"/>
              <a:t> </a:t>
            </a:r>
            <a:r>
              <a:rPr lang="en-GB" b="1" u="sng" dirty="0" err="1"/>
              <a:t>penală</a:t>
            </a:r>
            <a:r>
              <a:rPr lang="en-GB" dirty="0"/>
              <a:t>.</a:t>
            </a:r>
          </a:p>
          <a:p>
            <a:pPr algn="just"/>
            <a:r>
              <a:rPr lang="en-GB" dirty="0" err="1"/>
              <a:t>În</a:t>
            </a:r>
            <a:r>
              <a:rPr lang="en-GB" dirty="0"/>
              <a:t> 2015, dl </a:t>
            </a:r>
            <a:r>
              <a:rPr lang="en-GB" dirty="0" err="1"/>
              <a:t>Forcellini</a:t>
            </a:r>
            <a:r>
              <a:rPr lang="en-GB" dirty="0"/>
              <a:t>, </a:t>
            </a:r>
            <a:r>
              <a:rPr lang="en-GB" dirty="0" err="1"/>
              <a:t>în</a:t>
            </a:r>
            <a:r>
              <a:rPr lang="en-GB" dirty="0"/>
              <a:t> </a:t>
            </a:r>
            <a:r>
              <a:rPr lang="en-GB" dirty="0" err="1"/>
              <a:t>vârstă</a:t>
            </a:r>
            <a:r>
              <a:rPr lang="en-GB" dirty="0"/>
              <a:t> de 12 ani la </a:t>
            </a:r>
            <a:r>
              <a:rPr lang="en-GB" dirty="0" err="1"/>
              <a:t>momentul</a:t>
            </a:r>
            <a:r>
              <a:rPr lang="en-GB" dirty="0"/>
              <a:t> </a:t>
            </a:r>
            <a:r>
              <a:rPr lang="en-GB" dirty="0" err="1"/>
              <a:t>respectiv</a:t>
            </a:r>
            <a:r>
              <a:rPr lang="en-GB" dirty="0"/>
              <a:t>, </a:t>
            </a:r>
            <a:r>
              <a:rPr lang="en-GB" dirty="0" err="1"/>
              <a:t>ar</a:t>
            </a:r>
            <a:r>
              <a:rPr lang="en-GB" dirty="0"/>
              <a:t> fi </a:t>
            </a:r>
            <a:r>
              <a:rPr lang="en-GB" dirty="0" err="1"/>
              <a:t>fost</a:t>
            </a:r>
            <a:r>
              <a:rPr lang="en-GB" dirty="0"/>
              <a:t> </a:t>
            </a:r>
            <a:r>
              <a:rPr lang="en-GB" dirty="0" err="1"/>
              <a:t>victima</a:t>
            </a:r>
            <a:r>
              <a:rPr lang="en-GB" dirty="0"/>
              <a:t> </a:t>
            </a:r>
            <a:r>
              <a:rPr lang="en-GB" dirty="0" err="1"/>
              <a:t>unor</a:t>
            </a:r>
            <a:r>
              <a:rPr lang="en-GB" dirty="0"/>
              <a:t> </a:t>
            </a:r>
            <a:r>
              <a:rPr lang="en-GB" dirty="0" err="1"/>
              <a:t>acte</a:t>
            </a:r>
            <a:r>
              <a:rPr lang="en-GB" dirty="0"/>
              <a:t> de </a:t>
            </a:r>
            <a:r>
              <a:rPr lang="en-GB" dirty="0" err="1"/>
              <a:t>intimidare</a:t>
            </a:r>
            <a:r>
              <a:rPr lang="en-GB" dirty="0"/>
              <a:t> </a:t>
            </a:r>
            <a:r>
              <a:rPr lang="en-GB" dirty="0" err="1"/>
              <a:t>în</a:t>
            </a:r>
            <a:r>
              <a:rPr lang="en-GB" dirty="0"/>
              <a:t> </a:t>
            </a:r>
            <a:r>
              <a:rPr lang="en-GB" dirty="0" err="1"/>
              <a:t>timpul</a:t>
            </a:r>
            <a:r>
              <a:rPr lang="en-GB" dirty="0"/>
              <a:t> </a:t>
            </a:r>
            <a:r>
              <a:rPr lang="en-GB" dirty="0" err="1"/>
              <a:t>unei</a:t>
            </a:r>
            <a:r>
              <a:rPr lang="en-GB" dirty="0"/>
              <a:t> </a:t>
            </a:r>
            <a:r>
              <a:rPr lang="en-GB" dirty="0" err="1"/>
              <a:t>excursii</a:t>
            </a:r>
            <a:r>
              <a:rPr lang="en-GB" dirty="0"/>
              <a:t> </a:t>
            </a:r>
            <a:r>
              <a:rPr lang="en-GB" dirty="0" err="1"/>
              <a:t>școlare</a:t>
            </a:r>
            <a:r>
              <a:rPr lang="en-GB" dirty="0"/>
              <a:t>. </a:t>
            </a:r>
            <a:r>
              <a:rPr lang="en-GB" dirty="0" err="1"/>
              <a:t>În</a:t>
            </a:r>
            <a:r>
              <a:rPr lang="en-GB" dirty="0"/>
              <a:t> 2018, a </a:t>
            </a:r>
            <a:r>
              <a:rPr lang="en-GB" dirty="0" err="1"/>
              <a:t>fost</a:t>
            </a:r>
            <a:r>
              <a:rPr lang="en-GB" dirty="0"/>
              <a:t> </a:t>
            </a:r>
            <a:r>
              <a:rPr lang="en-GB" dirty="0" err="1"/>
              <a:t>deschisă</a:t>
            </a:r>
            <a:r>
              <a:rPr lang="en-GB" dirty="0"/>
              <a:t> din </a:t>
            </a:r>
            <a:r>
              <a:rPr lang="en-GB" dirty="0" err="1"/>
              <a:t>oficiu</a:t>
            </a:r>
            <a:r>
              <a:rPr lang="en-GB" dirty="0"/>
              <a:t> o </a:t>
            </a:r>
            <a:r>
              <a:rPr lang="en-GB" dirty="0" err="1"/>
              <a:t>anchetă</a:t>
            </a:r>
            <a:r>
              <a:rPr lang="en-GB" dirty="0"/>
              <a:t> </a:t>
            </a:r>
            <a:r>
              <a:rPr lang="en-GB" dirty="0" err="1"/>
              <a:t>penală</a:t>
            </a:r>
            <a:r>
              <a:rPr lang="en-GB" dirty="0"/>
              <a:t> </a:t>
            </a:r>
            <a:r>
              <a:rPr lang="en-GB" dirty="0" err="1"/>
              <a:t>împotriva</a:t>
            </a:r>
            <a:r>
              <a:rPr lang="en-GB" dirty="0"/>
              <a:t> a </a:t>
            </a:r>
            <a:r>
              <a:rPr lang="en-GB" dirty="0" err="1"/>
              <a:t>doi</a:t>
            </a:r>
            <a:r>
              <a:rPr lang="en-GB" dirty="0"/>
              <a:t> </a:t>
            </a:r>
            <a:r>
              <a:rPr lang="en-GB" dirty="0" err="1"/>
              <a:t>minori</a:t>
            </a:r>
            <a:r>
              <a:rPr lang="en-GB" dirty="0"/>
              <a:t> </a:t>
            </a:r>
            <a:r>
              <a:rPr lang="en-GB" dirty="0" err="1"/>
              <a:t>pentru</a:t>
            </a:r>
            <a:r>
              <a:rPr lang="en-GB" dirty="0"/>
              <a:t> </a:t>
            </a:r>
            <a:r>
              <a:rPr lang="en-GB" dirty="0" err="1"/>
              <a:t>violență</a:t>
            </a:r>
            <a:r>
              <a:rPr lang="en-GB" dirty="0"/>
              <a:t> </a:t>
            </a:r>
            <a:r>
              <a:rPr lang="en-GB" dirty="0" err="1"/>
              <a:t>și</a:t>
            </a:r>
            <a:r>
              <a:rPr lang="en-GB" dirty="0"/>
              <a:t> </a:t>
            </a:r>
            <a:r>
              <a:rPr lang="en-GB" dirty="0" err="1"/>
              <a:t>persecuție</a:t>
            </a:r>
            <a:r>
              <a:rPr lang="en-GB" dirty="0"/>
              <a:t> </a:t>
            </a:r>
            <a:r>
              <a:rPr lang="en-GB" dirty="0" err="1"/>
              <a:t>împotriva</a:t>
            </a:r>
            <a:r>
              <a:rPr lang="en-GB" dirty="0"/>
              <a:t> </a:t>
            </a:r>
            <a:r>
              <a:rPr lang="en-GB" dirty="0" err="1"/>
              <a:t>dlui</a:t>
            </a:r>
            <a:r>
              <a:rPr lang="en-GB" dirty="0"/>
              <a:t> </a:t>
            </a:r>
            <a:r>
              <a:rPr lang="en-GB" dirty="0" err="1"/>
              <a:t>Forcellini</a:t>
            </a:r>
            <a:r>
              <a:rPr lang="en-GB" dirty="0"/>
              <a:t>. </a:t>
            </a:r>
            <a:r>
              <a:rPr lang="en-GB" dirty="0" err="1"/>
              <a:t>În</a:t>
            </a:r>
            <a:r>
              <a:rPr lang="en-GB" dirty="0"/>
              <a:t> 2019, </a:t>
            </a:r>
            <a:r>
              <a:rPr lang="en-GB" dirty="0" err="1"/>
              <a:t>părinții</a:t>
            </a:r>
            <a:r>
              <a:rPr lang="en-GB" dirty="0"/>
              <a:t> </a:t>
            </a:r>
            <a:r>
              <a:rPr lang="en-GB" dirty="0" err="1"/>
              <a:t>acestuia</a:t>
            </a:r>
            <a:r>
              <a:rPr lang="en-GB" dirty="0"/>
              <a:t> au </a:t>
            </a:r>
            <a:r>
              <a:rPr lang="en-GB" dirty="0" err="1"/>
              <a:t>depus</a:t>
            </a:r>
            <a:r>
              <a:rPr lang="en-GB" dirty="0"/>
              <a:t>, </a:t>
            </a:r>
            <a:r>
              <a:rPr lang="en-GB" dirty="0" err="1"/>
              <a:t>în</a:t>
            </a:r>
            <a:r>
              <a:rPr lang="en-GB" dirty="0"/>
              <a:t> </a:t>
            </a:r>
            <a:r>
              <a:rPr lang="en-GB" dirty="0" err="1"/>
              <a:t>numele</a:t>
            </a:r>
            <a:r>
              <a:rPr lang="en-GB" dirty="0"/>
              <a:t> </a:t>
            </a:r>
            <a:r>
              <a:rPr lang="en-GB" dirty="0" err="1"/>
              <a:t>său</a:t>
            </a:r>
            <a:r>
              <a:rPr lang="en-GB" dirty="0"/>
              <a:t>, o </a:t>
            </a:r>
            <a:r>
              <a:rPr lang="en-GB" dirty="0" err="1"/>
              <a:t>cerere</a:t>
            </a:r>
            <a:r>
              <a:rPr lang="en-GB" dirty="0"/>
              <a:t> </a:t>
            </a:r>
            <a:r>
              <a:rPr lang="en-GB" dirty="0" err="1"/>
              <a:t>oficială</a:t>
            </a:r>
            <a:r>
              <a:rPr lang="en-GB" dirty="0"/>
              <a:t> de </a:t>
            </a:r>
            <a:r>
              <a:rPr lang="en-GB" dirty="0" err="1"/>
              <a:t>constituire</a:t>
            </a:r>
            <a:r>
              <a:rPr lang="en-GB" dirty="0"/>
              <a:t> ca </a:t>
            </a:r>
            <a:r>
              <a:rPr lang="en-GB" dirty="0" err="1"/>
              <a:t>parte</a:t>
            </a:r>
            <a:r>
              <a:rPr lang="en-GB" dirty="0"/>
              <a:t> </a:t>
            </a:r>
            <a:r>
              <a:rPr lang="en-GB" dirty="0" err="1"/>
              <a:t>civilă</a:t>
            </a:r>
            <a:r>
              <a:rPr lang="en-GB" dirty="0"/>
              <a:t> </a:t>
            </a:r>
            <a:r>
              <a:rPr lang="en-GB" dirty="0" err="1"/>
              <a:t>în</a:t>
            </a:r>
            <a:r>
              <a:rPr lang="en-GB" dirty="0"/>
              <a:t> </a:t>
            </a:r>
            <a:r>
              <a:rPr lang="en-GB" dirty="0" err="1"/>
              <a:t>procesul</a:t>
            </a:r>
            <a:r>
              <a:rPr lang="en-GB" dirty="0"/>
              <a:t> penal. Cu </a:t>
            </a:r>
            <a:r>
              <a:rPr lang="en-GB" dirty="0" err="1"/>
              <a:t>toate</a:t>
            </a:r>
            <a:r>
              <a:rPr lang="en-GB" dirty="0"/>
              <a:t> </a:t>
            </a:r>
            <a:r>
              <a:rPr lang="en-GB" dirty="0" err="1"/>
              <a:t>acestea</a:t>
            </a:r>
            <a:r>
              <a:rPr lang="en-GB" dirty="0"/>
              <a:t>, </a:t>
            </a:r>
            <a:r>
              <a:rPr lang="en-GB" dirty="0" err="1"/>
              <a:t>judecătorul</a:t>
            </a:r>
            <a:r>
              <a:rPr lang="en-GB" dirty="0"/>
              <a:t> de </a:t>
            </a:r>
            <a:r>
              <a:rPr lang="en-GB" dirty="0" err="1"/>
              <a:t>instrucție</a:t>
            </a:r>
            <a:r>
              <a:rPr lang="en-GB" dirty="0"/>
              <a:t> </a:t>
            </a:r>
            <a:r>
              <a:rPr lang="en-GB" dirty="0" err="1"/>
              <a:t>desemnat</a:t>
            </a:r>
            <a:r>
              <a:rPr lang="en-GB" dirty="0"/>
              <a:t> </a:t>
            </a:r>
            <a:r>
              <a:rPr lang="en-GB" dirty="0" err="1"/>
              <a:t>pentru</a:t>
            </a:r>
            <a:r>
              <a:rPr lang="en-GB" dirty="0"/>
              <a:t> </a:t>
            </a:r>
            <a:r>
              <a:rPr lang="en-GB" dirty="0" err="1"/>
              <a:t>ambele</a:t>
            </a:r>
            <a:r>
              <a:rPr lang="en-GB" dirty="0"/>
              <a:t> </a:t>
            </a:r>
            <a:r>
              <a:rPr lang="en-GB" dirty="0" err="1"/>
              <a:t>cazuri</a:t>
            </a:r>
            <a:r>
              <a:rPr lang="en-GB" dirty="0"/>
              <a:t> nu a </a:t>
            </a:r>
            <a:r>
              <a:rPr lang="en-GB" dirty="0" err="1"/>
              <a:t>luat</a:t>
            </a:r>
            <a:r>
              <a:rPr lang="en-GB" dirty="0"/>
              <a:t> </a:t>
            </a:r>
            <a:r>
              <a:rPr lang="en-GB" dirty="0" err="1"/>
              <a:t>nicio</a:t>
            </a:r>
            <a:r>
              <a:rPr lang="en-GB" dirty="0"/>
              <a:t> </a:t>
            </a:r>
            <a:r>
              <a:rPr lang="en-GB" dirty="0" err="1"/>
              <a:t>măsură</a:t>
            </a:r>
            <a:r>
              <a:rPr lang="en-GB" dirty="0"/>
              <a:t>. </a:t>
            </a:r>
            <a:r>
              <a:rPr lang="en-GB" dirty="0" err="1"/>
              <a:t>Prin</a:t>
            </a:r>
            <a:r>
              <a:rPr lang="en-GB" dirty="0"/>
              <a:t> </a:t>
            </a:r>
            <a:r>
              <a:rPr lang="en-GB" dirty="0" err="1"/>
              <a:t>urmare</a:t>
            </a:r>
            <a:r>
              <a:rPr lang="en-GB" dirty="0"/>
              <a:t>, </a:t>
            </a:r>
            <a:r>
              <a:rPr lang="en-GB" dirty="0" err="1"/>
              <a:t>acuzațiile</a:t>
            </a:r>
            <a:r>
              <a:rPr lang="en-GB" dirty="0"/>
              <a:t> s-au </a:t>
            </a:r>
            <a:r>
              <a:rPr lang="en-GB" dirty="0" err="1"/>
              <a:t>prescris</a:t>
            </a:r>
            <a:r>
              <a:rPr lang="en-GB" dirty="0"/>
              <a:t>, </a:t>
            </a:r>
            <a:r>
              <a:rPr lang="en-GB" dirty="0" err="1"/>
              <a:t>iar</a:t>
            </a:r>
            <a:r>
              <a:rPr lang="en-GB" dirty="0"/>
              <a:t> </a:t>
            </a:r>
            <a:r>
              <a:rPr lang="en-GB" dirty="0" err="1"/>
              <a:t>în</a:t>
            </a:r>
            <a:r>
              <a:rPr lang="en-GB" dirty="0"/>
              <a:t> 2020 </a:t>
            </a:r>
            <a:r>
              <a:rPr lang="en-GB" dirty="0" err="1"/>
              <a:t>procurorul</a:t>
            </a:r>
            <a:r>
              <a:rPr lang="en-GB" dirty="0"/>
              <a:t> a </a:t>
            </a:r>
            <a:r>
              <a:rPr lang="en-GB" dirty="0" err="1"/>
              <a:t>fost</a:t>
            </a:r>
            <a:r>
              <a:rPr lang="en-GB" dirty="0"/>
              <a:t> de </a:t>
            </a:r>
            <a:r>
              <a:rPr lang="en-GB" dirty="0" err="1"/>
              <a:t>acord</a:t>
            </a:r>
            <a:r>
              <a:rPr lang="en-GB" dirty="0"/>
              <a:t> </a:t>
            </a:r>
            <a:r>
              <a:rPr lang="en-GB" dirty="0" err="1"/>
              <a:t>să</a:t>
            </a:r>
            <a:r>
              <a:rPr lang="en-GB" dirty="0"/>
              <a:t> </a:t>
            </a:r>
            <a:r>
              <a:rPr lang="en-GB" dirty="0" err="1"/>
              <a:t>înceteze</a:t>
            </a:r>
            <a:r>
              <a:rPr lang="en-GB" dirty="0"/>
              <a:t> </a:t>
            </a:r>
            <a:r>
              <a:rPr lang="en-GB" dirty="0" err="1"/>
              <a:t>urmărirea</a:t>
            </a:r>
            <a:r>
              <a:rPr lang="en-GB" dirty="0"/>
              <a:t> </a:t>
            </a:r>
            <a:r>
              <a:rPr lang="en-GB" dirty="0" err="1"/>
              <a:t>penală</a:t>
            </a:r>
            <a:r>
              <a:rPr lang="en-GB" dirty="0"/>
              <a:t> </a:t>
            </a:r>
            <a:r>
              <a:rPr lang="en-GB" dirty="0" err="1"/>
              <a:t>în</a:t>
            </a:r>
            <a:r>
              <a:rPr lang="en-GB" dirty="0"/>
              <a:t> </a:t>
            </a:r>
            <a:r>
              <a:rPr lang="en-GB" dirty="0" err="1"/>
              <a:t>aceste</a:t>
            </a:r>
            <a:r>
              <a:rPr lang="en-GB" dirty="0"/>
              <a:t> </a:t>
            </a:r>
            <a:r>
              <a:rPr lang="en-GB" dirty="0" err="1"/>
              <a:t>cazuri</a:t>
            </a:r>
            <a:r>
              <a:rPr lang="en-GB" dirty="0"/>
              <a:t>.</a:t>
            </a:r>
          </a:p>
          <a:p>
            <a:endParaRPr lang="en-GB" dirty="0"/>
          </a:p>
          <a:p>
            <a:r>
              <a:rPr lang="en-GB" dirty="0" err="1"/>
              <a:t>Plângeri</a:t>
            </a:r>
            <a:endParaRPr lang="en-GB" dirty="0"/>
          </a:p>
          <a:p>
            <a:r>
              <a:rPr lang="en-GB" dirty="0" err="1"/>
              <a:t>Invocând</a:t>
            </a:r>
            <a:r>
              <a:rPr lang="en-GB" dirty="0"/>
              <a:t> </a:t>
            </a:r>
            <a:r>
              <a:rPr lang="en-GB" dirty="0" err="1"/>
              <a:t>articolul</a:t>
            </a:r>
            <a:r>
              <a:rPr lang="en-GB" dirty="0"/>
              <a:t> 6 § 1 (</a:t>
            </a:r>
            <a:r>
              <a:rPr lang="en-GB" dirty="0" err="1"/>
              <a:t>dreptul</a:t>
            </a:r>
            <a:r>
              <a:rPr lang="en-GB" dirty="0"/>
              <a:t> la un </a:t>
            </a:r>
            <a:r>
              <a:rPr lang="en-GB" dirty="0" err="1"/>
              <a:t>proces</a:t>
            </a:r>
            <a:r>
              <a:rPr lang="en-GB" dirty="0"/>
              <a:t> </a:t>
            </a:r>
            <a:r>
              <a:rPr lang="en-GB" dirty="0" err="1"/>
              <a:t>echitabil</a:t>
            </a:r>
            <a:r>
              <a:rPr lang="en-GB" dirty="0"/>
              <a:t>) din </a:t>
            </a:r>
            <a:r>
              <a:rPr lang="en-GB" dirty="0" err="1"/>
              <a:t>Convenția</a:t>
            </a:r>
            <a:r>
              <a:rPr lang="en-GB" dirty="0"/>
              <a:t> </a:t>
            </a:r>
            <a:r>
              <a:rPr lang="en-GB" dirty="0" err="1"/>
              <a:t>Europeană</a:t>
            </a:r>
            <a:r>
              <a:rPr lang="en-GB" dirty="0"/>
              <a:t> a </a:t>
            </a:r>
            <a:r>
              <a:rPr lang="en-GB" dirty="0" err="1"/>
              <a:t>Drepturilor</a:t>
            </a:r>
            <a:r>
              <a:rPr lang="en-GB" dirty="0"/>
              <a:t> </a:t>
            </a:r>
            <a:r>
              <a:rPr lang="en-GB" dirty="0" err="1"/>
              <a:t>Omului</a:t>
            </a:r>
            <a:r>
              <a:rPr lang="en-GB" dirty="0"/>
              <a:t>, </a:t>
            </a:r>
            <a:r>
              <a:rPr lang="en-GB" dirty="0" err="1"/>
              <a:t>reclamanții</a:t>
            </a:r>
            <a:r>
              <a:rPr lang="en-GB" dirty="0"/>
              <a:t> se </a:t>
            </a:r>
            <a:r>
              <a:rPr lang="en-GB" dirty="0" err="1"/>
              <a:t>plâng</a:t>
            </a:r>
            <a:r>
              <a:rPr lang="en-GB" dirty="0"/>
              <a:t> de </a:t>
            </a:r>
            <a:r>
              <a:rPr lang="en-GB" dirty="0" err="1"/>
              <a:t>faptul</a:t>
            </a:r>
            <a:r>
              <a:rPr lang="en-GB" dirty="0"/>
              <a:t> </a:t>
            </a:r>
            <a:r>
              <a:rPr lang="en-GB" dirty="0" err="1"/>
              <a:t>că</a:t>
            </a:r>
            <a:r>
              <a:rPr lang="en-GB" dirty="0"/>
              <a:t> </a:t>
            </a:r>
            <a:r>
              <a:rPr lang="en-GB" dirty="0" err="1"/>
              <a:t>prescrierea</a:t>
            </a:r>
            <a:r>
              <a:rPr lang="en-GB" dirty="0"/>
              <a:t>, ca </a:t>
            </a:r>
            <a:r>
              <a:rPr lang="en-GB" dirty="0" err="1"/>
              <a:t>urmare</a:t>
            </a:r>
            <a:r>
              <a:rPr lang="en-GB" dirty="0"/>
              <a:t> a </a:t>
            </a:r>
            <a:r>
              <a:rPr lang="en-GB" dirty="0" err="1"/>
              <a:t>lipsei</a:t>
            </a:r>
            <a:r>
              <a:rPr lang="en-GB" dirty="0"/>
              <a:t> de </a:t>
            </a:r>
            <a:r>
              <a:rPr lang="en-GB" dirty="0" err="1"/>
              <a:t>acțiune</a:t>
            </a:r>
            <a:r>
              <a:rPr lang="en-GB" dirty="0"/>
              <a:t> a </a:t>
            </a:r>
            <a:r>
              <a:rPr lang="en-GB" dirty="0" err="1"/>
              <a:t>autorităților</a:t>
            </a:r>
            <a:r>
              <a:rPr lang="en-GB" dirty="0"/>
              <a:t>, a </a:t>
            </a:r>
            <a:r>
              <a:rPr lang="en-GB" dirty="0" err="1"/>
              <a:t>condus</a:t>
            </a:r>
            <a:r>
              <a:rPr lang="en-GB" dirty="0"/>
              <a:t> la </a:t>
            </a:r>
            <a:r>
              <a:rPr lang="en-GB" dirty="0" err="1"/>
              <a:t>imposibilitatea</a:t>
            </a:r>
            <a:r>
              <a:rPr lang="en-GB" dirty="0"/>
              <a:t> lor de a </a:t>
            </a:r>
            <a:r>
              <a:rPr lang="en-GB" dirty="0" err="1"/>
              <a:t>obține</a:t>
            </a:r>
            <a:r>
              <a:rPr lang="en-GB" dirty="0"/>
              <a:t> </a:t>
            </a:r>
            <a:r>
              <a:rPr lang="en-GB" dirty="0" err="1"/>
              <a:t>judecarea</a:t>
            </a:r>
            <a:r>
              <a:rPr lang="en-GB" dirty="0"/>
              <a:t> </a:t>
            </a:r>
            <a:r>
              <a:rPr lang="en-GB" dirty="0" err="1"/>
              <a:t>pretențiilor</a:t>
            </a:r>
            <a:r>
              <a:rPr lang="en-GB" dirty="0"/>
              <a:t> lor civile </a:t>
            </a:r>
            <a:r>
              <a:rPr lang="en-GB" dirty="0" err="1"/>
              <a:t>în</a:t>
            </a:r>
            <a:r>
              <a:rPr lang="en-GB" dirty="0"/>
              <a:t> </a:t>
            </a:r>
            <a:r>
              <a:rPr lang="en-GB" dirty="0" err="1"/>
              <a:t>cadrul</a:t>
            </a:r>
            <a:r>
              <a:rPr lang="en-GB" dirty="0"/>
              <a:t> </a:t>
            </a:r>
            <a:r>
              <a:rPr lang="en-GB" dirty="0" err="1"/>
              <a:t>procedurilor</a:t>
            </a:r>
            <a:r>
              <a:rPr lang="en-GB" dirty="0"/>
              <a:t> </a:t>
            </a:r>
            <a:r>
              <a:rPr lang="en-GB" dirty="0" err="1"/>
              <a:t>penale</a:t>
            </a:r>
            <a:r>
              <a:rPr lang="en-GB" dirty="0"/>
              <a:t>; </a:t>
            </a:r>
            <a:r>
              <a:rPr lang="en-GB" dirty="0" err="1"/>
              <a:t>astfel</a:t>
            </a:r>
            <a:r>
              <a:rPr lang="en-GB" dirty="0"/>
              <a:t>, </a:t>
            </a:r>
            <a:r>
              <a:rPr lang="en-GB" dirty="0" err="1"/>
              <a:t>aceștia</a:t>
            </a:r>
            <a:r>
              <a:rPr lang="en-GB" dirty="0"/>
              <a:t> </a:t>
            </a:r>
            <a:r>
              <a:rPr lang="en-GB" dirty="0" err="1"/>
              <a:t>susțin</a:t>
            </a:r>
            <a:r>
              <a:rPr lang="en-GB" dirty="0"/>
              <a:t> </a:t>
            </a:r>
            <a:r>
              <a:rPr lang="en-GB" dirty="0" err="1"/>
              <a:t>că</a:t>
            </a:r>
            <a:r>
              <a:rPr lang="en-GB" dirty="0"/>
              <a:t> li s-a </a:t>
            </a:r>
            <a:r>
              <a:rPr lang="en-GB" dirty="0" err="1"/>
              <a:t>refuzat</a:t>
            </a:r>
            <a:r>
              <a:rPr lang="en-GB" dirty="0"/>
              <a:t> </a:t>
            </a:r>
            <a:r>
              <a:rPr lang="en-GB" dirty="0" err="1"/>
              <a:t>accesul</a:t>
            </a:r>
            <a:r>
              <a:rPr lang="en-GB" dirty="0"/>
              <a:t> la </a:t>
            </a:r>
            <a:r>
              <a:rPr lang="en-GB" dirty="0" err="1"/>
              <a:t>justiție</a:t>
            </a:r>
            <a:r>
              <a:rPr lang="en-GB" dirty="0"/>
              <a:t>.</a:t>
            </a:r>
          </a:p>
          <a:p>
            <a:endParaRPr lang="en-GB" dirty="0"/>
          </a:p>
          <a:p>
            <a:endParaRPr lang="en-GB" dirty="0"/>
          </a:p>
          <a:p>
            <a:endParaRPr lang="en-GB" dirty="0"/>
          </a:p>
          <a:p>
            <a:endParaRPr lang="en-GB" dirty="0"/>
          </a:p>
        </p:txBody>
      </p:sp>
      <p:pic>
        <p:nvPicPr>
          <p:cNvPr id="6" name="Picture 5" descr="A logo with a globe and text&#10;&#10;Description automatically generated">
            <a:extLst>
              <a:ext uri="{FF2B5EF4-FFF2-40B4-BE49-F238E27FC236}">
                <a16:creationId xmlns:a16="http://schemas.microsoft.com/office/drawing/2014/main" xmlns="" id="{4582C905-A5EB-D097-8D61-93BCC8D5C611}"/>
              </a:ext>
            </a:extLst>
          </p:cNvPr>
          <p:cNvPicPr>
            <a:picLocks noChangeAspect="1"/>
          </p:cNvPicPr>
          <p:nvPr/>
        </p:nvPicPr>
        <p:blipFill>
          <a:blip r:embed="rId3"/>
          <a:stretch>
            <a:fillRect/>
          </a:stretch>
        </p:blipFill>
        <p:spPr>
          <a:xfrm>
            <a:off x="47328" y="0"/>
            <a:ext cx="1584176" cy="1124744"/>
          </a:xfrm>
          <a:prstGeom prst="rect">
            <a:avLst/>
          </a:prstGeom>
        </p:spPr>
      </p:pic>
      <p:pic>
        <p:nvPicPr>
          <p:cNvPr id="7" name="Picture 6" descr="A blue circle with a white figure holding scales and a book&#10;&#10;Description automatically generated">
            <a:extLst>
              <a:ext uri="{FF2B5EF4-FFF2-40B4-BE49-F238E27FC236}">
                <a16:creationId xmlns:a16="http://schemas.microsoft.com/office/drawing/2014/main" xmlns="" id="{B91C5E02-89EC-FF15-4FBB-88D5C0A88BF8}"/>
              </a:ext>
            </a:extLst>
          </p:cNvPr>
          <p:cNvPicPr>
            <a:picLocks noChangeAspect="1"/>
          </p:cNvPicPr>
          <p:nvPr/>
        </p:nvPicPr>
        <p:blipFill>
          <a:blip r:embed="rId4"/>
          <a:stretch>
            <a:fillRect/>
          </a:stretch>
        </p:blipFill>
        <p:spPr>
          <a:xfrm>
            <a:off x="1631504" y="0"/>
            <a:ext cx="1854176" cy="1124744"/>
          </a:xfrm>
          <a:prstGeom prst="rect">
            <a:avLst/>
          </a:prstGeom>
        </p:spPr>
      </p:pic>
      <p:pic>
        <p:nvPicPr>
          <p:cNvPr id="8" name="Picture 7" descr="A green and white logo&#10;&#10;Description automatically generated">
            <a:extLst>
              <a:ext uri="{FF2B5EF4-FFF2-40B4-BE49-F238E27FC236}">
                <a16:creationId xmlns:a16="http://schemas.microsoft.com/office/drawing/2014/main" xmlns="" id="{A8DA998D-B769-3E07-7F76-215B5D51B179}"/>
              </a:ext>
            </a:extLst>
          </p:cNvPr>
          <p:cNvPicPr>
            <a:picLocks noChangeAspect="1"/>
          </p:cNvPicPr>
          <p:nvPr/>
        </p:nvPicPr>
        <p:blipFill>
          <a:blip r:embed="rId5"/>
          <a:stretch>
            <a:fillRect/>
          </a:stretch>
        </p:blipFill>
        <p:spPr>
          <a:xfrm>
            <a:off x="3485680" y="-22696"/>
            <a:ext cx="3672408" cy="1124744"/>
          </a:xfrm>
          <a:prstGeom prst="rect">
            <a:avLst/>
          </a:prstGeom>
        </p:spPr>
      </p:pic>
      <p:sp>
        <p:nvSpPr>
          <p:cNvPr id="9" name="TextBox 8">
            <a:extLst>
              <a:ext uri="{FF2B5EF4-FFF2-40B4-BE49-F238E27FC236}">
                <a16:creationId xmlns:a16="http://schemas.microsoft.com/office/drawing/2014/main" xmlns="" id="{5C1D93DB-9AED-6C0C-C333-047ECEBF8F4A}"/>
              </a:ext>
            </a:extLst>
          </p:cNvPr>
          <p:cNvSpPr txBox="1"/>
          <p:nvPr/>
        </p:nvSpPr>
        <p:spPr>
          <a:xfrm>
            <a:off x="1199456" y="6524625"/>
            <a:ext cx="432048" cy="353943"/>
          </a:xfrm>
          <a:prstGeom prst="rect">
            <a:avLst/>
          </a:prstGeom>
          <a:noFill/>
        </p:spPr>
        <p:txBody>
          <a:bodyPr wrap="square" rtlCol="0">
            <a:spAutoFit/>
          </a:bodyPr>
          <a:lstStyle/>
          <a:p>
            <a:endParaRPr lang="x-none" dirty="0"/>
          </a:p>
        </p:txBody>
      </p:sp>
      <p:sp>
        <p:nvSpPr>
          <p:cNvPr id="11" name="Oval 10">
            <a:extLst>
              <a:ext uri="{FF2B5EF4-FFF2-40B4-BE49-F238E27FC236}">
                <a16:creationId xmlns:a16="http://schemas.microsoft.com/office/drawing/2014/main" xmlns="" id="{560529E7-1C5E-23ED-9121-73F1AA81A9E4}"/>
              </a:ext>
            </a:extLst>
          </p:cNvPr>
          <p:cNvSpPr/>
          <p:nvPr/>
        </p:nvSpPr>
        <p:spPr bwMode="auto">
          <a:xfrm>
            <a:off x="2255308" y="6524625"/>
            <a:ext cx="3840692" cy="2159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x-none"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2" name="Oval 11">
            <a:extLst>
              <a:ext uri="{FF2B5EF4-FFF2-40B4-BE49-F238E27FC236}">
                <a16:creationId xmlns:a16="http://schemas.microsoft.com/office/drawing/2014/main" xmlns="" id="{812AA3BD-3DF8-2856-1662-B9E1C542B7FF}"/>
              </a:ext>
            </a:extLst>
          </p:cNvPr>
          <p:cNvSpPr/>
          <p:nvPr/>
        </p:nvSpPr>
        <p:spPr bwMode="auto">
          <a:xfrm>
            <a:off x="839416" y="6396107"/>
            <a:ext cx="2160439" cy="353943"/>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x-none" sz="2400" b="0" i="0" u="none" strike="noStrike" cap="none" normalizeH="0" baseline="0">
              <a:ln>
                <a:noFill/>
              </a:ln>
              <a:solidFill>
                <a:srgbClr val="000000"/>
              </a:solidFill>
              <a:effectLst/>
              <a:latin typeface="Arial" charset="0"/>
              <a:ea typeface="ＭＳ Ｐゴシック" charset="0"/>
              <a:cs typeface="Arial" charset="0"/>
            </a:endParaRPr>
          </a:p>
        </p:txBody>
      </p:sp>
    </p:spTree>
    <p:extLst>
      <p:ext uri="{BB962C8B-B14F-4D97-AF65-F5344CB8AC3E}">
        <p14:creationId xmlns:p14="http://schemas.microsoft.com/office/powerpoint/2010/main" val="331514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1AF64C3-BCFD-0254-6093-84FABFE4A726}"/>
              </a:ext>
            </a:extLst>
          </p:cNvPr>
          <p:cNvSpPr>
            <a:spLocks noGrp="1"/>
          </p:cNvSpPr>
          <p:nvPr>
            <p:ph type="sldNum" sz="quarter" idx="12"/>
          </p:nvPr>
        </p:nvSpPr>
        <p:spPr/>
        <p:txBody>
          <a:bodyPr/>
          <a:lstStyle/>
          <a:p>
            <a:r>
              <a:rPr lang="en-US"/>
              <a:t>Page </a:t>
            </a:r>
            <a:fld id="{9D46F3A4-F478-9440-BC8E-B732027F4C86}" type="slidenum">
              <a:rPr lang="en-US" smtClean="0"/>
              <a:pPr/>
              <a:t>4</a:t>
            </a:fld>
            <a:endParaRPr lang="en-US" dirty="0"/>
          </a:p>
        </p:txBody>
      </p:sp>
      <p:sp>
        <p:nvSpPr>
          <p:cNvPr id="6" name="TextBox 5">
            <a:extLst>
              <a:ext uri="{FF2B5EF4-FFF2-40B4-BE49-F238E27FC236}">
                <a16:creationId xmlns:a16="http://schemas.microsoft.com/office/drawing/2014/main" xmlns="" id="{4977E4A6-6AE9-9C4A-4EAB-D1EF26B57FC0}"/>
              </a:ext>
            </a:extLst>
          </p:cNvPr>
          <p:cNvSpPr txBox="1"/>
          <p:nvPr/>
        </p:nvSpPr>
        <p:spPr>
          <a:xfrm>
            <a:off x="119336" y="1551563"/>
            <a:ext cx="12072664" cy="4801314"/>
          </a:xfrm>
          <a:prstGeom prst="rect">
            <a:avLst/>
          </a:prstGeom>
          <a:noFill/>
        </p:spPr>
        <p:txBody>
          <a:bodyPr wrap="square">
            <a:spAutoFit/>
          </a:bodyPr>
          <a:lstStyle/>
          <a:p>
            <a:r>
              <a:rPr lang="x-none" dirty="0"/>
              <a:t>Procedura</a:t>
            </a:r>
          </a:p>
          <a:p>
            <a:endParaRPr lang="x-none" dirty="0"/>
          </a:p>
          <a:p>
            <a:pPr algn="just"/>
            <a:r>
              <a:rPr lang="x-none" dirty="0"/>
              <a:t>Cererile au fost depuse la Curtea Europeană a Drepturilor Omului la diferite date în 2021.</a:t>
            </a:r>
          </a:p>
          <a:p>
            <a:pPr algn="just"/>
            <a:r>
              <a:rPr lang="x-none" dirty="0"/>
              <a:t>În hotărârea sa din 18 octombrie 2022, Curtea a constatat, cu 4 voturi pentru și 3 împotrivă, încălcarea articolului 6 § 1 din Convenția Europeană a Drepturilor Omului în privința celor trei reclamanți.</a:t>
            </a:r>
          </a:p>
          <a:p>
            <a:pPr algn="just"/>
            <a:r>
              <a:rPr lang="x-none" dirty="0"/>
              <a:t>La 6 martie 2023, cele trei cereri au fost trimise în fața Marii Camere la cererea Guvernului San Marinese.</a:t>
            </a:r>
          </a:p>
          <a:p>
            <a:pPr algn="just"/>
            <a:r>
              <a:rPr lang="x-none" dirty="0"/>
              <a:t>Guvernul Italiei a fost autorizat să intervină în procedură în calitate de parte terță. La 12 iulie 2023 a avut loc o audiere publică în clădirea drepturilor omului din Strasbourg.</a:t>
            </a:r>
          </a:p>
          <a:p>
            <a:pPr algn="just"/>
            <a:endParaRPr lang="x-none" dirty="0"/>
          </a:p>
          <a:p>
            <a:pPr algn="just"/>
            <a:r>
              <a:rPr lang="x-none" dirty="0"/>
              <a:t>Decizia finala</a:t>
            </a:r>
          </a:p>
          <a:p>
            <a:pPr algn="just"/>
            <a:endParaRPr lang="x-none" dirty="0"/>
          </a:p>
          <a:p>
            <a:pPr algn="just"/>
            <a:r>
              <a:rPr lang="en-GB" dirty="0"/>
              <a:t>141.  </a:t>
            </a:r>
            <a:r>
              <a:rPr lang="en-GB" dirty="0" err="1"/>
              <a:t>În</a:t>
            </a:r>
            <a:r>
              <a:rPr lang="en-GB" dirty="0"/>
              <a:t> </a:t>
            </a:r>
            <a:r>
              <a:rPr lang="en-GB" dirty="0" err="1"/>
              <a:t>speță</a:t>
            </a:r>
            <a:r>
              <a:rPr lang="en-GB" dirty="0"/>
              <a:t>, </a:t>
            </a:r>
            <a:r>
              <a:rPr lang="en-GB" dirty="0" err="1"/>
              <a:t>Curtea</a:t>
            </a:r>
            <a:r>
              <a:rPr lang="en-GB" dirty="0"/>
              <a:t> </a:t>
            </a:r>
            <a:r>
              <a:rPr lang="en-GB" dirty="0" err="1"/>
              <a:t>constată</a:t>
            </a:r>
            <a:r>
              <a:rPr lang="en-GB" dirty="0"/>
              <a:t> </a:t>
            </a:r>
            <a:r>
              <a:rPr lang="en-GB" dirty="0" err="1"/>
              <a:t>că</a:t>
            </a:r>
            <a:r>
              <a:rPr lang="en-GB" dirty="0"/>
              <a:t> al </a:t>
            </a:r>
            <a:r>
              <a:rPr lang="en-GB" dirty="0" err="1"/>
              <a:t>treilea</a:t>
            </a:r>
            <a:r>
              <a:rPr lang="en-GB" dirty="0"/>
              <a:t> </a:t>
            </a:r>
            <a:r>
              <a:rPr lang="en-GB" dirty="0" err="1"/>
              <a:t>reclamant</a:t>
            </a:r>
            <a:r>
              <a:rPr lang="en-GB" dirty="0"/>
              <a:t> a </a:t>
            </a:r>
            <a:r>
              <a:rPr lang="en-GB" dirty="0" err="1"/>
              <a:t>intenționat</a:t>
            </a:r>
            <a:r>
              <a:rPr lang="en-GB" dirty="0"/>
              <a:t> </a:t>
            </a:r>
            <a:r>
              <a:rPr lang="en-GB" dirty="0" err="1"/>
              <a:t>să</a:t>
            </a:r>
            <a:r>
              <a:rPr lang="en-GB" dirty="0"/>
              <a:t> se </a:t>
            </a:r>
            <a:r>
              <a:rPr lang="en-GB" dirty="0" err="1"/>
              <a:t>constituie</a:t>
            </a:r>
            <a:r>
              <a:rPr lang="en-GB" dirty="0"/>
              <a:t> </a:t>
            </a:r>
            <a:r>
              <a:rPr lang="en-GB" dirty="0" err="1"/>
              <a:t>parte</a:t>
            </a:r>
            <a:r>
              <a:rPr lang="en-GB" dirty="0"/>
              <a:t> </a:t>
            </a:r>
            <a:r>
              <a:rPr lang="en-GB" dirty="0" err="1"/>
              <a:t>civilă</a:t>
            </a:r>
            <a:r>
              <a:rPr lang="en-GB" dirty="0"/>
              <a:t> </a:t>
            </a:r>
            <a:r>
              <a:rPr lang="en-GB" dirty="0" err="1"/>
              <a:t>în</a:t>
            </a:r>
            <a:r>
              <a:rPr lang="en-GB" dirty="0"/>
              <a:t> </a:t>
            </a:r>
            <a:r>
              <a:rPr lang="en-GB" dirty="0" err="1"/>
              <a:t>cadrul</a:t>
            </a:r>
            <a:r>
              <a:rPr lang="en-GB" dirty="0"/>
              <a:t> </a:t>
            </a:r>
            <a:r>
              <a:rPr lang="en-GB" dirty="0" err="1"/>
              <a:t>procedurii</a:t>
            </a:r>
            <a:r>
              <a:rPr lang="en-GB" dirty="0"/>
              <a:t> </a:t>
            </a:r>
            <a:r>
              <a:rPr lang="en-GB" dirty="0" err="1"/>
              <a:t>penale</a:t>
            </a:r>
            <a:r>
              <a:rPr lang="en-GB" dirty="0"/>
              <a:t> </a:t>
            </a:r>
            <a:r>
              <a:rPr lang="en-GB" dirty="0" err="1"/>
              <a:t>inițiate</a:t>
            </a:r>
            <a:r>
              <a:rPr lang="en-GB" dirty="0"/>
              <a:t> la </a:t>
            </a:r>
            <a:r>
              <a:rPr lang="en-GB" dirty="0" err="1"/>
              <a:t>inițiativa</a:t>
            </a:r>
            <a:r>
              <a:rPr lang="en-GB" dirty="0"/>
              <a:t> </a:t>
            </a:r>
            <a:r>
              <a:rPr lang="en-GB" dirty="0" err="1"/>
              <a:t>unui</a:t>
            </a:r>
            <a:r>
              <a:rPr lang="en-GB" dirty="0"/>
              <a:t> </a:t>
            </a:r>
            <a:r>
              <a:rPr lang="en-GB" dirty="0" err="1"/>
              <a:t>judecător</a:t>
            </a:r>
            <a:r>
              <a:rPr lang="en-GB" dirty="0"/>
              <a:t> </a:t>
            </a:r>
            <a:r>
              <a:rPr lang="en-GB" dirty="0" err="1"/>
              <a:t>împotriva</a:t>
            </a:r>
            <a:r>
              <a:rPr lang="en-GB" dirty="0"/>
              <a:t> </a:t>
            </a:r>
            <a:r>
              <a:rPr lang="en-GB" dirty="0" err="1"/>
              <a:t>unor</a:t>
            </a:r>
            <a:r>
              <a:rPr lang="en-GB" dirty="0"/>
              <a:t> </a:t>
            </a:r>
            <a:r>
              <a:rPr lang="en-GB" dirty="0" err="1"/>
              <a:t>persoane</a:t>
            </a:r>
            <a:r>
              <a:rPr lang="en-GB" dirty="0"/>
              <a:t> </a:t>
            </a:r>
            <a:r>
              <a:rPr lang="en-GB" dirty="0" err="1"/>
              <a:t>identificate</a:t>
            </a:r>
            <a:r>
              <a:rPr lang="en-GB" dirty="0"/>
              <a:t> </a:t>
            </a:r>
            <a:r>
              <a:rPr lang="en-GB" dirty="0" err="1"/>
              <a:t>și</a:t>
            </a:r>
            <a:r>
              <a:rPr lang="en-GB" dirty="0"/>
              <a:t> a </a:t>
            </a:r>
            <a:r>
              <a:rPr lang="en-GB" dirty="0" err="1"/>
              <a:t>depus</a:t>
            </a:r>
            <a:r>
              <a:rPr lang="en-GB" dirty="0"/>
              <a:t> o </a:t>
            </a:r>
            <a:r>
              <a:rPr lang="en-GB" dirty="0" err="1"/>
              <a:t>cerere</a:t>
            </a:r>
            <a:r>
              <a:rPr lang="en-GB" dirty="0"/>
              <a:t> </a:t>
            </a:r>
            <a:r>
              <a:rPr lang="en-GB" dirty="0" err="1"/>
              <a:t>în</a:t>
            </a:r>
            <a:r>
              <a:rPr lang="en-GB" dirty="0"/>
              <a:t> </a:t>
            </a:r>
            <a:r>
              <a:rPr lang="en-GB" dirty="0" err="1"/>
              <a:t>acest</a:t>
            </a:r>
            <a:r>
              <a:rPr lang="en-GB" dirty="0"/>
              <a:t> </a:t>
            </a:r>
            <a:r>
              <a:rPr lang="en-GB" dirty="0" err="1"/>
              <a:t>sens.</a:t>
            </a:r>
            <a:r>
              <a:rPr lang="en-GB" dirty="0"/>
              <a:t> Cu </a:t>
            </a:r>
            <a:r>
              <a:rPr lang="en-GB" dirty="0" err="1"/>
              <a:t>toate</a:t>
            </a:r>
            <a:r>
              <a:rPr lang="en-GB" dirty="0"/>
              <a:t> </a:t>
            </a:r>
            <a:r>
              <a:rPr lang="en-GB" dirty="0" err="1"/>
              <a:t>acestea</a:t>
            </a:r>
            <a:r>
              <a:rPr lang="en-GB" dirty="0"/>
              <a:t>, </a:t>
            </a:r>
            <a:r>
              <a:rPr lang="en-GB" dirty="0" err="1"/>
              <a:t>autoritățile</a:t>
            </a:r>
            <a:r>
              <a:rPr lang="en-GB" dirty="0"/>
              <a:t> au </a:t>
            </a:r>
            <a:r>
              <a:rPr lang="en-GB" dirty="0" err="1"/>
              <a:t>încetat</a:t>
            </a:r>
            <a:r>
              <a:rPr lang="en-GB" dirty="0"/>
              <a:t> </a:t>
            </a:r>
            <a:r>
              <a:rPr lang="en-GB" dirty="0" err="1"/>
              <a:t>urmărirea</a:t>
            </a:r>
            <a:r>
              <a:rPr lang="en-GB" dirty="0"/>
              <a:t> </a:t>
            </a:r>
            <a:r>
              <a:rPr lang="en-GB" dirty="0" err="1"/>
              <a:t>penală</a:t>
            </a:r>
            <a:r>
              <a:rPr lang="en-GB" dirty="0"/>
              <a:t>, </a:t>
            </a:r>
            <a:r>
              <a:rPr lang="en-GB" dirty="0" err="1"/>
              <a:t>în</a:t>
            </a:r>
            <a:r>
              <a:rPr lang="en-GB" dirty="0"/>
              <a:t> </a:t>
            </a:r>
            <a:r>
              <a:rPr lang="en-GB" dirty="0" err="1"/>
              <a:t>faza</a:t>
            </a:r>
            <a:r>
              <a:rPr lang="en-GB" dirty="0"/>
              <a:t> de </a:t>
            </a:r>
            <a:r>
              <a:rPr lang="en-GB" dirty="0" err="1"/>
              <a:t>anchetă</a:t>
            </a:r>
            <a:r>
              <a:rPr lang="en-GB" dirty="0"/>
              <a:t>, pe </a:t>
            </a:r>
            <a:r>
              <a:rPr lang="en-GB" dirty="0" err="1"/>
              <a:t>motiv</a:t>
            </a:r>
            <a:r>
              <a:rPr lang="en-GB" dirty="0"/>
              <a:t> </a:t>
            </a:r>
            <a:r>
              <a:rPr lang="en-GB" dirty="0" err="1"/>
              <a:t>că</a:t>
            </a:r>
            <a:r>
              <a:rPr lang="en-GB" dirty="0"/>
              <a:t> </a:t>
            </a:r>
            <a:r>
              <a:rPr lang="en-GB" dirty="0" err="1"/>
              <a:t>termenul</a:t>
            </a:r>
            <a:r>
              <a:rPr lang="en-GB" dirty="0"/>
              <a:t> de </a:t>
            </a:r>
            <a:r>
              <a:rPr lang="en-GB" dirty="0" err="1"/>
              <a:t>prescripție</a:t>
            </a:r>
            <a:r>
              <a:rPr lang="en-GB" dirty="0"/>
              <a:t> a </a:t>
            </a:r>
            <a:r>
              <a:rPr lang="en-GB" dirty="0" err="1"/>
              <a:t>răspunderii</a:t>
            </a:r>
            <a:r>
              <a:rPr lang="en-GB" dirty="0"/>
              <a:t> </a:t>
            </a:r>
            <a:r>
              <a:rPr lang="en-GB" dirty="0" err="1"/>
              <a:t>penale</a:t>
            </a:r>
            <a:r>
              <a:rPr lang="en-GB" dirty="0"/>
              <a:t> a </a:t>
            </a:r>
            <a:r>
              <a:rPr lang="en-GB" dirty="0" err="1"/>
              <a:t>expirat</a:t>
            </a:r>
            <a:r>
              <a:rPr lang="en-GB" dirty="0"/>
              <a:t> </a:t>
            </a:r>
            <a:r>
              <a:rPr lang="en-GB" dirty="0" err="1"/>
              <a:t>și</a:t>
            </a:r>
            <a:r>
              <a:rPr lang="en-GB" dirty="0"/>
              <a:t> </a:t>
            </a:r>
            <a:r>
              <a:rPr lang="en-GB" dirty="0" err="1"/>
              <a:t>că</a:t>
            </a:r>
            <a:r>
              <a:rPr lang="en-GB" dirty="0"/>
              <a:t>, </a:t>
            </a:r>
            <a:r>
              <a:rPr lang="en-GB" dirty="0" err="1"/>
              <a:t>în</a:t>
            </a:r>
            <a:r>
              <a:rPr lang="en-GB" dirty="0"/>
              <a:t> </a:t>
            </a:r>
            <a:r>
              <a:rPr lang="en-GB" dirty="0" err="1"/>
              <a:t>orice</a:t>
            </a:r>
            <a:r>
              <a:rPr lang="en-GB" dirty="0"/>
              <a:t> </a:t>
            </a:r>
            <a:r>
              <a:rPr lang="en-GB" dirty="0" err="1"/>
              <a:t>caz</a:t>
            </a:r>
            <a:r>
              <a:rPr lang="en-GB" dirty="0"/>
              <a:t>, nu au </a:t>
            </a:r>
            <a:r>
              <a:rPr lang="en-GB" dirty="0" err="1"/>
              <a:t>fost</a:t>
            </a:r>
            <a:r>
              <a:rPr lang="en-GB" dirty="0"/>
              <a:t> </a:t>
            </a:r>
            <a:r>
              <a:rPr lang="en-GB" dirty="0" err="1"/>
              <a:t>colectate</a:t>
            </a:r>
            <a:r>
              <a:rPr lang="en-GB" dirty="0"/>
              <a:t> probe care </a:t>
            </a:r>
            <a:r>
              <a:rPr lang="en-GB" dirty="0" err="1"/>
              <a:t>să</a:t>
            </a:r>
            <a:r>
              <a:rPr lang="en-GB" dirty="0"/>
              <a:t> </a:t>
            </a:r>
            <a:r>
              <a:rPr lang="en-GB" dirty="0" err="1"/>
              <a:t>permită</a:t>
            </a:r>
            <a:r>
              <a:rPr lang="en-GB" dirty="0"/>
              <a:t> </a:t>
            </a:r>
            <a:r>
              <a:rPr lang="en-GB" dirty="0" err="1"/>
              <a:t>urmărirea</a:t>
            </a:r>
            <a:r>
              <a:rPr lang="en-GB" dirty="0"/>
              <a:t> </a:t>
            </a:r>
            <a:r>
              <a:rPr lang="en-GB" dirty="0" err="1"/>
              <a:t>penală</a:t>
            </a:r>
            <a:r>
              <a:rPr lang="en-GB" dirty="0"/>
              <a:t>, </a:t>
            </a:r>
            <a:r>
              <a:rPr lang="en-GB" dirty="0" err="1"/>
              <a:t>deoarece</a:t>
            </a:r>
            <a:r>
              <a:rPr lang="en-GB" dirty="0"/>
              <a:t> nu au </a:t>
            </a:r>
            <a:r>
              <a:rPr lang="en-GB" dirty="0" err="1"/>
              <a:t>fost</a:t>
            </a:r>
            <a:r>
              <a:rPr lang="en-GB" dirty="0"/>
              <a:t> </a:t>
            </a:r>
            <a:r>
              <a:rPr lang="en-GB" dirty="0" err="1"/>
              <a:t>întreprinse</a:t>
            </a:r>
            <a:r>
              <a:rPr lang="en-GB" dirty="0"/>
              <a:t> </a:t>
            </a:r>
            <a:r>
              <a:rPr lang="en-GB" dirty="0" err="1"/>
              <a:t>măsuri</a:t>
            </a:r>
            <a:r>
              <a:rPr lang="en-GB" dirty="0"/>
              <a:t> de </a:t>
            </a:r>
            <a:r>
              <a:rPr lang="en-GB" dirty="0" err="1"/>
              <a:t>anchetă</a:t>
            </a:r>
            <a:r>
              <a:rPr lang="en-GB" dirty="0"/>
              <a:t> </a:t>
            </a:r>
            <a:r>
              <a:rPr lang="en-GB" dirty="0" err="1"/>
              <a:t>în</a:t>
            </a:r>
            <a:r>
              <a:rPr lang="en-GB" dirty="0"/>
              <a:t> </a:t>
            </a:r>
            <a:r>
              <a:rPr lang="en-GB" dirty="0" err="1"/>
              <a:t>termenul</a:t>
            </a:r>
            <a:r>
              <a:rPr lang="en-GB" dirty="0"/>
              <a:t> </a:t>
            </a:r>
            <a:r>
              <a:rPr lang="en-GB" dirty="0" err="1"/>
              <a:t>prevăzut</a:t>
            </a:r>
            <a:r>
              <a:rPr lang="en-GB" dirty="0"/>
              <a:t>. </a:t>
            </a:r>
            <a:r>
              <a:rPr lang="en-GB" dirty="0" err="1"/>
              <a:t>Prin</a:t>
            </a:r>
            <a:r>
              <a:rPr lang="en-GB" dirty="0"/>
              <a:t> </a:t>
            </a:r>
            <a:r>
              <a:rPr lang="en-GB" dirty="0" err="1"/>
              <a:t>urmare</a:t>
            </a:r>
            <a:r>
              <a:rPr lang="en-GB" dirty="0"/>
              <a:t>, </a:t>
            </a:r>
            <a:r>
              <a:rPr lang="en-GB" dirty="0" err="1"/>
              <a:t>pretențiile</a:t>
            </a:r>
            <a:r>
              <a:rPr lang="en-GB" dirty="0"/>
              <a:t> civile ale </a:t>
            </a:r>
            <a:r>
              <a:rPr lang="en-GB" dirty="0" err="1"/>
              <a:t>celui</a:t>
            </a:r>
            <a:r>
              <a:rPr lang="en-GB" dirty="0"/>
              <a:t> de-al </a:t>
            </a:r>
            <a:r>
              <a:rPr lang="en-GB" dirty="0" err="1"/>
              <a:t>treilea</a:t>
            </a:r>
            <a:r>
              <a:rPr lang="en-GB" dirty="0"/>
              <a:t> </a:t>
            </a:r>
            <a:r>
              <a:rPr lang="en-GB" dirty="0" err="1"/>
              <a:t>reclamant</a:t>
            </a:r>
            <a:r>
              <a:rPr lang="en-GB" dirty="0"/>
              <a:t> nu </a:t>
            </a:r>
            <a:r>
              <a:rPr lang="en-GB" dirty="0" err="1"/>
              <a:t>puteau</a:t>
            </a:r>
            <a:r>
              <a:rPr lang="en-GB" dirty="0"/>
              <a:t> fi examinate de o </a:t>
            </a:r>
            <a:r>
              <a:rPr lang="en-GB" dirty="0" err="1"/>
              <a:t>instanță</a:t>
            </a:r>
            <a:r>
              <a:rPr lang="en-GB" dirty="0"/>
              <a:t> </a:t>
            </a:r>
            <a:r>
              <a:rPr lang="en-GB" dirty="0" err="1"/>
              <a:t>penală</a:t>
            </a:r>
            <a:r>
              <a:rPr lang="en-GB" dirty="0"/>
              <a:t>.</a:t>
            </a:r>
          </a:p>
          <a:p>
            <a:endParaRPr lang="x-none" dirty="0"/>
          </a:p>
        </p:txBody>
      </p:sp>
      <p:pic>
        <p:nvPicPr>
          <p:cNvPr id="7" name="Picture 6" descr="A logo with a globe and text&#10;&#10;Description automatically generated">
            <a:extLst>
              <a:ext uri="{FF2B5EF4-FFF2-40B4-BE49-F238E27FC236}">
                <a16:creationId xmlns:a16="http://schemas.microsoft.com/office/drawing/2014/main" xmlns="" id="{A85B04D3-4735-80D2-875A-C1A3BF838364}"/>
              </a:ext>
            </a:extLst>
          </p:cNvPr>
          <p:cNvPicPr>
            <a:picLocks noChangeAspect="1"/>
          </p:cNvPicPr>
          <p:nvPr/>
        </p:nvPicPr>
        <p:blipFill>
          <a:blip r:embed="rId2"/>
          <a:stretch>
            <a:fillRect/>
          </a:stretch>
        </p:blipFill>
        <p:spPr>
          <a:xfrm>
            <a:off x="47328" y="0"/>
            <a:ext cx="1584176" cy="1124744"/>
          </a:xfrm>
          <a:prstGeom prst="rect">
            <a:avLst/>
          </a:prstGeom>
        </p:spPr>
      </p:pic>
      <p:pic>
        <p:nvPicPr>
          <p:cNvPr id="8" name="Picture 7" descr="A blue circle with a white figure holding scales and a book&#10;&#10;Description automatically generated">
            <a:extLst>
              <a:ext uri="{FF2B5EF4-FFF2-40B4-BE49-F238E27FC236}">
                <a16:creationId xmlns:a16="http://schemas.microsoft.com/office/drawing/2014/main" xmlns="" id="{8ABADA2E-8C21-855E-D924-D143557FA34D}"/>
              </a:ext>
            </a:extLst>
          </p:cNvPr>
          <p:cNvPicPr>
            <a:picLocks noChangeAspect="1"/>
          </p:cNvPicPr>
          <p:nvPr/>
        </p:nvPicPr>
        <p:blipFill>
          <a:blip r:embed="rId3"/>
          <a:stretch>
            <a:fillRect/>
          </a:stretch>
        </p:blipFill>
        <p:spPr>
          <a:xfrm>
            <a:off x="1631504" y="0"/>
            <a:ext cx="1854176" cy="1124744"/>
          </a:xfrm>
          <a:prstGeom prst="rect">
            <a:avLst/>
          </a:prstGeom>
        </p:spPr>
      </p:pic>
      <p:pic>
        <p:nvPicPr>
          <p:cNvPr id="9" name="Picture 8" descr="A green and white logo&#10;&#10;Description automatically generated">
            <a:extLst>
              <a:ext uri="{FF2B5EF4-FFF2-40B4-BE49-F238E27FC236}">
                <a16:creationId xmlns:a16="http://schemas.microsoft.com/office/drawing/2014/main" xmlns="" id="{6EE065E0-0894-9F4D-1C92-F3A04B41C505}"/>
              </a:ext>
            </a:extLst>
          </p:cNvPr>
          <p:cNvPicPr>
            <a:picLocks noChangeAspect="1"/>
          </p:cNvPicPr>
          <p:nvPr/>
        </p:nvPicPr>
        <p:blipFill>
          <a:blip r:embed="rId4"/>
          <a:stretch>
            <a:fillRect/>
          </a:stretch>
        </p:blipFill>
        <p:spPr>
          <a:xfrm>
            <a:off x="3485680" y="-22696"/>
            <a:ext cx="3672408" cy="1124744"/>
          </a:xfrm>
          <a:prstGeom prst="rect">
            <a:avLst/>
          </a:prstGeom>
        </p:spPr>
      </p:pic>
    </p:spTree>
    <p:extLst>
      <p:ext uri="{BB962C8B-B14F-4D97-AF65-F5344CB8AC3E}">
        <p14:creationId xmlns:p14="http://schemas.microsoft.com/office/powerpoint/2010/main" val="382707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950DB52-AE8D-8B7E-2EAB-9F087A96ACFC}"/>
              </a:ext>
            </a:extLst>
          </p:cNvPr>
          <p:cNvSpPr>
            <a:spLocks noGrp="1"/>
          </p:cNvSpPr>
          <p:nvPr>
            <p:ph type="sldNum" sz="quarter" idx="12"/>
          </p:nvPr>
        </p:nvSpPr>
        <p:spPr/>
        <p:txBody>
          <a:bodyPr/>
          <a:lstStyle/>
          <a:p>
            <a:r>
              <a:rPr lang="en-US"/>
              <a:t>Page </a:t>
            </a:r>
            <a:fld id="{9D46F3A4-F478-9440-BC8E-B732027F4C86}" type="slidenum">
              <a:rPr lang="en-US" smtClean="0"/>
              <a:pPr/>
              <a:t>5</a:t>
            </a:fld>
            <a:endParaRPr lang="en-US" dirty="0"/>
          </a:p>
        </p:txBody>
      </p:sp>
      <p:sp>
        <p:nvSpPr>
          <p:cNvPr id="6" name="TextBox 5">
            <a:extLst>
              <a:ext uri="{FF2B5EF4-FFF2-40B4-BE49-F238E27FC236}">
                <a16:creationId xmlns:a16="http://schemas.microsoft.com/office/drawing/2014/main" xmlns="" id="{CFE4A818-0B05-3008-A1D6-5B5B1CA403DB}"/>
              </a:ext>
            </a:extLst>
          </p:cNvPr>
          <p:cNvSpPr txBox="1"/>
          <p:nvPr/>
        </p:nvSpPr>
        <p:spPr>
          <a:xfrm>
            <a:off x="14312" y="1211456"/>
            <a:ext cx="12221322" cy="5586145"/>
          </a:xfrm>
          <a:prstGeom prst="rect">
            <a:avLst/>
          </a:prstGeom>
          <a:noFill/>
        </p:spPr>
        <p:txBody>
          <a:bodyPr wrap="square">
            <a:spAutoFit/>
          </a:bodyPr>
          <a:lstStyle/>
          <a:p>
            <a:pPr algn="just"/>
            <a:r>
              <a:rPr lang="en-GB" dirty="0"/>
              <a:t>142.  </a:t>
            </a:r>
            <a:r>
              <a:rPr lang="en-GB" dirty="0" err="1"/>
              <a:t>Curtea</a:t>
            </a:r>
            <a:r>
              <a:rPr lang="en-GB" dirty="0"/>
              <a:t> </a:t>
            </a:r>
            <a:r>
              <a:rPr lang="en-GB" dirty="0" err="1"/>
              <a:t>observă</a:t>
            </a:r>
            <a:r>
              <a:rPr lang="en-GB" dirty="0"/>
              <a:t> </a:t>
            </a:r>
            <a:r>
              <a:rPr lang="en-GB" dirty="0" err="1"/>
              <a:t>că</a:t>
            </a:r>
            <a:r>
              <a:rPr lang="en-GB" dirty="0"/>
              <a:t>, </a:t>
            </a:r>
            <a:r>
              <a:rPr lang="en-GB" dirty="0" err="1"/>
              <a:t>atunci</a:t>
            </a:r>
            <a:r>
              <a:rPr lang="en-GB" dirty="0"/>
              <a:t> </a:t>
            </a:r>
            <a:r>
              <a:rPr lang="en-GB" dirty="0" err="1"/>
              <a:t>când</a:t>
            </a:r>
            <a:r>
              <a:rPr lang="en-GB" dirty="0"/>
              <a:t> </a:t>
            </a:r>
            <a:r>
              <a:rPr lang="en-GB" dirty="0" err="1"/>
              <a:t>procedurile</a:t>
            </a:r>
            <a:r>
              <a:rPr lang="en-GB" dirty="0"/>
              <a:t> </a:t>
            </a:r>
            <a:r>
              <a:rPr lang="en-GB" dirty="0" err="1"/>
              <a:t>penale</a:t>
            </a:r>
            <a:r>
              <a:rPr lang="en-GB" dirty="0"/>
              <a:t> au </a:t>
            </a:r>
            <a:r>
              <a:rPr lang="en-GB" dirty="0" err="1"/>
              <a:t>fost</a:t>
            </a:r>
            <a:r>
              <a:rPr lang="en-GB" dirty="0"/>
              <a:t> </a:t>
            </a:r>
            <a:r>
              <a:rPr lang="en-GB" dirty="0" err="1"/>
              <a:t>încetate</a:t>
            </a:r>
            <a:r>
              <a:rPr lang="en-GB" dirty="0"/>
              <a:t>, </a:t>
            </a:r>
            <a:r>
              <a:rPr lang="en-GB" b="1" dirty="0" err="1"/>
              <a:t>organele</a:t>
            </a:r>
            <a:r>
              <a:rPr lang="en-GB" b="1" dirty="0"/>
              <a:t> de </a:t>
            </a:r>
            <a:r>
              <a:rPr lang="en-GB" b="1" dirty="0" err="1"/>
              <a:t>anchetă</a:t>
            </a:r>
            <a:r>
              <a:rPr lang="en-GB" b="1" dirty="0"/>
              <a:t> nu </a:t>
            </a:r>
            <a:r>
              <a:rPr lang="en-GB" b="1" dirty="0" err="1"/>
              <a:t>aveau</a:t>
            </a:r>
            <a:r>
              <a:rPr lang="en-GB" b="1" dirty="0"/>
              <a:t> </a:t>
            </a:r>
            <a:r>
              <a:rPr lang="en-GB" b="1" dirty="0" err="1"/>
              <a:t>obligația</a:t>
            </a:r>
            <a:r>
              <a:rPr lang="en-GB" b="1" dirty="0"/>
              <a:t> de a </a:t>
            </a:r>
            <a:r>
              <a:rPr lang="en-GB" b="1" dirty="0" err="1"/>
              <a:t>examina</a:t>
            </a:r>
            <a:r>
              <a:rPr lang="en-GB" b="1" dirty="0"/>
              <a:t> </a:t>
            </a:r>
            <a:r>
              <a:rPr lang="en-GB" b="1" dirty="0" err="1"/>
              <a:t>pretențiile</a:t>
            </a:r>
            <a:r>
              <a:rPr lang="en-GB" b="1" dirty="0"/>
              <a:t> civile. </a:t>
            </a:r>
            <a:r>
              <a:rPr lang="en-GB" b="1" dirty="0" err="1"/>
              <a:t>În</a:t>
            </a:r>
            <a:r>
              <a:rPr lang="en-GB" b="1" dirty="0"/>
              <a:t> </a:t>
            </a:r>
            <a:r>
              <a:rPr lang="en-GB" b="1" dirty="0" err="1"/>
              <a:t>acest</a:t>
            </a:r>
            <a:r>
              <a:rPr lang="en-GB" b="1" dirty="0"/>
              <a:t> </a:t>
            </a:r>
            <a:r>
              <a:rPr lang="en-GB" b="1" dirty="0" err="1"/>
              <a:t>sens</a:t>
            </a:r>
            <a:r>
              <a:rPr lang="en-GB" b="1" dirty="0"/>
              <a:t>, nu a </a:t>
            </a:r>
            <a:r>
              <a:rPr lang="en-GB" b="1" dirty="0" err="1"/>
              <a:t>existat</a:t>
            </a:r>
            <a:r>
              <a:rPr lang="en-GB" b="1" dirty="0"/>
              <a:t> </a:t>
            </a:r>
            <a:r>
              <a:rPr lang="en-GB" b="1" dirty="0" err="1"/>
              <a:t>așadar</a:t>
            </a:r>
            <a:r>
              <a:rPr lang="en-GB" b="1" dirty="0"/>
              <a:t> </a:t>
            </a:r>
            <a:r>
              <a:rPr lang="en-GB" b="1" dirty="0" err="1"/>
              <a:t>nicio</a:t>
            </a:r>
            <a:r>
              <a:rPr lang="en-GB" b="1" dirty="0"/>
              <a:t> </a:t>
            </a:r>
            <a:r>
              <a:rPr lang="en-GB" b="1" dirty="0" err="1"/>
              <a:t>neregularitate</a:t>
            </a:r>
            <a:r>
              <a:rPr lang="en-GB" b="1" dirty="0"/>
              <a:t> </a:t>
            </a:r>
            <a:r>
              <a:rPr lang="en-GB" b="1" dirty="0" err="1"/>
              <a:t>procedurală</a:t>
            </a:r>
            <a:r>
              <a:rPr lang="en-GB" b="1" dirty="0"/>
              <a:t> </a:t>
            </a:r>
            <a:r>
              <a:rPr lang="en-GB" b="1" dirty="0" err="1"/>
              <a:t>în</a:t>
            </a:r>
            <a:r>
              <a:rPr lang="en-GB" b="1" dirty="0"/>
              <a:t> </a:t>
            </a:r>
            <a:r>
              <a:rPr lang="en-GB" b="1" dirty="0" err="1"/>
              <a:t>modul</a:t>
            </a:r>
            <a:r>
              <a:rPr lang="en-GB" b="1" dirty="0"/>
              <a:t> </a:t>
            </a:r>
            <a:r>
              <a:rPr lang="en-GB" b="1" dirty="0" err="1"/>
              <a:t>în</a:t>
            </a:r>
            <a:r>
              <a:rPr lang="en-GB" b="1" dirty="0"/>
              <a:t> care </a:t>
            </a:r>
            <a:r>
              <a:rPr lang="en-GB" b="1" dirty="0" err="1"/>
              <a:t>autoritățile</a:t>
            </a:r>
            <a:r>
              <a:rPr lang="en-GB" b="1" dirty="0"/>
              <a:t> au </a:t>
            </a:r>
            <a:r>
              <a:rPr lang="en-GB" b="1" dirty="0" err="1"/>
              <a:t>procedat</a:t>
            </a:r>
            <a:r>
              <a:rPr lang="en-GB" b="1" dirty="0"/>
              <a:t>. </a:t>
            </a:r>
            <a:r>
              <a:rPr lang="en-GB" b="1" dirty="0" err="1"/>
              <a:t>În</a:t>
            </a:r>
            <a:r>
              <a:rPr lang="en-GB" b="1" dirty="0"/>
              <a:t> plus, </a:t>
            </a:r>
            <a:r>
              <a:rPr lang="en-GB" b="1" dirty="0" err="1"/>
              <a:t>calcularea</a:t>
            </a:r>
            <a:r>
              <a:rPr lang="en-GB" b="1" dirty="0"/>
              <a:t> </a:t>
            </a:r>
            <a:r>
              <a:rPr lang="en-GB" b="1" dirty="0" err="1"/>
              <a:t>termenului</a:t>
            </a:r>
            <a:r>
              <a:rPr lang="en-GB" b="1" dirty="0"/>
              <a:t> de </a:t>
            </a:r>
            <a:r>
              <a:rPr lang="en-GB" b="1" dirty="0" err="1"/>
              <a:t>prescripție</a:t>
            </a:r>
            <a:r>
              <a:rPr lang="en-GB" b="1" dirty="0"/>
              <a:t> </a:t>
            </a:r>
            <a:r>
              <a:rPr lang="en-GB" b="1" dirty="0" err="1"/>
              <a:t>materială</a:t>
            </a:r>
            <a:r>
              <a:rPr lang="en-GB" b="1" dirty="0"/>
              <a:t> </a:t>
            </a:r>
            <a:r>
              <a:rPr lang="en-GB" b="1" dirty="0" err="1"/>
              <a:t>pentru</a:t>
            </a:r>
            <a:r>
              <a:rPr lang="en-GB" b="1" dirty="0"/>
              <a:t> </a:t>
            </a:r>
            <a:r>
              <a:rPr lang="en-GB" b="1" dirty="0" err="1"/>
              <a:t>infracțiunile</a:t>
            </a:r>
            <a:r>
              <a:rPr lang="en-GB" b="1" dirty="0"/>
              <a:t> </a:t>
            </a:r>
            <a:r>
              <a:rPr lang="en-GB" b="1" dirty="0" err="1"/>
              <a:t>în</a:t>
            </a:r>
            <a:r>
              <a:rPr lang="en-GB" b="1" dirty="0"/>
              <a:t> </a:t>
            </a:r>
            <a:r>
              <a:rPr lang="en-GB" b="1" dirty="0" err="1"/>
              <a:t>cauză</a:t>
            </a:r>
            <a:r>
              <a:rPr lang="en-GB" b="1" dirty="0"/>
              <a:t>, precum </a:t>
            </a:r>
            <a:r>
              <a:rPr lang="en-GB" b="1" dirty="0" err="1"/>
              <a:t>și</a:t>
            </a:r>
            <a:r>
              <a:rPr lang="en-GB" b="1" dirty="0"/>
              <a:t> </a:t>
            </a:r>
            <a:r>
              <a:rPr lang="en-GB" b="1" dirty="0" err="1"/>
              <a:t>expirarea</a:t>
            </a:r>
            <a:r>
              <a:rPr lang="en-GB" b="1" dirty="0"/>
              <a:t> </a:t>
            </a:r>
            <a:r>
              <a:rPr lang="en-GB" b="1" dirty="0" err="1"/>
              <a:t>termenului</a:t>
            </a:r>
            <a:r>
              <a:rPr lang="en-GB" b="1" dirty="0"/>
              <a:t> legal de </a:t>
            </a:r>
            <a:r>
              <a:rPr lang="en-GB" b="1" dirty="0" err="1"/>
              <a:t>anchetă</a:t>
            </a:r>
            <a:r>
              <a:rPr lang="en-GB" b="1" dirty="0"/>
              <a:t> nu au </a:t>
            </a:r>
            <a:r>
              <a:rPr lang="en-GB" b="1" dirty="0" err="1"/>
              <a:t>fost</a:t>
            </a:r>
            <a:r>
              <a:rPr lang="en-GB" b="1" dirty="0"/>
              <a:t> </a:t>
            </a:r>
            <a:r>
              <a:rPr lang="en-GB" b="1" dirty="0" err="1"/>
              <a:t>contestate</a:t>
            </a:r>
            <a:r>
              <a:rPr lang="en-GB" b="1" dirty="0"/>
              <a:t>. </a:t>
            </a:r>
            <a:r>
              <a:rPr lang="en-GB" dirty="0"/>
              <a:t>De </a:t>
            </a:r>
            <a:r>
              <a:rPr lang="en-GB" dirty="0" err="1"/>
              <a:t>asemenea</a:t>
            </a:r>
            <a:r>
              <a:rPr lang="en-GB" dirty="0"/>
              <a:t>, </a:t>
            </a:r>
            <a:r>
              <a:rPr lang="en-GB" dirty="0" err="1"/>
              <a:t>reclamantul</a:t>
            </a:r>
            <a:r>
              <a:rPr lang="en-GB" dirty="0"/>
              <a:t> nu a </a:t>
            </a:r>
            <a:r>
              <a:rPr lang="en-GB" dirty="0" err="1"/>
              <a:t>contestat</a:t>
            </a:r>
            <a:r>
              <a:rPr lang="en-GB" dirty="0"/>
              <a:t> </a:t>
            </a:r>
            <a:r>
              <a:rPr lang="en-GB" dirty="0" err="1"/>
              <a:t>termenul</a:t>
            </a:r>
            <a:r>
              <a:rPr lang="en-GB" dirty="0"/>
              <a:t> de </a:t>
            </a:r>
            <a:r>
              <a:rPr lang="en-GB" dirty="0" err="1"/>
              <a:t>prescripție</a:t>
            </a:r>
            <a:r>
              <a:rPr lang="en-GB" dirty="0"/>
              <a:t> </a:t>
            </a:r>
            <a:r>
              <a:rPr lang="en-GB" dirty="0" err="1"/>
              <a:t>și</a:t>
            </a:r>
            <a:r>
              <a:rPr lang="en-GB" dirty="0"/>
              <a:t> </a:t>
            </a:r>
            <a:r>
              <a:rPr lang="en-GB" dirty="0" err="1"/>
              <a:t>termenele</a:t>
            </a:r>
            <a:r>
              <a:rPr lang="en-GB" dirty="0"/>
              <a:t> </a:t>
            </a:r>
            <a:r>
              <a:rPr lang="en-GB" dirty="0" err="1"/>
              <a:t>aplicabile</a:t>
            </a:r>
            <a:r>
              <a:rPr lang="en-GB" dirty="0"/>
              <a:t> </a:t>
            </a:r>
            <a:r>
              <a:rPr lang="en-GB" dirty="0" err="1"/>
              <a:t>și</a:t>
            </a:r>
            <a:r>
              <a:rPr lang="en-GB" dirty="0"/>
              <a:t> </a:t>
            </a:r>
            <a:r>
              <a:rPr lang="en-GB" dirty="0" err="1"/>
              <a:t>nici</a:t>
            </a:r>
            <a:r>
              <a:rPr lang="en-GB" dirty="0"/>
              <a:t> nu a </a:t>
            </a:r>
            <a:r>
              <a:rPr lang="en-GB" dirty="0" err="1"/>
              <a:t>susținut</a:t>
            </a:r>
            <a:r>
              <a:rPr lang="en-GB" dirty="0"/>
              <a:t> </a:t>
            </a:r>
            <a:r>
              <a:rPr lang="en-GB" dirty="0" err="1"/>
              <a:t>că</a:t>
            </a:r>
            <a:r>
              <a:rPr lang="en-GB" dirty="0"/>
              <a:t> </a:t>
            </a:r>
            <a:r>
              <a:rPr lang="en-GB" dirty="0" err="1"/>
              <a:t>acestea</a:t>
            </a:r>
            <a:r>
              <a:rPr lang="en-GB" dirty="0"/>
              <a:t> au </a:t>
            </a:r>
            <a:r>
              <a:rPr lang="en-GB" dirty="0" err="1"/>
              <a:t>fost</a:t>
            </a:r>
            <a:r>
              <a:rPr lang="en-GB" dirty="0"/>
              <a:t> </a:t>
            </a:r>
            <a:r>
              <a:rPr lang="en-GB" dirty="0" err="1"/>
              <a:t>aplicate</a:t>
            </a:r>
            <a:r>
              <a:rPr lang="en-GB" dirty="0"/>
              <a:t> </a:t>
            </a:r>
            <a:r>
              <a:rPr lang="en-GB" dirty="0" err="1"/>
              <a:t>în</a:t>
            </a:r>
            <a:r>
              <a:rPr lang="en-GB" dirty="0"/>
              <a:t> mod </a:t>
            </a:r>
            <a:r>
              <a:rPr lang="en-GB" dirty="0" err="1"/>
              <a:t>restrictiv</a:t>
            </a:r>
            <a:r>
              <a:rPr lang="en-GB" dirty="0"/>
              <a:t> (</a:t>
            </a:r>
            <a:r>
              <a:rPr lang="en-GB" i="1" dirty="0" err="1"/>
              <a:t>spre</a:t>
            </a:r>
            <a:r>
              <a:rPr lang="en-GB" i="1" dirty="0"/>
              <a:t> </a:t>
            </a:r>
            <a:r>
              <a:rPr lang="en-GB" i="1" dirty="0" err="1"/>
              <a:t>deosebire</a:t>
            </a:r>
            <a:r>
              <a:rPr lang="en-GB" i="1" dirty="0"/>
              <a:t> de </a:t>
            </a:r>
            <a:r>
              <a:rPr lang="en-GB" i="1" dirty="0" err="1"/>
              <a:t>Stubbings</a:t>
            </a:r>
            <a:r>
              <a:rPr lang="en-GB" i="1" dirty="0"/>
              <a:t> and Others v. United Kingdom, 22 </a:t>
            </a:r>
            <a:r>
              <a:rPr lang="en-GB" i="1" dirty="0" err="1"/>
              <a:t>octombrie</a:t>
            </a:r>
            <a:r>
              <a:rPr lang="en-GB" i="1" dirty="0"/>
              <a:t> 1996, § 47, Reports 1996-IV; Reisner v. Turkey, nr. 46815/09, § 60, 21 </a:t>
            </a:r>
            <a:r>
              <a:rPr lang="en-GB" i="1" dirty="0" err="1"/>
              <a:t>iulie</a:t>
            </a:r>
            <a:r>
              <a:rPr lang="en-GB" i="1" dirty="0"/>
              <a:t> 2015; </a:t>
            </a:r>
            <a:r>
              <a:rPr lang="en-GB" i="1" dirty="0" err="1"/>
              <a:t>Loste</a:t>
            </a:r>
            <a:r>
              <a:rPr lang="en-GB" i="1" dirty="0"/>
              <a:t> v. </a:t>
            </a:r>
            <a:r>
              <a:rPr lang="en-GB" i="1" dirty="0" err="1"/>
              <a:t>Franța</a:t>
            </a:r>
            <a:r>
              <a:rPr lang="en-GB" i="1" dirty="0"/>
              <a:t>, nr. 59227/12, § 60, 3 </a:t>
            </a:r>
            <a:r>
              <a:rPr lang="en-GB" i="1" dirty="0" err="1"/>
              <a:t>noiembrie</a:t>
            </a:r>
            <a:r>
              <a:rPr lang="en-GB" i="1" dirty="0"/>
              <a:t> 2022; </a:t>
            </a:r>
            <a:r>
              <a:rPr lang="en-GB" i="1" dirty="0" err="1"/>
              <a:t>și</a:t>
            </a:r>
            <a:r>
              <a:rPr lang="en-GB" i="1" dirty="0"/>
              <a:t> </a:t>
            </a:r>
            <a:r>
              <a:rPr lang="en-GB" i="1" dirty="0" err="1"/>
              <a:t>Diémert</a:t>
            </a:r>
            <a:r>
              <a:rPr lang="en-GB" i="1" dirty="0"/>
              <a:t>, </a:t>
            </a:r>
            <a:r>
              <a:rPr lang="en-GB" i="1" dirty="0" err="1"/>
              <a:t>citată</a:t>
            </a:r>
            <a:r>
              <a:rPr lang="en-GB" i="1" dirty="0"/>
              <a:t> anterior, § 31</a:t>
            </a:r>
            <a:r>
              <a:rPr lang="en-GB" dirty="0"/>
              <a:t>). </a:t>
            </a:r>
            <a:r>
              <a:rPr lang="en-GB" dirty="0" err="1"/>
              <a:t>Rezultă</a:t>
            </a:r>
            <a:r>
              <a:rPr lang="en-GB" dirty="0"/>
              <a:t> </a:t>
            </a:r>
            <a:r>
              <a:rPr lang="en-GB" dirty="0" err="1"/>
              <a:t>că</a:t>
            </a:r>
            <a:r>
              <a:rPr lang="en-GB" dirty="0"/>
              <a:t> </a:t>
            </a:r>
            <a:r>
              <a:rPr lang="en-GB" dirty="0" err="1"/>
              <a:t>decizia</a:t>
            </a:r>
            <a:r>
              <a:rPr lang="en-GB" dirty="0"/>
              <a:t> </a:t>
            </a:r>
            <a:r>
              <a:rPr lang="en-GB" dirty="0" err="1">
                <a:highlight>
                  <a:srgbClr val="FFFF00"/>
                </a:highlight>
              </a:rPr>
              <a:t>autorității</a:t>
            </a:r>
            <a:r>
              <a:rPr lang="en-GB" dirty="0">
                <a:highlight>
                  <a:srgbClr val="FFFF00"/>
                </a:highlight>
              </a:rPr>
              <a:t> de a </a:t>
            </a:r>
            <a:r>
              <a:rPr lang="en-GB" dirty="0" err="1">
                <a:highlight>
                  <a:srgbClr val="FFFF00"/>
                </a:highlight>
              </a:rPr>
              <a:t>clasa</a:t>
            </a:r>
            <a:r>
              <a:rPr lang="en-GB" dirty="0">
                <a:highlight>
                  <a:srgbClr val="FFFF00"/>
                </a:highlight>
              </a:rPr>
              <a:t> </a:t>
            </a:r>
            <a:r>
              <a:rPr lang="en-GB" dirty="0" err="1">
                <a:highlight>
                  <a:srgbClr val="FFFF00"/>
                </a:highlight>
              </a:rPr>
              <a:t>cauza</a:t>
            </a:r>
            <a:r>
              <a:rPr lang="en-GB" dirty="0">
                <a:highlight>
                  <a:srgbClr val="FFFF00"/>
                </a:highlight>
              </a:rPr>
              <a:t> era </a:t>
            </a:r>
            <a:r>
              <a:rPr lang="en-GB" dirty="0" err="1">
                <a:highlight>
                  <a:srgbClr val="FFFF00"/>
                </a:highlight>
              </a:rPr>
              <a:t>legală</a:t>
            </a:r>
            <a:r>
              <a:rPr lang="en-GB" dirty="0">
                <a:highlight>
                  <a:srgbClr val="FFFF00"/>
                </a:highlight>
              </a:rPr>
              <a:t> </a:t>
            </a:r>
            <a:r>
              <a:rPr lang="en-GB" dirty="0" err="1">
                <a:highlight>
                  <a:srgbClr val="FFFF00"/>
                </a:highlight>
              </a:rPr>
              <a:t>și</a:t>
            </a:r>
            <a:r>
              <a:rPr lang="en-GB" dirty="0">
                <a:highlight>
                  <a:srgbClr val="FFFF00"/>
                </a:highlight>
              </a:rPr>
              <a:t> nu era </a:t>
            </a:r>
            <a:r>
              <a:rPr lang="en-GB" dirty="0" err="1">
                <a:highlight>
                  <a:srgbClr val="FFFF00"/>
                </a:highlight>
              </a:rPr>
              <a:t>arbitrară</a:t>
            </a:r>
            <a:r>
              <a:rPr lang="en-GB" dirty="0">
                <a:highlight>
                  <a:srgbClr val="FFFF00"/>
                </a:highlight>
              </a:rPr>
              <a:t> </a:t>
            </a:r>
            <a:r>
              <a:rPr lang="en-GB" dirty="0" err="1">
                <a:highlight>
                  <a:srgbClr val="FFFF00"/>
                </a:highlight>
              </a:rPr>
              <a:t>sau</a:t>
            </a:r>
            <a:r>
              <a:rPr lang="en-GB" dirty="0">
                <a:highlight>
                  <a:srgbClr val="FFFF00"/>
                </a:highlight>
              </a:rPr>
              <a:t> </a:t>
            </a:r>
            <a:r>
              <a:rPr lang="en-GB" dirty="0" err="1">
                <a:highlight>
                  <a:srgbClr val="FFFF00"/>
                </a:highlight>
              </a:rPr>
              <a:t>vădit</a:t>
            </a:r>
            <a:r>
              <a:rPr lang="en-GB" dirty="0">
                <a:highlight>
                  <a:srgbClr val="FFFF00"/>
                </a:highlight>
              </a:rPr>
              <a:t> </a:t>
            </a:r>
            <a:r>
              <a:rPr lang="en-GB" dirty="0" err="1">
                <a:highlight>
                  <a:srgbClr val="FFFF00"/>
                </a:highlight>
              </a:rPr>
              <a:t>nerezonabilă</a:t>
            </a:r>
            <a:r>
              <a:rPr lang="en-GB" dirty="0"/>
              <a:t> (</a:t>
            </a:r>
            <a:r>
              <a:rPr lang="en-GB" i="1" dirty="0"/>
              <a:t>a se </a:t>
            </a:r>
            <a:r>
              <a:rPr lang="en-GB" i="1" dirty="0" err="1"/>
              <a:t>vedea</a:t>
            </a:r>
            <a:r>
              <a:rPr lang="en-GB" i="1" dirty="0"/>
              <a:t>, mutatis mutandis, Nicolae </a:t>
            </a:r>
            <a:r>
              <a:rPr lang="en-GB" i="1" dirty="0" err="1"/>
              <a:t>Virgiliu</a:t>
            </a:r>
            <a:r>
              <a:rPr lang="en-GB" i="1" dirty="0"/>
              <a:t> </a:t>
            </a:r>
            <a:r>
              <a:rPr lang="en-GB" i="1" dirty="0" err="1"/>
              <a:t>Tănase</a:t>
            </a:r>
            <a:r>
              <a:rPr lang="en-GB" i="1" dirty="0"/>
              <a:t>, </a:t>
            </a:r>
            <a:r>
              <a:rPr lang="en-GB" i="1" dirty="0" err="1"/>
              <a:t>citată</a:t>
            </a:r>
            <a:r>
              <a:rPr lang="en-GB" i="1" dirty="0"/>
              <a:t> anterior, § 197</a:t>
            </a:r>
            <a:r>
              <a:rPr lang="en-GB" dirty="0"/>
              <a:t>). </a:t>
            </a:r>
            <a:r>
              <a:rPr lang="en-GB" dirty="0" err="1"/>
              <a:t>Astfel</a:t>
            </a:r>
            <a:r>
              <a:rPr lang="en-GB" dirty="0"/>
              <a:t>, </a:t>
            </a:r>
            <a:r>
              <a:rPr lang="en-GB" dirty="0" err="1"/>
              <a:t>în</a:t>
            </a:r>
            <a:r>
              <a:rPr lang="en-GB" dirty="0"/>
              <a:t> </a:t>
            </a:r>
            <a:r>
              <a:rPr lang="en-GB" dirty="0" err="1"/>
              <a:t>principiu</a:t>
            </a:r>
            <a:r>
              <a:rPr lang="en-GB" dirty="0"/>
              <a:t>, </a:t>
            </a:r>
            <a:r>
              <a:rPr lang="en-GB" dirty="0" err="1"/>
              <a:t>în</a:t>
            </a:r>
            <a:r>
              <a:rPr lang="en-GB" dirty="0"/>
              <a:t> </a:t>
            </a:r>
            <a:r>
              <a:rPr lang="en-GB" dirty="0" err="1"/>
              <a:t>absența</a:t>
            </a:r>
            <a:r>
              <a:rPr lang="en-GB" dirty="0"/>
              <a:t> </a:t>
            </a:r>
            <a:r>
              <a:rPr lang="en-GB" dirty="0" err="1"/>
              <a:t>oricăror</a:t>
            </a:r>
            <a:r>
              <a:rPr lang="en-GB" dirty="0"/>
              <a:t> </a:t>
            </a:r>
            <a:r>
              <a:rPr lang="en-GB" dirty="0" err="1"/>
              <a:t>circumstanțe</a:t>
            </a:r>
            <a:r>
              <a:rPr lang="en-GB" dirty="0"/>
              <a:t> </a:t>
            </a:r>
            <a:r>
              <a:rPr lang="en-GB" dirty="0" err="1"/>
              <a:t>excepționale</a:t>
            </a:r>
            <a:r>
              <a:rPr lang="en-GB" dirty="0"/>
              <a:t>, </a:t>
            </a:r>
            <a:r>
              <a:rPr lang="en-GB" dirty="0" err="1"/>
              <a:t>dreptul</a:t>
            </a:r>
            <a:r>
              <a:rPr lang="en-GB" dirty="0"/>
              <a:t> la o </a:t>
            </a:r>
            <a:r>
              <a:rPr lang="en-GB" dirty="0" err="1"/>
              <a:t>instanță</a:t>
            </a:r>
            <a:r>
              <a:rPr lang="en-GB" dirty="0"/>
              <a:t> al </a:t>
            </a:r>
            <a:r>
              <a:rPr lang="en-GB" dirty="0" err="1"/>
              <a:t>celui</a:t>
            </a:r>
            <a:r>
              <a:rPr lang="en-GB" dirty="0"/>
              <a:t> de al </a:t>
            </a:r>
            <a:r>
              <a:rPr lang="en-GB" dirty="0" err="1"/>
              <a:t>treilea</a:t>
            </a:r>
            <a:r>
              <a:rPr lang="en-GB" dirty="0"/>
              <a:t> </a:t>
            </a:r>
            <a:r>
              <a:rPr lang="en-GB" dirty="0" err="1"/>
              <a:t>reclamant</a:t>
            </a:r>
            <a:r>
              <a:rPr lang="en-GB" dirty="0"/>
              <a:t> </a:t>
            </a:r>
            <a:r>
              <a:rPr lang="en-GB" dirty="0" err="1"/>
              <a:t>ar</a:t>
            </a:r>
            <a:r>
              <a:rPr lang="en-GB" dirty="0"/>
              <a:t> fi </a:t>
            </a:r>
            <a:r>
              <a:rPr lang="en-GB" dirty="0" err="1"/>
              <a:t>fost</a:t>
            </a:r>
            <a:r>
              <a:rPr lang="en-GB" dirty="0"/>
              <a:t> </a:t>
            </a:r>
            <a:r>
              <a:rPr lang="en-GB" dirty="0" err="1"/>
              <a:t>respectat</a:t>
            </a:r>
            <a:r>
              <a:rPr lang="en-GB" dirty="0"/>
              <a:t> </a:t>
            </a:r>
            <a:r>
              <a:rPr lang="en-GB" dirty="0" err="1"/>
              <a:t>dacă</a:t>
            </a:r>
            <a:r>
              <a:rPr lang="en-GB" dirty="0"/>
              <a:t> </a:t>
            </a:r>
            <a:r>
              <a:rPr lang="en-GB" dirty="0" err="1"/>
              <a:t>acesta</a:t>
            </a:r>
            <a:r>
              <a:rPr lang="en-GB" dirty="0"/>
              <a:t> </a:t>
            </a:r>
            <a:r>
              <a:rPr lang="en-GB" dirty="0" err="1"/>
              <a:t>ar</a:t>
            </a:r>
            <a:r>
              <a:rPr lang="en-GB" dirty="0"/>
              <a:t> fi </a:t>
            </a:r>
            <a:r>
              <a:rPr lang="en-GB" dirty="0" err="1"/>
              <a:t>avut</a:t>
            </a:r>
            <a:r>
              <a:rPr lang="en-GB" i="1" dirty="0"/>
              <a:t>, ab initio</a:t>
            </a:r>
            <a:r>
              <a:rPr lang="en-GB" dirty="0"/>
              <a:t>, </a:t>
            </a:r>
            <a:r>
              <a:rPr lang="en-GB" dirty="0" err="1"/>
              <a:t>posibilitatea</a:t>
            </a:r>
            <a:r>
              <a:rPr lang="en-GB" dirty="0"/>
              <a:t> de a-</a:t>
            </a:r>
            <a:r>
              <a:rPr lang="en-GB" dirty="0" err="1"/>
              <a:t>și</a:t>
            </a:r>
            <a:r>
              <a:rPr lang="en-GB" dirty="0"/>
              <a:t> </a:t>
            </a:r>
            <a:r>
              <a:rPr lang="en-GB" dirty="0" err="1"/>
              <a:t>exercita</a:t>
            </a:r>
            <a:r>
              <a:rPr lang="en-GB" dirty="0"/>
              <a:t> </a:t>
            </a:r>
            <a:r>
              <a:rPr lang="en-GB" dirty="0" err="1"/>
              <a:t>pretențiile</a:t>
            </a:r>
            <a:r>
              <a:rPr lang="en-GB" dirty="0"/>
              <a:t> civile </a:t>
            </a:r>
            <a:r>
              <a:rPr lang="en-GB" dirty="0" err="1"/>
              <a:t>în</a:t>
            </a:r>
            <a:r>
              <a:rPr lang="en-GB" dirty="0"/>
              <a:t> </a:t>
            </a:r>
            <a:r>
              <a:rPr lang="en-GB" dirty="0" err="1"/>
              <a:t>cadrul</a:t>
            </a:r>
            <a:r>
              <a:rPr lang="en-GB" dirty="0"/>
              <a:t> </a:t>
            </a:r>
            <a:r>
              <a:rPr lang="en-GB" dirty="0" err="1"/>
              <a:t>unor</a:t>
            </a:r>
            <a:r>
              <a:rPr lang="en-GB" dirty="0"/>
              <a:t> </a:t>
            </a:r>
            <a:r>
              <a:rPr lang="en-GB" dirty="0" err="1"/>
              <a:t>proceduri</a:t>
            </a:r>
            <a:r>
              <a:rPr lang="en-GB" dirty="0"/>
              <a:t> civile separate, </a:t>
            </a:r>
            <a:r>
              <a:rPr lang="en-GB" dirty="0" err="1"/>
              <a:t>așa</a:t>
            </a:r>
            <a:r>
              <a:rPr lang="en-GB" dirty="0"/>
              <a:t> cum a </a:t>
            </a:r>
            <a:r>
              <a:rPr lang="en-GB" dirty="0" err="1"/>
              <a:t>fost</a:t>
            </a:r>
            <a:r>
              <a:rPr lang="en-GB" dirty="0"/>
              <a:t> </a:t>
            </a:r>
            <a:r>
              <a:rPr lang="en-GB" dirty="0" err="1"/>
              <a:t>într-adevăr</a:t>
            </a:r>
            <a:r>
              <a:rPr lang="en-GB" dirty="0"/>
              <a:t> </a:t>
            </a:r>
            <a:r>
              <a:rPr lang="en-GB" dirty="0" err="1"/>
              <a:t>cazul</a:t>
            </a:r>
            <a:r>
              <a:rPr lang="en-GB" dirty="0"/>
              <a:t> (a se </a:t>
            </a:r>
            <a:r>
              <a:rPr lang="en-GB" dirty="0" err="1"/>
              <a:t>vedea</a:t>
            </a:r>
            <a:r>
              <a:rPr lang="en-GB" dirty="0"/>
              <a:t> </a:t>
            </a:r>
            <a:r>
              <a:rPr lang="en-GB" dirty="0" err="1"/>
              <a:t>punctul</a:t>
            </a:r>
            <a:r>
              <a:rPr lang="en-GB" dirty="0"/>
              <a:t> 137 de </a:t>
            </a:r>
            <a:r>
              <a:rPr lang="en-GB" dirty="0" err="1"/>
              <a:t>mai</a:t>
            </a:r>
            <a:r>
              <a:rPr lang="en-GB" dirty="0"/>
              <a:t> sus).</a:t>
            </a:r>
          </a:p>
          <a:p>
            <a:pPr algn="just"/>
            <a:r>
              <a:rPr lang="en-GB" dirty="0"/>
              <a:t>143.  Cu </a:t>
            </a:r>
            <a:r>
              <a:rPr lang="en-GB" dirty="0" err="1"/>
              <a:t>toate</a:t>
            </a:r>
            <a:r>
              <a:rPr lang="en-GB" dirty="0"/>
              <a:t> </a:t>
            </a:r>
            <a:r>
              <a:rPr lang="en-GB" dirty="0" err="1"/>
              <a:t>acestea</a:t>
            </a:r>
            <a:r>
              <a:rPr lang="en-GB" dirty="0"/>
              <a:t>, </a:t>
            </a:r>
            <a:r>
              <a:rPr lang="en-GB" b="1" dirty="0" err="1"/>
              <a:t>Curtea</a:t>
            </a:r>
            <a:r>
              <a:rPr lang="en-GB" b="1" dirty="0"/>
              <a:t> </a:t>
            </a:r>
            <a:r>
              <a:rPr lang="en-GB" b="1" dirty="0" err="1"/>
              <a:t>observă</a:t>
            </a:r>
            <a:r>
              <a:rPr lang="en-GB" b="1" dirty="0"/>
              <a:t> </a:t>
            </a:r>
            <a:r>
              <a:rPr lang="en-GB" b="1" dirty="0" err="1"/>
              <a:t>că</a:t>
            </a:r>
            <a:r>
              <a:rPr lang="en-GB" b="1" dirty="0"/>
              <a:t>, </a:t>
            </a:r>
            <a:r>
              <a:rPr lang="en-GB" b="1" dirty="0" err="1"/>
              <a:t>în</a:t>
            </a:r>
            <a:r>
              <a:rPr lang="en-GB" b="1" dirty="0"/>
              <a:t> </a:t>
            </a:r>
            <a:r>
              <a:rPr lang="en-GB" b="1" dirty="0" err="1"/>
              <a:t>speță</a:t>
            </a:r>
            <a:r>
              <a:rPr lang="en-GB" b="1" dirty="0"/>
              <a:t>, nu se </a:t>
            </a:r>
            <a:r>
              <a:rPr lang="en-GB" b="1" dirty="0" err="1"/>
              <a:t>contestă</a:t>
            </a:r>
            <a:r>
              <a:rPr lang="en-GB" b="1" dirty="0"/>
              <a:t> </a:t>
            </a:r>
            <a:r>
              <a:rPr lang="en-GB" b="1" dirty="0" err="1"/>
              <a:t>faptul</a:t>
            </a:r>
            <a:r>
              <a:rPr lang="en-GB" b="1" dirty="0"/>
              <a:t> </a:t>
            </a:r>
            <a:r>
              <a:rPr lang="en-GB" b="1" dirty="0" err="1"/>
              <a:t>că</a:t>
            </a:r>
            <a:r>
              <a:rPr lang="en-GB" b="1" dirty="0"/>
              <a:t> </a:t>
            </a:r>
            <a:r>
              <a:rPr lang="en-GB" b="1" dirty="0" err="1"/>
              <a:t>judecătorul</a:t>
            </a:r>
            <a:r>
              <a:rPr lang="en-GB" b="1" dirty="0"/>
              <a:t> de </a:t>
            </a:r>
            <a:r>
              <a:rPr lang="en-GB" b="1" dirty="0" err="1"/>
              <a:t>instrucție</a:t>
            </a:r>
            <a:r>
              <a:rPr lang="en-GB" b="1" dirty="0"/>
              <a:t> </a:t>
            </a:r>
            <a:r>
              <a:rPr lang="en-GB" b="1" dirty="0" err="1"/>
              <a:t>desemnat</a:t>
            </a:r>
            <a:r>
              <a:rPr lang="en-GB" b="1" dirty="0"/>
              <a:t> cu </a:t>
            </a:r>
            <a:r>
              <a:rPr lang="en-GB" b="1" dirty="0" err="1"/>
              <a:t>cauza</a:t>
            </a:r>
            <a:r>
              <a:rPr lang="en-GB" b="1" dirty="0"/>
              <a:t> nu a </a:t>
            </a:r>
            <a:r>
              <a:rPr lang="en-GB" b="1" dirty="0" err="1"/>
              <a:t>luat</a:t>
            </a:r>
            <a:r>
              <a:rPr lang="en-GB" b="1" dirty="0"/>
              <a:t> </a:t>
            </a:r>
            <a:r>
              <a:rPr lang="en-GB" b="1" dirty="0" err="1"/>
              <a:t>nicio</a:t>
            </a:r>
            <a:r>
              <a:rPr lang="en-GB" b="1" dirty="0"/>
              <a:t> </a:t>
            </a:r>
            <a:r>
              <a:rPr lang="en-GB" b="1" dirty="0" err="1"/>
              <a:t>măsură</a:t>
            </a:r>
            <a:r>
              <a:rPr lang="en-GB" b="1" dirty="0"/>
              <a:t> </a:t>
            </a:r>
            <a:r>
              <a:rPr lang="en-GB" b="1" dirty="0" err="1"/>
              <a:t>în</a:t>
            </a:r>
            <a:r>
              <a:rPr lang="en-GB" b="1" dirty="0"/>
              <a:t> </a:t>
            </a:r>
            <a:r>
              <a:rPr lang="en-GB" b="1" dirty="0" err="1"/>
              <a:t>urma</a:t>
            </a:r>
            <a:r>
              <a:rPr lang="en-GB" b="1" dirty="0"/>
              <a:t> </a:t>
            </a:r>
            <a:r>
              <a:rPr lang="en-GB" b="1" dirty="0" err="1"/>
              <a:t>deschiderii</a:t>
            </a:r>
            <a:r>
              <a:rPr lang="en-GB" b="1" dirty="0"/>
              <a:t> </a:t>
            </a:r>
            <a:r>
              <a:rPr lang="en-GB" b="1" dirty="0" err="1"/>
              <a:t>dosarului</a:t>
            </a:r>
            <a:r>
              <a:rPr lang="en-GB" b="1" dirty="0"/>
              <a:t> de </a:t>
            </a:r>
            <a:r>
              <a:rPr lang="en-GB" b="1" dirty="0" err="1"/>
              <a:t>cercetare</a:t>
            </a:r>
            <a:r>
              <a:rPr lang="en-GB" b="1" dirty="0"/>
              <a:t> </a:t>
            </a:r>
            <a:r>
              <a:rPr lang="en-GB" b="1" dirty="0" err="1"/>
              <a:t>penală</a:t>
            </a:r>
            <a:r>
              <a:rPr lang="en-GB" b="1" dirty="0"/>
              <a:t> la 28 </a:t>
            </a:r>
            <a:r>
              <a:rPr lang="en-GB" b="1" dirty="0" err="1"/>
              <a:t>martie</a:t>
            </a:r>
            <a:r>
              <a:rPr lang="en-GB" b="1" dirty="0"/>
              <a:t> 2018, </a:t>
            </a:r>
            <a:r>
              <a:rPr lang="en-GB" b="1" dirty="0" err="1"/>
              <a:t>în</a:t>
            </a:r>
            <a:r>
              <a:rPr lang="en-GB" b="1" dirty="0"/>
              <a:t> </a:t>
            </a:r>
            <a:r>
              <a:rPr lang="en-GB" b="1" dirty="0" err="1"/>
              <a:t>urma</a:t>
            </a:r>
            <a:r>
              <a:rPr lang="en-GB" b="1" dirty="0"/>
              <a:t> </a:t>
            </a:r>
            <a:r>
              <a:rPr lang="en-GB" b="1" dirty="0" err="1"/>
              <a:t>căreia</a:t>
            </a:r>
            <a:r>
              <a:rPr lang="en-GB" b="1" dirty="0"/>
              <a:t>, la 27 </a:t>
            </a:r>
            <a:r>
              <a:rPr lang="en-GB" b="1" dirty="0" err="1"/>
              <a:t>noiembrie</a:t>
            </a:r>
            <a:r>
              <a:rPr lang="en-GB" b="1" dirty="0"/>
              <a:t> 2020, </a:t>
            </a:r>
            <a:r>
              <a:rPr lang="en-GB" b="1" dirty="0" err="1"/>
              <a:t>procedura</a:t>
            </a:r>
            <a:r>
              <a:rPr lang="en-GB" b="1" dirty="0"/>
              <a:t> a </a:t>
            </a:r>
            <a:r>
              <a:rPr lang="en-GB" b="1" dirty="0" err="1"/>
              <a:t>fost</a:t>
            </a:r>
            <a:r>
              <a:rPr lang="en-GB" b="1" dirty="0"/>
              <a:t> </a:t>
            </a:r>
            <a:r>
              <a:rPr lang="en-GB" b="1" dirty="0" err="1"/>
              <a:t>încetată</a:t>
            </a:r>
            <a:r>
              <a:rPr lang="en-GB" b="1" dirty="0"/>
              <a:t>, </a:t>
            </a:r>
            <a:r>
              <a:rPr lang="en-GB" b="1" dirty="0" err="1"/>
              <a:t>și</a:t>
            </a:r>
            <a:r>
              <a:rPr lang="en-GB" b="1" dirty="0"/>
              <a:t> </a:t>
            </a:r>
            <a:r>
              <a:rPr lang="en-GB" b="1" dirty="0" err="1"/>
              <a:t>că</a:t>
            </a:r>
            <a:r>
              <a:rPr lang="en-GB" b="1" dirty="0"/>
              <a:t> </a:t>
            </a:r>
            <a:r>
              <a:rPr lang="en-GB" b="1" dirty="0" err="1"/>
              <a:t>aproximativ</a:t>
            </a:r>
            <a:r>
              <a:rPr lang="en-GB" b="1" dirty="0"/>
              <a:t> 800 de </a:t>
            </a:r>
            <a:r>
              <a:rPr lang="en-GB" b="1" dirty="0" err="1"/>
              <a:t>anchete</a:t>
            </a:r>
            <a:r>
              <a:rPr lang="en-GB" b="1" dirty="0"/>
              <a:t> au </a:t>
            </a:r>
            <a:r>
              <a:rPr lang="en-GB" b="1" dirty="0" err="1"/>
              <a:t>avut</a:t>
            </a:r>
            <a:r>
              <a:rPr lang="en-GB" b="1" dirty="0"/>
              <a:t> </a:t>
            </a:r>
            <a:r>
              <a:rPr lang="en-GB" b="1" dirty="0" err="1"/>
              <a:t>aceeași</a:t>
            </a:r>
            <a:r>
              <a:rPr lang="en-GB" b="1" dirty="0"/>
              <a:t> </a:t>
            </a:r>
            <a:r>
              <a:rPr lang="en-GB" b="1" dirty="0" err="1"/>
              <a:t>soartă</a:t>
            </a:r>
            <a:r>
              <a:rPr lang="en-GB" dirty="0"/>
              <a:t>. </a:t>
            </a:r>
            <a:r>
              <a:rPr lang="en-GB" dirty="0" err="1"/>
              <a:t>Guvernul</a:t>
            </a:r>
            <a:r>
              <a:rPr lang="en-GB" dirty="0"/>
              <a:t> a </a:t>
            </a:r>
            <a:r>
              <a:rPr lang="en-GB" dirty="0" err="1"/>
              <a:t>susținut</a:t>
            </a:r>
            <a:r>
              <a:rPr lang="en-GB" dirty="0"/>
              <a:t> </a:t>
            </a:r>
            <a:r>
              <a:rPr lang="en-GB" dirty="0" err="1"/>
              <a:t>că</a:t>
            </a:r>
            <a:r>
              <a:rPr lang="en-GB" dirty="0"/>
              <a:t>, la </a:t>
            </a:r>
            <a:r>
              <a:rPr lang="en-GB" dirty="0" err="1"/>
              <a:t>momentul</a:t>
            </a:r>
            <a:r>
              <a:rPr lang="en-GB" dirty="0"/>
              <a:t> </a:t>
            </a:r>
            <a:r>
              <a:rPr lang="en-GB" dirty="0" err="1"/>
              <a:t>respectiv</a:t>
            </a:r>
            <a:r>
              <a:rPr lang="en-GB" dirty="0"/>
              <a:t>, San Marino a </a:t>
            </a:r>
            <a:r>
              <a:rPr lang="en-GB" dirty="0" err="1"/>
              <a:t>înregistrat</a:t>
            </a:r>
            <a:r>
              <a:rPr lang="en-GB" dirty="0"/>
              <a:t> o </a:t>
            </a:r>
            <a:r>
              <a:rPr lang="en-GB" dirty="0" err="1"/>
              <a:t>creștere</a:t>
            </a:r>
            <a:r>
              <a:rPr lang="en-GB" dirty="0"/>
              <a:t> a </a:t>
            </a:r>
            <a:r>
              <a:rPr lang="en-GB" dirty="0" err="1"/>
              <a:t>infracțiunilor</a:t>
            </a:r>
            <a:r>
              <a:rPr lang="en-GB" dirty="0"/>
              <a:t> grave (a se </a:t>
            </a:r>
            <a:r>
              <a:rPr lang="en-GB" dirty="0" err="1"/>
              <a:t>vedea</a:t>
            </a:r>
            <a:r>
              <a:rPr lang="en-GB" dirty="0"/>
              <a:t> </a:t>
            </a:r>
            <a:r>
              <a:rPr lang="en-GB" dirty="0" err="1"/>
              <a:t>punctele</a:t>
            </a:r>
            <a:r>
              <a:rPr lang="en-GB" dirty="0"/>
              <a:t> 111 </a:t>
            </a:r>
            <a:r>
              <a:rPr lang="en-GB" dirty="0" err="1"/>
              <a:t>și</a:t>
            </a:r>
            <a:r>
              <a:rPr lang="en-GB" dirty="0"/>
              <a:t> 119 de </a:t>
            </a:r>
            <a:r>
              <a:rPr lang="en-GB" dirty="0" err="1"/>
              <a:t>mai</a:t>
            </a:r>
            <a:r>
              <a:rPr lang="en-GB" dirty="0"/>
              <a:t> sus).</a:t>
            </a:r>
          </a:p>
          <a:p>
            <a:pPr algn="just"/>
            <a:r>
              <a:rPr lang="en-GB" dirty="0"/>
              <a:t>144.  </a:t>
            </a:r>
            <a:r>
              <a:rPr lang="en-GB" dirty="0" err="1"/>
              <a:t>În</a:t>
            </a:r>
            <a:r>
              <a:rPr lang="en-GB" dirty="0"/>
              <a:t> </a:t>
            </a:r>
            <a:r>
              <a:rPr lang="en-GB" dirty="0" err="1"/>
              <a:t>această</a:t>
            </a:r>
            <a:r>
              <a:rPr lang="en-GB" dirty="0"/>
              <a:t> </a:t>
            </a:r>
            <a:r>
              <a:rPr lang="en-GB" dirty="0" err="1"/>
              <a:t>privință</a:t>
            </a:r>
            <a:r>
              <a:rPr lang="en-GB" dirty="0"/>
              <a:t>, </a:t>
            </a:r>
            <a:r>
              <a:rPr lang="en-GB" dirty="0" err="1"/>
              <a:t>Curtea</a:t>
            </a:r>
            <a:r>
              <a:rPr lang="en-GB" dirty="0"/>
              <a:t> nu </a:t>
            </a:r>
            <a:r>
              <a:rPr lang="en-GB" dirty="0" err="1"/>
              <a:t>poate</a:t>
            </a:r>
            <a:r>
              <a:rPr lang="en-GB" dirty="0"/>
              <a:t> </a:t>
            </a:r>
            <a:r>
              <a:rPr lang="en-GB" dirty="0" err="1"/>
              <a:t>decât</a:t>
            </a:r>
            <a:r>
              <a:rPr lang="en-GB" dirty="0"/>
              <a:t> </a:t>
            </a:r>
            <a:r>
              <a:rPr lang="en-GB" dirty="0" err="1"/>
              <a:t>să</a:t>
            </a:r>
            <a:r>
              <a:rPr lang="en-GB" dirty="0"/>
              <a:t> </a:t>
            </a:r>
            <a:r>
              <a:rPr lang="en-GB" dirty="0" err="1"/>
              <a:t>reitereze</a:t>
            </a:r>
            <a:r>
              <a:rPr lang="en-GB" dirty="0"/>
              <a:t> </a:t>
            </a:r>
            <a:r>
              <a:rPr lang="en-GB" dirty="0" err="1"/>
              <a:t>că</a:t>
            </a:r>
            <a:r>
              <a:rPr lang="en-GB" dirty="0"/>
              <a:t> </a:t>
            </a:r>
            <a:r>
              <a:rPr lang="en-GB" dirty="0" err="1"/>
              <a:t>dreptul</a:t>
            </a:r>
            <a:r>
              <a:rPr lang="en-GB" dirty="0"/>
              <a:t> de </a:t>
            </a:r>
            <a:r>
              <a:rPr lang="en-GB" dirty="0" err="1"/>
              <a:t>acces</a:t>
            </a:r>
            <a:r>
              <a:rPr lang="en-GB" dirty="0"/>
              <a:t> la o </a:t>
            </a:r>
            <a:r>
              <a:rPr lang="en-GB" dirty="0" err="1"/>
              <a:t>instanță</a:t>
            </a:r>
            <a:r>
              <a:rPr lang="en-GB" dirty="0"/>
              <a:t> </a:t>
            </a:r>
            <a:r>
              <a:rPr lang="en-GB" dirty="0" err="1"/>
              <a:t>prevăzut</a:t>
            </a:r>
            <a:r>
              <a:rPr lang="en-GB" dirty="0"/>
              <a:t> la </a:t>
            </a:r>
            <a:r>
              <a:rPr lang="en-GB" dirty="0" err="1"/>
              <a:t>articolul</a:t>
            </a:r>
            <a:r>
              <a:rPr lang="en-GB" dirty="0"/>
              <a:t> 6 din </a:t>
            </a:r>
            <a:r>
              <a:rPr lang="en-GB" dirty="0" err="1"/>
              <a:t>Convenție</a:t>
            </a:r>
            <a:r>
              <a:rPr lang="en-GB" dirty="0"/>
              <a:t> </a:t>
            </a:r>
            <a:r>
              <a:rPr lang="en-GB" dirty="0" err="1"/>
              <a:t>necesită</a:t>
            </a:r>
            <a:r>
              <a:rPr lang="en-GB" dirty="0"/>
              <a:t> o </a:t>
            </a:r>
            <a:r>
              <a:rPr lang="en-GB" dirty="0" err="1"/>
              <a:t>reglementare</a:t>
            </a:r>
            <a:r>
              <a:rPr lang="en-GB" dirty="0"/>
              <a:t> din </a:t>
            </a:r>
            <a:r>
              <a:rPr lang="en-GB" dirty="0" err="1"/>
              <a:t>partea</a:t>
            </a:r>
            <a:r>
              <a:rPr lang="en-GB" dirty="0"/>
              <a:t> </a:t>
            </a:r>
            <a:r>
              <a:rPr lang="en-GB" dirty="0" err="1"/>
              <a:t>statului</a:t>
            </a:r>
            <a:r>
              <a:rPr lang="en-GB" dirty="0"/>
              <a:t>, care </a:t>
            </a:r>
            <a:r>
              <a:rPr lang="en-GB" dirty="0" err="1"/>
              <a:t>beneficiază</a:t>
            </a:r>
            <a:r>
              <a:rPr lang="en-GB" dirty="0"/>
              <a:t> de o </a:t>
            </a:r>
            <a:r>
              <a:rPr lang="en-GB" dirty="0" err="1"/>
              <a:t>anumită</a:t>
            </a:r>
            <a:r>
              <a:rPr lang="en-GB" dirty="0"/>
              <a:t> </a:t>
            </a:r>
            <a:r>
              <a:rPr lang="en-GB" dirty="0" err="1"/>
              <a:t>marjă</a:t>
            </a:r>
            <a:r>
              <a:rPr lang="en-GB" dirty="0"/>
              <a:t> de </a:t>
            </a:r>
            <a:r>
              <a:rPr lang="en-GB" dirty="0" err="1"/>
              <a:t>apreciere</a:t>
            </a:r>
            <a:r>
              <a:rPr lang="en-GB" dirty="0"/>
              <a:t> </a:t>
            </a:r>
            <a:r>
              <a:rPr lang="en-GB" dirty="0" err="1"/>
              <a:t>în</a:t>
            </a:r>
            <a:r>
              <a:rPr lang="en-GB" dirty="0"/>
              <a:t> </a:t>
            </a:r>
            <a:r>
              <a:rPr lang="en-GB" dirty="0" err="1"/>
              <a:t>această</a:t>
            </a:r>
            <a:r>
              <a:rPr lang="en-GB" dirty="0"/>
              <a:t> </a:t>
            </a:r>
            <a:r>
              <a:rPr lang="en-GB" dirty="0" err="1"/>
              <a:t>privință</a:t>
            </a:r>
            <a:r>
              <a:rPr lang="en-GB" dirty="0"/>
              <a:t>, </a:t>
            </a:r>
            <a:r>
              <a:rPr lang="en-GB" dirty="0" err="1"/>
              <a:t>și</a:t>
            </a:r>
            <a:r>
              <a:rPr lang="en-GB" dirty="0"/>
              <a:t> </a:t>
            </a:r>
            <a:r>
              <a:rPr lang="en-GB" dirty="0" err="1"/>
              <a:t>că</a:t>
            </a:r>
            <a:r>
              <a:rPr lang="en-GB" dirty="0"/>
              <a:t> o </a:t>
            </a:r>
            <a:r>
              <a:rPr lang="en-GB" dirty="0" err="1"/>
              <a:t>astfel</a:t>
            </a:r>
            <a:r>
              <a:rPr lang="en-GB" dirty="0"/>
              <a:t> de </a:t>
            </a:r>
            <a:r>
              <a:rPr lang="en-GB" dirty="0" err="1"/>
              <a:t>reglementare</a:t>
            </a:r>
            <a:r>
              <a:rPr lang="en-GB" dirty="0"/>
              <a:t> </a:t>
            </a:r>
            <a:r>
              <a:rPr lang="en-GB" dirty="0" err="1"/>
              <a:t>poate</a:t>
            </a:r>
            <a:r>
              <a:rPr lang="en-GB" dirty="0"/>
              <a:t> varia </a:t>
            </a:r>
            <a:r>
              <a:rPr lang="en-GB" dirty="0" err="1"/>
              <a:t>în</a:t>
            </a:r>
            <a:r>
              <a:rPr lang="en-GB" dirty="0"/>
              <a:t> </a:t>
            </a:r>
            <a:r>
              <a:rPr lang="en-GB" dirty="0" err="1"/>
              <a:t>timp</a:t>
            </a:r>
            <a:r>
              <a:rPr lang="en-GB" dirty="0"/>
              <a:t> </a:t>
            </a:r>
            <a:r>
              <a:rPr lang="en-GB" dirty="0" err="1"/>
              <a:t>și</a:t>
            </a:r>
            <a:r>
              <a:rPr lang="en-GB" dirty="0"/>
              <a:t> </a:t>
            </a:r>
            <a:r>
              <a:rPr lang="en-GB" dirty="0" err="1"/>
              <a:t>în</a:t>
            </a:r>
            <a:r>
              <a:rPr lang="en-GB" dirty="0"/>
              <a:t> </a:t>
            </a:r>
            <a:r>
              <a:rPr lang="en-GB" dirty="0" err="1"/>
              <a:t>spațiu</a:t>
            </a:r>
            <a:r>
              <a:rPr lang="en-GB" dirty="0"/>
              <a:t> </a:t>
            </a:r>
            <a:r>
              <a:rPr lang="en-GB" dirty="0" err="1"/>
              <a:t>în</a:t>
            </a:r>
            <a:r>
              <a:rPr lang="en-GB" dirty="0"/>
              <a:t> </a:t>
            </a:r>
            <a:r>
              <a:rPr lang="en-GB" dirty="0" err="1"/>
              <a:t>funcție</a:t>
            </a:r>
            <a:r>
              <a:rPr lang="en-GB" dirty="0"/>
              <a:t> de </a:t>
            </a:r>
            <a:r>
              <a:rPr lang="en-GB" dirty="0" err="1"/>
              <a:t>nevoile</a:t>
            </a:r>
            <a:r>
              <a:rPr lang="en-GB" dirty="0"/>
              <a:t> </a:t>
            </a:r>
            <a:r>
              <a:rPr lang="en-GB" dirty="0" err="1"/>
              <a:t>și</a:t>
            </a:r>
            <a:r>
              <a:rPr lang="en-GB" dirty="0"/>
              <a:t> </a:t>
            </a:r>
            <a:r>
              <a:rPr lang="en-GB" dirty="0" err="1"/>
              <a:t>resursele</a:t>
            </a:r>
            <a:r>
              <a:rPr lang="en-GB" dirty="0"/>
              <a:t> </a:t>
            </a:r>
            <a:r>
              <a:rPr lang="en-GB" dirty="0" err="1"/>
              <a:t>comunității</a:t>
            </a:r>
            <a:r>
              <a:rPr lang="en-GB" dirty="0"/>
              <a:t> </a:t>
            </a:r>
            <a:r>
              <a:rPr lang="en-GB" dirty="0" err="1"/>
              <a:t>și</a:t>
            </a:r>
            <a:r>
              <a:rPr lang="en-GB" dirty="0"/>
              <a:t> ale </a:t>
            </a:r>
            <a:r>
              <a:rPr lang="en-GB" dirty="0" err="1"/>
              <a:t>indivizilor</a:t>
            </a:r>
            <a:r>
              <a:rPr lang="en-GB" dirty="0"/>
              <a:t> (a se </a:t>
            </a:r>
            <a:r>
              <a:rPr lang="en-GB" dirty="0" err="1"/>
              <a:t>vedea</a:t>
            </a:r>
            <a:r>
              <a:rPr lang="en-GB" dirty="0"/>
              <a:t> </a:t>
            </a:r>
            <a:r>
              <a:rPr lang="en-GB" dirty="0" err="1"/>
              <a:t>jurisprudența</a:t>
            </a:r>
            <a:r>
              <a:rPr lang="en-GB" dirty="0"/>
              <a:t> </a:t>
            </a:r>
            <a:r>
              <a:rPr lang="en-GB" dirty="0" err="1"/>
              <a:t>citată</a:t>
            </a:r>
            <a:r>
              <a:rPr lang="en-GB" dirty="0"/>
              <a:t> la </a:t>
            </a:r>
            <a:r>
              <a:rPr lang="en-GB" dirty="0" err="1"/>
              <a:t>punctul</a:t>
            </a:r>
            <a:r>
              <a:rPr lang="en-GB" dirty="0"/>
              <a:t> 126 de </a:t>
            </a:r>
            <a:r>
              <a:rPr lang="en-GB" dirty="0" err="1"/>
              <a:t>mai</a:t>
            </a:r>
            <a:r>
              <a:rPr lang="en-GB" dirty="0"/>
              <a:t> sus). Cu </a:t>
            </a:r>
            <a:r>
              <a:rPr lang="en-GB" dirty="0" err="1"/>
              <a:t>toate</a:t>
            </a:r>
            <a:r>
              <a:rPr lang="en-GB" dirty="0"/>
              <a:t> </a:t>
            </a:r>
            <a:r>
              <a:rPr lang="en-GB" dirty="0" err="1"/>
              <a:t>acestea</a:t>
            </a:r>
            <a:r>
              <a:rPr lang="en-GB" dirty="0"/>
              <a:t>, </a:t>
            </a:r>
            <a:r>
              <a:rPr lang="en-GB" dirty="0" err="1"/>
              <a:t>Curtea</a:t>
            </a:r>
            <a:r>
              <a:rPr lang="en-GB" dirty="0"/>
              <a:t> </a:t>
            </a:r>
            <a:r>
              <a:rPr lang="en-GB" dirty="0" err="1"/>
              <a:t>consideră</a:t>
            </a:r>
            <a:r>
              <a:rPr lang="en-GB" dirty="0"/>
              <a:t> </a:t>
            </a:r>
            <a:r>
              <a:rPr lang="en-GB" dirty="0" err="1"/>
              <a:t>că</a:t>
            </a:r>
            <a:r>
              <a:rPr lang="en-GB" dirty="0"/>
              <a:t>, </a:t>
            </a:r>
            <a:r>
              <a:rPr lang="en-GB" dirty="0" err="1"/>
              <a:t>în</a:t>
            </a:r>
            <a:r>
              <a:rPr lang="en-GB" dirty="0"/>
              <a:t> </a:t>
            </a:r>
            <a:r>
              <a:rPr lang="en-GB" dirty="0" err="1"/>
              <a:t>timp</a:t>
            </a:r>
            <a:r>
              <a:rPr lang="en-GB" dirty="0"/>
              <a:t> </a:t>
            </a:r>
            <a:r>
              <a:rPr lang="en-GB" dirty="0" err="1"/>
              <a:t>ce</a:t>
            </a:r>
            <a:r>
              <a:rPr lang="en-GB" dirty="0"/>
              <a:t> </a:t>
            </a:r>
            <a:r>
              <a:rPr lang="en-GB" dirty="0" err="1"/>
              <a:t>anumite</a:t>
            </a:r>
            <a:r>
              <a:rPr lang="en-GB" dirty="0"/>
              <a:t> </a:t>
            </a:r>
            <a:r>
              <a:rPr lang="en-GB" dirty="0" err="1"/>
              <a:t>situații</a:t>
            </a:r>
            <a:r>
              <a:rPr lang="en-GB" dirty="0"/>
              <a:t> pot face </a:t>
            </a:r>
            <a:r>
              <a:rPr lang="en-GB" dirty="0" err="1"/>
              <a:t>în</a:t>
            </a:r>
            <a:r>
              <a:rPr lang="en-GB" dirty="0"/>
              <a:t> mod legitim </a:t>
            </a:r>
            <a:r>
              <a:rPr lang="en-GB" dirty="0" err="1"/>
              <a:t>apel</a:t>
            </a:r>
            <a:r>
              <a:rPr lang="en-GB" dirty="0"/>
              <a:t> la </a:t>
            </a:r>
            <a:r>
              <a:rPr lang="en-GB" dirty="0" err="1"/>
              <a:t>puterea</a:t>
            </a:r>
            <a:r>
              <a:rPr lang="en-GB" dirty="0"/>
              <a:t> de </a:t>
            </a:r>
            <a:r>
              <a:rPr lang="en-GB" dirty="0" err="1"/>
              <a:t>apreciere</a:t>
            </a:r>
            <a:r>
              <a:rPr lang="en-GB" dirty="0"/>
              <a:t> a </a:t>
            </a:r>
            <a:r>
              <a:rPr lang="en-GB" dirty="0" err="1"/>
              <a:t>autorităților</a:t>
            </a:r>
            <a:r>
              <a:rPr lang="en-GB" dirty="0"/>
              <a:t> </a:t>
            </a:r>
            <a:r>
              <a:rPr lang="en-GB" dirty="0" err="1"/>
              <a:t>pentru</a:t>
            </a:r>
            <a:r>
              <a:rPr lang="en-GB" dirty="0"/>
              <a:t> a decide</a:t>
            </a:r>
          </a:p>
        </p:txBody>
      </p:sp>
      <p:pic>
        <p:nvPicPr>
          <p:cNvPr id="7" name="Picture 6" descr="A green and white logo&#10;&#10;Description automatically generated">
            <a:extLst>
              <a:ext uri="{FF2B5EF4-FFF2-40B4-BE49-F238E27FC236}">
                <a16:creationId xmlns:a16="http://schemas.microsoft.com/office/drawing/2014/main" xmlns="" id="{96D3B6A2-1B24-3F1B-08AD-3CBF2C1B5CF0}"/>
              </a:ext>
            </a:extLst>
          </p:cNvPr>
          <p:cNvPicPr>
            <a:picLocks noChangeAspect="1"/>
          </p:cNvPicPr>
          <p:nvPr/>
        </p:nvPicPr>
        <p:blipFill>
          <a:blip r:embed="rId2"/>
          <a:stretch>
            <a:fillRect/>
          </a:stretch>
        </p:blipFill>
        <p:spPr>
          <a:xfrm>
            <a:off x="3485680" y="-22696"/>
            <a:ext cx="3672408" cy="1124744"/>
          </a:xfrm>
          <a:prstGeom prst="rect">
            <a:avLst/>
          </a:prstGeom>
        </p:spPr>
      </p:pic>
      <p:pic>
        <p:nvPicPr>
          <p:cNvPr id="8" name="Picture 7" descr="A blue circle with a white figure holding scales and a book&#10;&#10;Description automatically generated">
            <a:extLst>
              <a:ext uri="{FF2B5EF4-FFF2-40B4-BE49-F238E27FC236}">
                <a16:creationId xmlns:a16="http://schemas.microsoft.com/office/drawing/2014/main" xmlns="" id="{AA0EC84F-09FD-C22D-BDBF-A3554861303C}"/>
              </a:ext>
            </a:extLst>
          </p:cNvPr>
          <p:cNvPicPr>
            <a:picLocks noChangeAspect="1"/>
          </p:cNvPicPr>
          <p:nvPr/>
        </p:nvPicPr>
        <p:blipFill>
          <a:blip r:embed="rId3"/>
          <a:stretch>
            <a:fillRect/>
          </a:stretch>
        </p:blipFill>
        <p:spPr>
          <a:xfrm>
            <a:off x="1631504" y="0"/>
            <a:ext cx="1854176" cy="1124744"/>
          </a:xfrm>
          <a:prstGeom prst="rect">
            <a:avLst/>
          </a:prstGeom>
        </p:spPr>
      </p:pic>
      <p:pic>
        <p:nvPicPr>
          <p:cNvPr id="9" name="Picture 8" descr="A logo with a globe and text&#10;&#10;Description automatically generated">
            <a:extLst>
              <a:ext uri="{FF2B5EF4-FFF2-40B4-BE49-F238E27FC236}">
                <a16:creationId xmlns:a16="http://schemas.microsoft.com/office/drawing/2014/main" xmlns="" id="{946D5396-5BD4-63ED-5C46-B63C7A73C35B}"/>
              </a:ext>
            </a:extLst>
          </p:cNvPr>
          <p:cNvPicPr>
            <a:picLocks noChangeAspect="1"/>
          </p:cNvPicPr>
          <p:nvPr/>
        </p:nvPicPr>
        <p:blipFill>
          <a:blip r:embed="rId4"/>
          <a:stretch>
            <a:fillRect/>
          </a:stretch>
        </p:blipFill>
        <p:spPr>
          <a:xfrm>
            <a:off x="47328" y="0"/>
            <a:ext cx="1584176" cy="1124744"/>
          </a:xfrm>
          <a:prstGeom prst="rect">
            <a:avLst/>
          </a:prstGeom>
        </p:spPr>
      </p:pic>
    </p:spTree>
    <p:extLst>
      <p:ext uri="{BB962C8B-B14F-4D97-AF65-F5344CB8AC3E}">
        <p14:creationId xmlns:p14="http://schemas.microsoft.com/office/powerpoint/2010/main" val="201689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50DCE52-E486-3879-8B82-A74F54764BF7}"/>
              </a:ext>
            </a:extLst>
          </p:cNvPr>
          <p:cNvSpPr>
            <a:spLocks noGrp="1"/>
          </p:cNvSpPr>
          <p:nvPr>
            <p:ph type="sldNum" sz="quarter" idx="12"/>
          </p:nvPr>
        </p:nvSpPr>
        <p:spPr/>
        <p:txBody>
          <a:bodyPr/>
          <a:lstStyle/>
          <a:p>
            <a:r>
              <a:rPr lang="en-US"/>
              <a:t>Page </a:t>
            </a:r>
            <a:fld id="{9D46F3A4-F478-9440-BC8E-B732027F4C86}" type="slidenum">
              <a:rPr lang="en-US" smtClean="0"/>
              <a:pPr/>
              <a:t>6</a:t>
            </a:fld>
            <a:endParaRPr lang="en-US" dirty="0"/>
          </a:p>
        </p:txBody>
      </p:sp>
      <p:sp>
        <p:nvSpPr>
          <p:cNvPr id="6" name="TextBox 5">
            <a:extLst>
              <a:ext uri="{FF2B5EF4-FFF2-40B4-BE49-F238E27FC236}">
                <a16:creationId xmlns:a16="http://schemas.microsoft.com/office/drawing/2014/main" xmlns="" id="{7449EF75-B66C-5186-B2CE-8EBB97DA40BD}"/>
              </a:ext>
            </a:extLst>
          </p:cNvPr>
          <p:cNvSpPr txBox="1"/>
          <p:nvPr/>
        </p:nvSpPr>
        <p:spPr>
          <a:xfrm>
            <a:off x="803312" y="2204864"/>
            <a:ext cx="10585375" cy="2708434"/>
          </a:xfrm>
          <a:prstGeom prst="rect">
            <a:avLst/>
          </a:prstGeom>
          <a:noFill/>
        </p:spPr>
        <p:txBody>
          <a:bodyPr wrap="square">
            <a:spAutoFit/>
          </a:bodyPr>
          <a:lstStyle/>
          <a:p>
            <a:r>
              <a:rPr lang="x-none" dirty="0"/>
              <a:t>Înainte de a concluziona, Curtea consideră oportun să sublinieze că, deși în temeiul articolului 6 § 1 din Convenție nu există o obligație de sine stătătoare de a investiga infracțiunile, în scopuri punitive și cu atât mai puțin în scopul de a facilita introducerea de acțiuni civile, alte dispoziții ale Convenției, printre altele, articolele 2, 3 și 4 din Convenție, impun o obligație de sine stătătoare de investigare în cadrul obligațiilor pozitive ale statului în temeiul acestor dispoziții. În plus, în temeiul articolului 6 § 1 din Convenție, statul rămâne garantul dreptului la judecarea într-un „termen rezonabil” a unui litigiu serios și real privind drepturile civile, indiferent de instanța competentă în acest sens. Astfel, Curtea dorește să precizeze că este deosebit de preocupată de disfuncțiile grave identificate în San Marino la momentul respectiv.</a:t>
            </a:r>
          </a:p>
          <a:p>
            <a:r>
              <a:rPr lang="x-none" dirty="0"/>
              <a:t>152.  Cu toate acestea, în lumina considerațiilor de mai sus, Curtea constată că nu a existat nicio încălcare a articolului 6 § 1 din Convenție.</a:t>
            </a:r>
          </a:p>
        </p:txBody>
      </p:sp>
      <p:pic>
        <p:nvPicPr>
          <p:cNvPr id="7" name="Picture 6" descr="A logo with a globe and text&#10;&#10;Description automatically generated">
            <a:extLst>
              <a:ext uri="{FF2B5EF4-FFF2-40B4-BE49-F238E27FC236}">
                <a16:creationId xmlns:a16="http://schemas.microsoft.com/office/drawing/2014/main" xmlns="" id="{EA8472C5-3BE3-C7C3-267D-6F31F0C6AB7A}"/>
              </a:ext>
            </a:extLst>
          </p:cNvPr>
          <p:cNvPicPr>
            <a:picLocks noChangeAspect="1"/>
          </p:cNvPicPr>
          <p:nvPr/>
        </p:nvPicPr>
        <p:blipFill>
          <a:blip r:embed="rId2"/>
          <a:stretch>
            <a:fillRect/>
          </a:stretch>
        </p:blipFill>
        <p:spPr>
          <a:xfrm>
            <a:off x="47328" y="0"/>
            <a:ext cx="1584176" cy="1124744"/>
          </a:xfrm>
          <a:prstGeom prst="rect">
            <a:avLst/>
          </a:prstGeom>
        </p:spPr>
      </p:pic>
      <p:pic>
        <p:nvPicPr>
          <p:cNvPr id="8" name="Picture 7" descr="A blue circle with a white figure holding scales and a book&#10;&#10;Description automatically generated">
            <a:extLst>
              <a:ext uri="{FF2B5EF4-FFF2-40B4-BE49-F238E27FC236}">
                <a16:creationId xmlns:a16="http://schemas.microsoft.com/office/drawing/2014/main" xmlns="" id="{75BA1C5B-9991-0647-81E7-02ECE68A8EFF}"/>
              </a:ext>
            </a:extLst>
          </p:cNvPr>
          <p:cNvPicPr>
            <a:picLocks noChangeAspect="1"/>
          </p:cNvPicPr>
          <p:nvPr/>
        </p:nvPicPr>
        <p:blipFill>
          <a:blip r:embed="rId3"/>
          <a:stretch>
            <a:fillRect/>
          </a:stretch>
        </p:blipFill>
        <p:spPr>
          <a:xfrm>
            <a:off x="1631504" y="0"/>
            <a:ext cx="1854176" cy="1124744"/>
          </a:xfrm>
          <a:prstGeom prst="rect">
            <a:avLst/>
          </a:prstGeom>
        </p:spPr>
      </p:pic>
      <p:pic>
        <p:nvPicPr>
          <p:cNvPr id="9" name="Picture 8" descr="A green and white logo&#10;&#10;Description automatically generated">
            <a:extLst>
              <a:ext uri="{FF2B5EF4-FFF2-40B4-BE49-F238E27FC236}">
                <a16:creationId xmlns:a16="http://schemas.microsoft.com/office/drawing/2014/main" xmlns="" id="{464EB8EF-0D96-DA30-3D38-11902E93107D}"/>
              </a:ext>
            </a:extLst>
          </p:cNvPr>
          <p:cNvPicPr>
            <a:picLocks noChangeAspect="1"/>
          </p:cNvPicPr>
          <p:nvPr/>
        </p:nvPicPr>
        <p:blipFill>
          <a:blip r:embed="rId4"/>
          <a:stretch>
            <a:fillRect/>
          </a:stretch>
        </p:blipFill>
        <p:spPr>
          <a:xfrm>
            <a:off x="3485680" y="-22696"/>
            <a:ext cx="3672408" cy="1124744"/>
          </a:xfrm>
          <a:prstGeom prst="rect">
            <a:avLst/>
          </a:prstGeom>
        </p:spPr>
      </p:pic>
    </p:spTree>
    <p:extLst>
      <p:ext uri="{BB962C8B-B14F-4D97-AF65-F5344CB8AC3E}">
        <p14:creationId xmlns:p14="http://schemas.microsoft.com/office/powerpoint/2010/main" val="309678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EC58EC-2608-6A00-9E79-198783F55A07}"/>
              </a:ext>
            </a:extLst>
          </p:cNvPr>
          <p:cNvSpPr>
            <a:spLocks noGrp="1"/>
          </p:cNvSpPr>
          <p:nvPr>
            <p:ph type="title"/>
          </p:nvPr>
        </p:nvSpPr>
        <p:spPr>
          <a:xfrm>
            <a:off x="911225" y="1916832"/>
            <a:ext cx="10369550" cy="792434"/>
          </a:xfrm>
        </p:spPr>
        <p:txBody>
          <a:bodyPr/>
          <a:lstStyle/>
          <a:p>
            <a:r>
              <a:rPr lang="en-GB" sz="1800" b="1" i="1" u="sng" dirty="0">
                <a:effectLst/>
                <a:latin typeface="Arial" panose="020B0604020202020204" pitchFamily="34" charset="0"/>
                <a:cs typeface="Arial" panose="020B0604020202020204" pitchFamily="34" charset="0"/>
              </a:rPr>
              <a:t>V. FABBRI ȘI ALȚII C. SAN MARINO – REEVALUAREA EFECTULUI PETRELLA </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i="1" dirty="0" err="1"/>
              <a:t>Cauza</a:t>
            </a:r>
            <a:r>
              <a:rPr lang="en-US" i="1" dirty="0"/>
              <a:t> FABBRI ȘI ALȚII c. SAN MARINO (</a:t>
            </a:r>
            <a:r>
              <a:rPr lang="en-US" i="1" dirty="0" err="1"/>
              <a:t>Curtea</a:t>
            </a:r>
            <a:r>
              <a:rPr lang="en-US" i="1" dirty="0"/>
              <a:t> </a:t>
            </a:r>
            <a:r>
              <a:rPr lang="en-US" i="1" dirty="0" err="1"/>
              <a:t>Europeană</a:t>
            </a:r>
            <a:r>
              <a:rPr lang="en-US" i="1" dirty="0"/>
              <a:t> a </a:t>
            </a:r>
            <a:r>
              <a:rPr lang="en-US" i="1" dirty="0" err="1"/>
              <a:t>Drepturilor</a:t>
            </a:r>
            <a:r>
              <a:rPr lang="en-US" i="1" dirty="0"/>
              <a:t> </a:t>
            </a:r>
            <a:r>
              <a:rPr lang="en-US" i="1" dirty="0" err="1"/>
              <a:t>Omului</a:t>
            </a:r>
            <a:r>
              <a:rPr lang="en-US" i="1" dirty="0"/>
              <a:t>) 6319/21 </a:t>
            </a:r>
            <a:r>
              <a:rPr lang="en-US" i="1" dirty="0" err="1"/>
              <a:t>și</a:t>
            </a:r>
            <a:r>
              <a:rPr lang="en-US" i="1" dirty="0"/>
              <a:t> </a:t>
            </a:r>
            <a:r>
              <a:rPr lang="en-US" i="1" dirty="0" err="1"/>
              <a:t>alte</a:t>
            </a:r>
            <a:r>
              <a:rPr lang="en-US" i="1" dirty="0"/>
              <a:t> 3 </a:t>
            </a:r>
            <a:r>
              <a:rPr lang="en-US" i="1" dirty="0" err="1"/>
              <a:t>cauze</a:t>
            </a:r>
            <a:r>
              <a:rPr lang="en-US" i="1" dirty="0"/>
              <a:t>.</a:t>
            </a:r>
            <a:br>
              <a:rPr lang="en-US" i="1" dirty="0"/>
            </a:br>
            <a:r>
              <a:rPr lang="en-US" i="1" dirty="0"/>
              <a:t/>
            </a:r>
            <a:br>
              <a:rPr lang="en-US" i="1" dirty="0"/>
            </a:br>
            <a:r>
              <a:rPr lang="en-US" i="1" dirty="0"/>
              <a:t/>
            </a:r>
            <a:br>
              <a:rPr lang="en-US" i="1" dirty="0"/>
            </a:br>
            <a:r>
              <a:rPr lang="en-US" i="1" dirty="0"/>
              <a:t/>
            </a:r>
            <a:br>
              <a:rPr lang="en-US" i="1" dirty="0"/>
            </a:br>
            <a:r>
              <a:rPr lang="en-US" i="1" dirty="0"/>
              <a:t/>
            </a:r>
            <a:br>
              <a:rPr lang="en-US" i="1" dirty="0"/>
            </a:br>
            <a:r>
              <a:rPr lang="en-US" i="1" dirty="0"/>
              <a:t/>
            </a:r>
            <a:br>
              <a:rPr lang="en-US" i="1" dirty="0"/>
            </a:br>
            <a:r>
              <a:rPr lang="en-US" sz="2000" i="1" dirty="0" err="1"/>
              <a:t>Sursa</a:t>
            </a:r>
            <a:r>
              <a:rPr lang="en-US" sz="2000" i="1" dirty="0"/>
              <a:t>: </a:t>
            </a:r>
            <a:r>
              <a:rPr lang="en-US" sz="2000" i="1" dirty="0">
                <a:solidFill>
                  <a:srgbClr val="0028A5"/>
                </a:solidFill>
                <a:hlinkClick r:id="rId3">
                  <a:extLst>
                    <a:ext uri="{A12FA001-AC4F-418D-AE19-62706E023703}">
                      <ahyp:hlinkClr xmlns:ahyp="http://schemas.microsoft.com/office/drawing/2018/hyperlinkcolor" xmlns="" val="tx"/>
                    </a:ext>
                  </a:extLst>
                </a:hlinkClick>
              </a:rPr>
              <a:t>https://hudoc.echr.coe.int/fre#{%22itemid%22:[%22001-237239%22]}</a:t>
            </a:r>
            <a:r>
              <a:rPr lang="en-US" sz="2000" i="1" dirty="0">
                <a:solidFill>
                  <a:srgbClr val="0028A5"/>
                </a:solidFill>
              </a:rPr>
              <a:t> </a:t>
            </a:r>
            <a:r>
              <a:rPr lang="en-US" dirty="0"/>
              <a:t/>
            </a:r>
            <a:br>
              <a:rPr lang="en-US" dirty="0"/>
            </a:br>
            <a:r>
              <a:rPr lang="en-US" dirty="0"/>
              <a:t/>
            </a:r>
            <a:br>
              <a:rPr lang="en-US" dirty="0"/>
            </a:br>
            <a:endParaRPr lang="en-US" b="0" i="1" dirty="0"/>
          </a:p>
        </p:txBody>
      </p:sp>
      <p:pic>
        <p:nvPicPr>
          <p:cNvPr id="3" name="Picture 2" descr="A logo with a globe and text&#10;&#10;Description automatically generated">
            <a:extLst>
              <a:ext uri="{FF2B5EF4-FFF2-40B4-BE49-F238E27FC236}">
                <a16:creationId xmlns:a16="http://schemas.microsoft.com/office/drawing/2014/main" xmlns="" id="{44154941-029F-1E03-2C4C-9EA2B8A958AC}"/>
              </a:ext>
            </a:extLst>
          </p:cNvPr>
          <p:cNvPicPr>
            <a:picLocks noChangeAspect="1"/>
          </p:cNvPicPr>
          <p:nvPr/>
        </p:nvPicPr>
        <p:blipFill>
          <a:blip r:embed="rId4"/>
          <a:stretch>
            <a:fillRect/>
          </a:stretch>
        </p:blipFill>
        <p:spPr>
          <a:xfrm>
            <a:off x="-28252" y="5991"/>
            <a:ext cx="1803772" cy="1543695"/>
          </a:xfrm>
          <a:prstGeom prst="rect">
            <a:avLst/>
          </a:prstGeom>
        </p:spPr>
      </p:pic>
      <p:pic>
        <p:nvPicPr>
          <p:cNvPr id="4" name="Picture 3" descr="A blue circle with a white figure holding scales and a book&#10;&#10;Description automatically generated">
            <a:extLst>
              <a:ext uri="{FF2B5EF4-FFF2-40B4-BE49-F238E27FC236}">
                <a16:creationId xmlns:a16="http://schemas.microsoft.com/office/drawing/2014/main" xmlns="" id="{E03FF72D-F76F-4A74-2B62-86F73FCCD121}"/>
              </a:ext>
            </a:extLst>
          </p:cNvPr>
          <p:cNvPicPr>
            <a:picLocks noChangeAspect="1"/>
          </p:cNvPicPr>
          <p:nvPr/>
        </p:nvPicPr>
        <p:blipFill>
          <a:blip r:embed="rId5"/>
          <a:stretch>
            <a:fillRect/>
          </a:stretch>
        </p:blipFill>
        <p:spPr>
          <a:xfrm>
            <a:off x="1775520" y="5638"/>
            <a:ext cx="1584899" cy="1544400"/>
          </a:xfrm>
          <a:prstGeom prst="rect">
            <a:avLst/>
          </a:prstGeom>
        </p:spPr>
      </p:pic>
      <p:pic>
        <p:nvPicPr>
          <p:cNvPr id="5" name="Picture 4" descr="A green and white logo&#10;&#10;Description automatically generated">
            <a:extLst>
              <a:ext uri="{FF2B5EF4-FFF2-40B4-BE49-F238E27FC236}">
                <a16:creationId xmlns:a16="http://schemas.microsoft.com/office/drawing/2014/main" xmlns="" id="{850E0DCA-6473-5263-9468-F6CCE2607139}"/>
              </a:ext>
            </a:extLst>
          </p:cNvPr>
          <p:cNvPicPr>
            <a:picLocks noChangeAspect="1"/>
          </p:cNvPicPr>
          <p:nvPr/>
        </p:nvPicPr>
        <p:blipFill>
          <a:blip r:embed="rId6"/>
          <a:stretch>
            <a:fillRect/>
          </a:stretch>
        </p:blipFill>
        <p:spPr>
          <a:xfrm>
            <a:off x="3360419" y="0"/>
            <a:ext cx="4536504" cy="1543695"/>
          </a:xfrm>
          <a:prstGeom prst="rect">
            <a:avLst/>
          </a:prstGeom>
        </p:spPr>
      </p:pic>
    </p:spTree>
    <p:extLst>
      <p:ext uri="{BB962C8B-B14F-4D97-AF65-F5344CB8AC3E}">
        <p14:creationId xmlns:p14="http://schemas.microsoft.com/office/powerpoint/2010/main" val="1479870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D4E7F-6CEC-CABA-244C-C55F64BDE795}"/>
              </a:ext>
            </a:extLst>
          </p:cNvPr>
          <p:cNvSpPr>
            <a:spLocks noGrp="1"/>
          </p:cNvSpPr>
          <p:nvPr>
            <p:ph type="title"/>
          </p:nvPr>
        </p:nvSpPr>
        <p:spPr>
          <a:xfrm>
            <a:off x="479376" y="1268414"/>
            <a:ext cx="10801399" cy="504402"/>
          </a:xfrm>
        </p:spPr>
        <p:txBody>
          <a:bodyPr/>
          <a:lstStyle/>
          <a:p>
            <a:r>
              <a:rPr lang="en-GB" i="0" u="none" strike="noStrike" dirty="0">
                <a:effectLst/>
                <a:latin typeface="Arial" panose="020B0604020202020204" pitchFamily="34" charset="0"/>
                <a:cs typeface="Arial" panose="020B0604020202020204" pitchFamily="34" charset="0"/>
              </a:rPr>
              <a:t>Petrella c. </a:t>
            </a:r>
            <a:r>
              <a:rPr lang="en-GB" i="0" u="none" strike="noStrike" dirty="0" err="1">
                <a:effectLst/>
                <a:latin typeface="Arial" panose="020B0604020202020204" pitchFamily="34" charset="0"/>
                <a:cs typeface="Arial" panose="020B0604020202020204" pitchFamily="34" charset="0"/>
              </a:rPr>
              <a:t>Italiei</a:t>
            </a:r>
            <a:r>
              <a:rPr lang="en-GB" i="0" u="none" strike="noStrike" dirty="0">
                <a:effectLst/>
                <a:latin typeface="Arial" panose="020B0604020202020204" pitchFamily="34" charset="0"/>
                <a:cs typeface="Arial" panose="020B0604020202020204" pitchFamily="34" charset="0"/>
              </a:rPr>
              <a:t> - 24340/07</a:t>
            </a:r>
            <a:r>
              <a:rPr lang="en-GB" dirty="0">
                <a:latin typeface="Arial" panose="020B0604020202020204" pitchFamily="34" charset="0"/>
                <a:cs typeface="Arial" panose="020B0604020202020204" pitchFamily="34" charset="0"/>
              </a:rPr>
              <a:t>, </a:t>
            </a:r>
            <a:r>
              <a:rPr lang="en-GB" i="0" u="none" strike="noStrike" dirty="0" err="1">
                <a:effectLst/>
                <a:latin typeface="Arial" panose="020B0604020202020204" pitchFamily="34" charset="0"/>
                <a:cs typeface="Arial" panose="020B0604020202020204" pitchFamily="34" charset="0"/>
              </a:rPr>
              <a:t>Hotărârea</a:t>
            </a:r>
            <a:r>
              <a:rPr lang="en-GB" i="0" u="none" strike="noStrike" dirty="0">
                <a:effectLst/>
                <a:latin typeface="Arial" panose="020B0604020202020204" pitchFamily="34" charset="0"/>
                <a:cs typeface="Arial" panose="020B0604020202020204" pitchFamily="34" charset="0"/>
              </a:rPr>
              <a:t> din 18.03.2021 </a:t>
            </a:r>
            <a:r>
              <a:rPr lang="en-GB" b="0" i="0" u="none" strike="noStrike" dirty="0">
                <a:solidFill>
                  <a:srgbClr val="000000"/>
                </a:solidFill>
                <a:effectLst/>
                <a:latin typeface="Tahoma" panose="020B0604030504040204" pitchFamily="34" charset="0"/>
              </a:rPr>
              <a:t/>
            </a:r>
            <a:br>
              <a:rPr lang="en-GB" b="0" i="0" u="none" strike="noStrike" dirty="0">
                <a:solidFill>
                  <a:srgbClr val="000000"/>
                </a:solidFill>
                <a:effectLst/>
                <a:latin typeface="Tahoma" panose="020B0604030504040204" pitchFamily="34" charset="0"/>
              </a:rPr>
            </a:br>
            <a:r>
              <a:rPr lang="en-GB" b="0" i="0" u="none" strike="noStrike" dirty="0">
                <a:solidFill>
                  <a:srgbClr val="000000"/>
                </a:solidFill>
                <a:effectLst/>
                <a:latin typeface="Tahoma" panose="020B0604030504040204" pitchFamily="34" charset="0"/>
              </a:rPr>
              <a:t/>
            </a:r>
            <a:br>
              <a:rPr lang="en-GB" b="0" i="0" u="none" strike="noStrike" dirty="0">
                <a:solidFill>
                  <a:srgbClr val="000000"/>
                </a:solidFill>
                <a:effectLst/>
                <a:latin typeface="Tahoma" panose="020B0604030504040204" pitchFamily="34" charset="0"/>
              </a:rPr>
            </a:br>
            <a:r>
              <a:rPr lang="en-GB" sz="1800" b="0" i="0" u="none" strike="noStrike" dirty="0">
                <a:solidFill>
                  <a:srgbClr val="000000"/>
                </a:solidFill>
                <a:effectLst/>
                <a:latin typeface="Arial" panose="020B0604020202020204" pitchFamily="34" charset="0"/>
                <a:cs typeface="Arial" panose="020B0604020202020204" pitchFamily="34" charset="0"/>
              </a:rPr>
              <a:t/>
            </a:r>
            <a:br>
              <a:rPr lang="en-GB" sz="1800" b="0" i="0" u="none" strike="noStrike" dirty="0">
                <a:solidFill>
                  <a:srgbClr val="000000"/>
                </a:solidFill>
                <a:effectLst/>
                <a:latin typeface="Arial" panose="020B0604020202020204" pitchFamily="34" charset="0"/>
                <a:cs typeface="Arial" panose="020B0604020202020204" pitchFamily="34" charset="0"/>
              </a:rPr>
            </a:br>
            <a:r>
              <a:rPr lang="en-GB" sz="1800" b="0" i="0" u="none" strike="noStrike" dirty="0">
                <a:solidFill>
                  <a:srgbClr val="000000"/>
                </a:solidFill>
                <a:effectLst/>
                <a:latin typeface="Tahoma" panose="020B0604030504040204" pitchFamily="34" charset="0"/>
              </a:rPr>
              <a:t/>
            </a:r>
            <a:br>
              <a:rPr lang="en-GB" sz="1800" b="0" i="0" u="none" strike="noStrike" dirty="0">
                <a:solidFill>
                  <a:srgbClr val="000000"/>
                </a:solidFill>
                <a:effectLst/>
                <a:latin typeface="Tahoma" panose="020B0604030504040204" pitchFamily="34" charset="0"/>
              </a:rPr>
            </a:br>
            <a:r>
              <a:rPr lang="en-GB" sz="1800" b="0" i="0" u="none" strike="noStrike" dirty="0">
                <a:solidFill>
                  <a:srgbClr val="000000"/>
                </a:solidFill>
                <a:effectLst/>
                <a:latin typeface="Tahoma" panose="020B0604030504040204" pitchFamily="34" charset="0"/>
              </a:rPr>
              <a:t/>
            </a:r>
            <a:br>
              <a:rPr lang="en-GB" sz="1800" b="0" i="0" u="none" strike="noStrike" dirty="0">
                <a:solidFill>
                  <a:srgbClr val="000000"/>
                </a:solidFill>
                <a:effectLst/>
                <a:latin typeface="Tahoma" panose="020B0604030504040204" pitchFamily="34" charset="0"/>
              </a:rPr>
            </a:br>
            <a:r>
              <a:rPr lang="en-GB" b="0" i="0" u="none" strike="noStrike" dirty="0">
                <a:solidFill>
                  <a:srgbClr val="000000"/>
                </a:solidFill>
                <a:effectLst/>
                <a:latin typeface="Tahoma" panose="020B0604030504040204" pitchFamily="34" charset="0"/>
              </a:rPr>
              <a:t/>
            </a:r>
            <a:br>
              <a:rPr lang="en-GB" b="0" i="0" u="none" strike="noStrike" dirty="0">
                <a:solidFill>
                  <a:srgbClr val="000000"/>
                </a:solidFill>
                <a:effectLst/>
                <a:latin typeface="Tahoma" panose="020B0604030504040204" pitchFamily="34" charset="0"/>
              </a:rPr>
            </a:br>
            <a:endParaRPr lang="x-none" dirty="0"/>
          </a:p>
        </p:txBody>
      </p:sp>
      <p:sp>
        <p:nvSpPr>
          <p:cNvPr id="3" name="Content Placeholder 2">
            <a:extLst>
              <a:ext uri="{FF2B5EF4-FFF2-40B4-BE49-F238E27FC236}">
                <a16:creationId xmlns:a16="http://schemas.microsoft.com/office/drawing/2014/main" xmlns="" id="{DF45E6EF-7936-DA55-8D46-7DF0871351B6}"/>
              </a:ext>
            </a:extLst>
          </p:cNvPr>
          <p:cNvSpPr>
            <a:spLocks noGrp="1"/>
          </p:cNvSpPr>
          <p:nvPr>
            <p:ph idx="1"/>
          </p:nvPr>
        </p:nvSpPr>
        <p:spPr>
          <a:xfrm>
            <a:off x="191344" y="1988840"/>
            <a:ext cx="11521280" cy="3887787"/>
          </a:xfrm>
        </p:spPr>
        <p:txBody>
          <a:bodyPr/>
          <a:lstStyle/>
          <a:p>
            <a:pPr algn="just">
              <a:buFont typeface="Wingdings" pitchFamily="2" charset="2"/>
              <a:buChar char="ü"/>
            </a:pPr>
            <a:r>
              <a:rPr lang="en-GB" dirty="0" err="1">
                <a:effectLst/>
                <a:latin typeface="Arial" panose="020B0604020202020204" pitchFamily="34" charset="0"/>
                <a:cs typeface="Arial" panose="020B0604020202020204" pitchFamily="34" charset="0"/>
              </a:rPr>
              <a:t>Curtea</a:t>
            </a:r>
            <a:r>
              <a:rPr lang="en-GB" dirty="0">
                <a:effectLst/>
                <a:latin typeface="Arial" panose="020B0604020202020204" pitchFamily="34" charset="0"/>
                <a:cs typeface="Arial" panose="020B0604020202020204" pitchFamily="34" charset="0"/>
              </a:rPr>
              <a:t> a </a:t>
            </a:r>
            <a:r>
              <a:rPr lang="en-GB" dirty="0" err="1">
                <a:effectLst/>
                <a:latin typeface="Arial" panose="020B0604020202020204" pitchFamily="34" charset="0"/>
                <a:cs typeface="Arial" panose="020B0604020202020204" pitchFamily="34" charset="0"/>
              </a:rPr>
              <a:t>aplicat</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același</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raționament</a:t>
            </a:r>
            <a:r>
              <a:rPr lang="en-GB" dirty="0">
                <a:effectLst/>
                <a:latin typeface="Arial" panose="020B0604020202020204" pitchFamily="34" charset="0"/>
                <a:cs typeface="Arial" panose="020B0604020202020204" pitchFamily="34" charset="0"/>
              </a:rPr>
              <a:t> ca </a:t>
            </a:r>
            <a:r>
              <a:rPr lang="en-GB" dirty="0" err="1">
                <a:effectLst/>
                <a:latin typeface="Arial" panose="020B0604020202020204" pitchFamily="34" charset="0"/>
                <a:cs typeface="Arial" panose="020B0604020202020204" pitchFamily="34" charset="0"/>
              </a:rPr>
              <a:t>în</a:t>
            </a:r>
            <a:r>
              <a:rPr lang="en-GB" dirty="0">
                <a:effectLst/>
                <a:latin typeface="Arial" panose="020B0604020202020204" pitchFamily="34" charset="0"/>
                <a:cs typeface="Arial" panose="020B0604020202020204" pitchFamily="34" charset="0"/>
              </a:rPr>
              <a:t> </a:t>
            </a:r>
            <a:r>
              <a:rPr lang="en-GB" i="1" dirty="0">
                <a:effectLst/>
                <a:latin typeface="Arial" panose="020B0604020202020204" pitchFamily="34" charset="0"/>
                <a:cs typeface="Arial" panose="020B0604020202020204" pitchFamily="34" charset="0"/>
              </a:rPr>
              <a:t>Petrella</a:t>
            </a:r>
            <a:r>
              <a:rPr lang="en-GB" dirty="0">
                <a:effectLst/>
                <a:latin typeface="Arial" panose="020B0604020202020204" pitchFamily="34" charset="0"/>
                <a:cs typeface="Arial" panose="020B0604020202020204" pitchFamily="34" charset="0"/>
              </a:rPr>
              <a:t>. A </a:t>
            </a:r>
            <a:r>
              <a:rPr lang="en-GB" dirty="0" err="1">
                <a:effectLst/>
                <a:latin typeface="Arial" panose="020B0604020202020204" pitchFamily="34" charset="0"/>
                <a:cs typeface="Arial" panose="020B0604020202020204" pitchFamily="34" charset="0"/>
              </a:rPr>
              <a:t>constatat</a:t>
            </a:r>
            <a:r>
              <a:rPr lang="en-GB" dirty="0">
                <a:effectLst/>
                <a:latin typeface="Arial" panose="020B0604020202020204" pitchFamily="34" charset="0"/>
                <a:cs typeface="Arial" panose="020B0604020202020204" pitchFamily="34" charset="0"/>
              </a:rPr>
              <a:t> că </a:t>
            </a:r>
            <a:r>
              <a:rPr lang="en-GB" dirty="0" err="1">
                <a:effectLst/>
                <a:latin typeface="Arial" panose="020B0604020202020204" pitchFamily="34" charset="0"/>
                <a:cs typeface="Arial" panose="020B0604020202020204" pitchFamily="34" charset="0"/>
              </a:rPr>
              <a:t>trei</a:t>
            </a:r>
            <a:r>
              <a:rPr lang="en-GB" dirty="0">
                <a:effectLst/>
                <a:latin typeface="Arial" panose="020B0604020202020204" pitchFamily="34" charset="0"/>
                <a:cs typeface="Arial" panose="020B0604020202020204" pitchFamily="34" charset="0"/>
              </a:rPr>
              <a:t> din </a:t>
            </a:r>
            <a:r>
              <a:rPr lang="en-GB" dirty="0" err="1">
                <a:effectLst/>
                <a:latin typeface="Arial" panose="020B0604020202020204" pitchFamily="34" charset="0"/>
                <a:cs typeface="Arial" panose="020B0604020202020204" pitchFamily="34" charset="0"/>
              </a:rPr>
              <a:t>cele</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patru</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plângeri</a:t>
            </a:r>
            <a:r>
              <a:rPr lang="en-GB" dirty="0">
                <a:effectLst/>
                <a:latin typeface="Arial" panose="020B0604020202020204" pitchFamily="34" charset="0"/>
                <a:cs typeface="Arial" panose="020B0604020202020204" pitchFamily="34" charset="0"/>
              </a:rPr>
              <a:t> sunt </a:t>
            </a:r>
            <a:r>
              <a:rPr lang="en-GB" dirty="0" err="1">
                <a:effectLst/>
                <a:latin typeface="Arial" panose="020B0604020202020204" pitchFamily="34" charset="0"/>
                <a:cs typeface="Arial" panose="020B0604020202020204" pitchFamily="34" charset="0"/>
              </a:rPr>
              <a:t>admisibile</a:t>
            </a:r>
            <a:r>
              <a:rPr lang="en-GB" dirty="0">
                <a:effectLst/>
                <a:latin typeface="Arial" panose="020B0604020202020204" pitchFamily="34" charset="0"/>
                <a:cs typeface="Arial" panose="020B0604020202020204" pitchFamily="34" charset="0"/>
              </a:rPr>
              <a:t>, că </a:t>
            </a:r>
            <a:r>
              <a:rPr lang="en-GB" dirty="0" err="1">
                <a:effectLst/>
                <a:latin typeface="Arial" panose="020B0604020202020204" pitchFamily="34" charset="0"/>
                <a:cs typeface="Arial" panose="020B0604020202020204" pitchFamily="34" charset="0"/>
              </a:rPr>
              <a:t>autoritățile</a:t>
            </a:r>
            <a:r>
              <a:rPr lang="en-GB" dirty="0">
                <a:effectLst/>
                <a:latin typeface="Arial" panose="020B0604020202020204" pitchFamily="34" charset="0"/>
                <a:cs typeface="Arial" panose="020B0604020202020204" pitchFamily="34" charset="0"/>
              </a:rPr>
              <a:t> nu au </a:t>
            </a:r>
            <a:r>
              <a:rPr lang="en-GB" dirty="0" err="1">
                <a:effectLst/>
                <a:latin typeface="Arial" panose="020B0604020202020204" pitchFamily="34" charset="0"/>
                <a:cs typeface="Arial" panose="020B0604020202020204" pitchFamily="34" charset="0"/>
              </a:rPr>
              <a:t>făcut</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niciun</a:t>
            </a:r>
            <a:r>
              <a:rPr lang="en-GB" dirty="0">
                <a:effectLst/>
                <a:latin typeface="Arial" panose="020B0604020202020204" pitchFamily="34" charset="0"/>
                <a:cs typeface="Arial" panose="020B0604020202020204" pitchFamily="34" charset="0"/>
              </a:rPr>
              <a:t> act de </a:t>
            </a:r>
            <a:r>
              <a:rPr lang="en-GB" dirty="0" err="1">
                <a:effectLst/>
                <a:latin typeface="Arial" panose="020B0604020202020204" pitchFamily="34" charset="0"/>
                <a:cs typeface="Arial" panose="020B0604020202020204" pitchFamily="34" charset="0"/>
              </a:rPr>
              <a:t>procedura</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pentru</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soluționarea</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plângerilor</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penale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Astfel</a:t>
            </a:r>
            <a:r>
              <a:rPr lang="en-GB" dirty="0">
                <a:latin typeface="Arial" panose="020B0604020202020204" pitchFamily="34" charset="0"/>
                <a:cs typeface="Arial" panose="020B0604020202020204" pitchFamily="34" charset="0"/>
              </a:rPr>
              <a:t>,</a:t>
            </a:r>
            <a:r>
              <a:rPr lang="en-GB" dirty="0">
                <a:effectLst/>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s-a</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constatat</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încălcarea</a:t>
            </a:r>
            <a:r>
              <a:rPr lang="en-GB" dirty="0">
                <a:effectLst/>
                <a:latin typeface="Arial" panose="020B0604020202020204" pitchFamily="34" charset="0"/>
                <a:cs typeface="Arial" panose="020B0604020202020204" pitchFamily="34" charset="0"/>
              </a:rPr>
              <a:t> art. 6 </a:t>
            </a:r>
            <a:r>
              <a:rPr lang="en-GB" i="1" dirty="0">
                <a:effectLst/>
                <a:latin typeface="Arial" panose="020B0604020202020204" pitchFamily="34" charset="0"/>
                <a:cs typeface="Arial" panose="020B0604020202020204" pitchFamily="34" charset="0"/>
              </a:rPr>
              <a:t>et seq. </a:t>
            </a:r>
            <a:r>
              <a:rPr lang="en-GB" dirty="0">
                <a:effectLst/>
                <a:latin typeface="Arial" panose="020B0604020202020204" pitchFamily="34" charset="0"/>
                <a:cs typeface="Arial" panose="020B0604020202020204" pitchFamily="34" charset="0"/>
              </a:rPr>
              <a:t>CEDO;</a:t>
            </a:r>
          </a:p>
          <a:p>
            <a:pPr algn="just">
              <a:buFont typeface="Wingdings" pitchFamily="2" charset="2"/>
              <a:buChar char="ü"/>
            </a:pPr>
            <a:r>
              <a:rPr lang="en-GB" dirty="0" err="1">
                <a:effectLst/>
                <a:latin typeface="Arial" panose="020B0604020202020204" pitchFamily="34" charset="0"/>
                <a:cs typeface="Arial" panose="020B0604020202020204" pitchFamily="34" charset="0"/>
              </a:rPr>
              <a:t>Hotărârea</a:t>
            </a:r>
            <a:r>
              <a:rPr lang="en-GB" dirty="0">
                <a:effectLst/>
                <a:latin typeface="Arial" panose="020B0604020202020204" pitchFamily="34" charset="0"/>
                <a:cs typeface="Arial" panose="020B0604020202020204" pitchFamily="34" charset="0"/>
              </a:rPr>
              <a:t> a </a:t>
            </a:r>
            <a:r>
              <a:rPr lang="en-GB" dirty="0" err="1">
                <a:effectLst/>
                <a:latin typeface="Arial" panose="020B0604020202020204" pitchFamily="34" charset="0"/>
                <a:cs typeface="Arial" panose="020B0604020202020204" pitchFamily="34" charset="0"/>
              </a:rPr>
              <a:t>fost</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adoptata</a:t>
            </a:r>
            <a:r>
              <a:rPr lang="en-GB" dirty="0">
                <a:effectLst/>
                <a:latin typeface="Arial" panose="020B0604020202020204" pitchFamily="34" charset="0"/>
                <a:cs typeface="Arial" panose="020B0604020202020204" pitchFamily="34" charset="0"/>
              </a:rPr>
              <a:t>̆ cu o </a:t>
            </a:r>
            <a:r>
              <a:rPr lang="en-GB" dirty="0" err="1">
                <a:effectLst/>
                <a:latin typeface="Arial" panose="020B0604020202020204" pitchFamily="34" charset="0"/>
                <a:cs typeface="Arial" panose="020B0604020202020204" pitchFamily="34" charset="0"/>
              </a:rPr>
              <a:t>majoritate</a:t>
            </a:r>
            <a:r>
              <a:rPr lang="en-GB" dirty="0">
                <a:effectLst/>
                <a:latin typeface="Arial" panose="020B0604020202020204" pitchFamily="34" charset="0"/>
                <a:cs typeface="Arial" panose="020B0604020202020204" pitchFamily="34" charset="0"/>
              </a:rPr>
              <a:t> de 4 la 3. </a:t>
            </a:r>
            <a:r>
              <a:rPr lang="en-GB" dirty="0" err="1">
                <a:effectLst/>
                <a:latin typeface="Arial" panose="020B0604020202020204" pitchFamily="34" charset="0"/>
                <a:cs typeface="Arial" panose="020B0604020202020204" pitchFamily="34" charset="0"/>
              </a:rPr>
              <a:t>Judecătorul</a:t>
            </a:r>
            <a:r>
              <a:rPr lang="en-GB" dirty="0">
                <a:effectLst/>
                <a:latin typeface="Arial" panose="020B0604020202020204" pitchFamily="34" charset="0"/>
                <a:cs typeface="Arial" panose="020B0604020202020204" pitchFamily="34" charset="0"/>
              </a:rPr>
              <a:t> </a:t>
            </a:r>
            <a:r>
              <a:rPr lang="en-GB" i="1" dirty="0" err="1">
                <a:effectLst/>
                <a:latin typeface="Arial" panose="020B0604020202020204" pitchFamily="34" charset="0"/>
                <a:cs typeface="Arial" panose="020B0604020202020204" pitchFamily="34" charset="0"/>
              </a:rPr>
              <a:t>Koskelo</a:t>
            </a:r>
            <a:r>
              <a:rPr lang="en-GB" dirty="0">
                <a:effectLst/>
                <a:latin typeface="Arial" panose="020B0604020202020204" pitchFamily="34" charset="0"/>
                <a:cs typeface="Arial" panose="020B0604020202020204" pitchFamily="34" charset="0"/>
              </a:rPr>
              <a:t> s-a opus </a:t>
            </a:r>
            <a:r>
              <a:rPr lang="en-GB" dirty="0" err="1">
                <a:effectLst/>
                <a:latin typeface="Arial" panose="020B0604020202020204" pitchFamily="34" charset="0"/>
                <a:cs typeface="Arial" panose="020B0604020202020204" pitchFamily="34" charset="0"/>
              </a:rPr>
              <a:t>pentru</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considerente</a:t>
            </a:r>
            <a:r>
              <a:rPr lang="en-GB" dirty="0">
                <a:effectLst/>
                <a:latin typeface="Arial" panose="020B0604020202020204" pitchFamily="34" charset="0"/>
                <a:cs typeface="Arial" panose="020B0604020202020204" pitchFamily="34" charset="0"/>
              </a:rPr>
              <a:t> de </a:t>
            </a:r>
            <a:r>
              <a:rPr lang="en-GB" dirty="0" err="1">
                <a:effectLst/>
                <a:latin typeface="Arial" panose="020B0604020202020204" pitchFamily="34" charset="0"/>
                <a:cs typeface="Arial" panose="020B0604020202020204" pitchFamily="34" charset="0"/>
              </a:rPr>
              <a:t>admisibilitate</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arătând</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în</a:t>
            </a:r>
            <a:r>
              <a:rPr lang="en-GB" dirty="0">
                <a:effectLst/>
                <a:latin typeface="Arial" panose="020B0604020202020204" pitchFamily="34" charset="0"/>
                <a:cs typeface="Arial" panose="020B0604020202020204" pitchFamily="34" charset="0"/>
              </a:rPr>
              <a:t> mod </a:t>
            </a:r>
            <a:r>
              <a:rPr lang="en-GB" dirty="0" err="1">
                <a:effectLst/>
                <a:latin typeface="Arial" panose="020B0604020202020204" pitchFamily="34" charset="0"/>
                <a:cs typeface="Arial" panose="020B0604020202020204" pitchFamily="34" charset="0"/>
              </a:rPr>
              <a:t>convingător</a:t>
            </a:r>
            <a:r>
              <a:rPr lang="en-GB" dirty="0">
                <a:effectLst/>
                <a:latin typeface="Arial" panose="020B0604020202020204" pitchFamily="34" charset="0"/>
                <a:cs typeface="Arial" panose="020B0604020202020204" pitchFamily="34" charset="0"/>
              </a:rPr>
              <a:t> că </a:t>
            </a:r>
            <a:r>
              <a:rPr lang="en-GB" dirty="0" err="1">
                <a:effectLst/>
                <a:latin typeface="Arial" panose="020B0604020202020204" pitchFamily="34" charset="0"/>
                <a:cs typeface="Arial" panose="020B0604020202020204" pitchFamily="34" charset="0"/>
              </a:rPr>
              <a:t>aplicabilitatea</a:t>
            </a:r>
            <a:r>
              <a:rPr lang="en-GB" dirty="0">
                <a:effectLst/>
                <a:latin typeface="Arial" panose="020B0604020202020204" pitchFamily="34" charset="0"/>
                <a:cs typeface="Arial" panose="020B0604020202020204" pitchFamily="34" charset="0"/>
              </a:rPr>
              <a:t> art.6 din </a:t>
            </a:r>
            <a:r>
              <a:rPr lang="en-GB" dirty="0" err="1">
                <a:effectLst/>
                <a:latin typeface="Arial" panose="020B0604020202020204" pitchFamily="34" charset="0"/>
                <a:cs typeface="Arial" panose="020B0604020202020204" pitchFamily="34" charset="0"/>
              </a:rPr>
              <a:t>Convenție</a:t>
            </a:r>
            <a:r>
              <a:rPr lang="en-GB" dirty="0">
                <a:effectLst/>
                <a:latin typeface="Arial" panose="020B0604020202020204" pitchFamily="34" charset="0"/>
                <a:cs typeface="Arial" panose="020B0604020202020204" pitchFamily="34" charset="0"/>
              </a:rPr>
              <a:t> </a:t>
            </a:r>
            <a:r>
              <a:rPr lang="en-GB" b="1" u="sng" dirty="0" err="1">
                <a:effectLst/>
                <a:latin typeface="Arial" panose="020B0604020202020204" pitchFamily="34" charset="0"/>
                <a:cs typeface="Arial" panose="020B0604020202020204" pitchFamily="34" charset="0"/>
              </a:rPr>
              <a:t>în</a:t>
            </a:r>
            <a:r>
              <a:rPr lang="en-GB" b="1" u="sng" dirty="0">
                <a:effectLst/>
                <a:latin typeface="Arial" panose="020B0604020202020204" pitchFamily="34" charset="0"/>
                <a:cs typeface="Arial" panose="020B0604020202020204" pitchFamily="34" charset="0"/>
              </a:rPr>
              <a:t> </a:t>
            </a:r>
            <a:r>
              <a:rPr lang="en-GB" b="1" u="sng" dirty="0" err="1">
                <a:effectLst/>
                <a:latin typeface="Arial" panose="020B0604020202020204" pitchFamily="34" charset="0"/>
                <a:cs typeface="Arial" panose="020B0604020202020204" pitchFamily="34" charset="0"/>
              </a:rPr>
              <a:t>latura</a:t>
            </a:r>
            <a:r>
              <a:rPr lang="en-GB" b="1" u="sng" dirty="0">
                <a:effectLst/>
                <a:latin typeface="Arial" panose="020B0604020202020204" pitchFamily="34" charset="0"/>
                <a:cs typeface="Arial" panose="020B0604020202020204" pitchFamily="34" charset="0"/>
              </a:rPr>
              <a:t> </a:t>
            </a:r>
            <a:r>
              <a:rPr lang="en-GB" b="1" u="sng" dirty="0" err="1">
                <a:effectLst/>
                <a:latin typeface="Arial" panose="020B0604020202020204" pitchFamily="34" charset="0"/>
                <a:cs typeface="Arial" panose="020B0604020202020204" pitchFamily="34" charset="0"/>
              </a:rPr>
              <a:t>sa</a:t>
            </a:r>
            <a:r>
              <a:rPr lang="en-GB" b="1" u="sng" dirty="0">
                <a:effectLst/>
                <a:latin typeface="Arial" panose="020B0604020202020204" pitchFamily="34" charset="0"/>
                <a:cs typeface="Arial" panose="020B0604020202020204" pitchFamily="34" charset="0"/>
              </a:rPr>
              <a:t> </a:t>
            </a:r>
            <a:r>
              <a:rPr lang="en-GB" b="1" u="sng" dirty="0" err="1">
                <a:effectLst/>
                <a:latin typeface="Arial" panose="020B0604020202020204" pitchFamily="34" charset="0"/>
                <a:cs typeface="Arial" panose="020B0604020202020204" pitchFamily="34" charset="0"/>
              </a:rPr>
              <a:t>civila</a:t>
            </a:r>
            <a:r>
              <a:rPr lang="en-GB" b="1" u="sng" dirty="0">
                <a:effectLst/>
                <a:latin typeface="Arial" panose="020B0604020202020204" pitchFamily="34" charset="0"/>
                <a:cs typeface="Arial" panose="020B0604020202020204" pitchFamily="34" charset="0"/>
              </a:rPr>
              <a:t>̆ </a:t>
            </a:r>
            <a:r>
              <a:rPr lang="en-GB" b="1" u="sng" dirty="0" err="1">
                <a:effectLst/>
                <a:latin typeface="Arial" panose="020B0604020202020204" pitchFamily="34" charset="0"/>
                <a:cs typeface="Arial" panose="020B0604020202020204" pitchFamily="34" charset="0"/>
              </a:rPr>
              <a:t>într-o</a:t>
            </a:r>
            <a:r>
              <a:rPr lang="en-GB" b="1" u="sng" dirty="0">
                <a:effectLst/>
                <a:latin typeface="Arial" panose="020B0604020202020204" pitchFamily="34" charset="0"/>
                <a:cs typeface="Arial" panose="020B0604020202020204" pitchFamily="34" charset="0"/>
              </a:rPr>
              <a:t> </a:t>
            </a:r>
            <a:r>
              <a:rPr lang="en-GB" b="1" u="sng" dirty="0" err="1">
                <a:effectLst/>
                <a:latin typeface="Arial" panose="020B0604020202020204" pitchFamily="34" charset="0"/>
                <a:cs typeface="Arial" panose="020B0604020202020204" pitchFamily="34" charset="0"/>
              </a:rPr>
              <a:t>cauza</a:t>
            </a:r>
            <a:r>
              <a:rPr lang="en-GB" b="1" u="sng" dirty="0">
                <a:effectLst/>
                <a:latin typeface="Arial" panose="020B0604020202020204" pitchFamily="34" charset="0"/>
                <a:cs typeface="Arial" panose="020B0604020202020204" pitchFamily="34" charset="0"/>
              </a:rPr>
              <a:t>̆ </a:t>
            </a:r>
            <a:r>
              <a:rPr lang="en-GB" b="1" u="sng" dirty="0" err="1">
                <a:effectLst/>
                <a:latin typeface="Arial" panose="020B0604020202020204" pitchFamily="34" charset="0"/>
                <a:cs typeface="Arial" panose="020B0604020202020204" pitchFamily="34" charset="0"/>
              </a:rPr>
              <a:t>naționala</a:t>
            </a:r>
            <a:r>
              <a:rPr lang="en-GB" b="1" u="sng" dirty="0">
                <a:effectLst/>
                <a:latin typeface="Arial" panose="020B0604020202020204" pitchFamily="34" charset="0"/>
                <a:cs typeface="Arial" panose="020B0604020202020204" pitchFamily="34" charset="0"/>
              </a:rPr>
              <a:t>̆ </a:t>
            </a:r>
            <a:r>
              <a:rPr lang="en-GB" b="1" u="sng" dirty="0" err="1">
                <a:effectLst/>
                <a:latin typeface="Arial" panose="020B0604020202020204" pitchFamily="34" charset="0"/>
                <a:cs typeface="Arial" panose="020B0604020202020204" pitchFamily="34" charset="0"/>
              </a:rPr>
              <a:t>esențialmente</a:t>
            </a:r>
            <a:r>
              <a:rPr lang="en-GB" b="1" u="sng" dirty="0">
                <a:effectLst/>
                <a:latin typeface="Arial" panose="020B0604020202020204" pitchFamily="34" charset="0"/>
                <a:cs typeface="Arial" panose="020B0604020202020204" pitchFamily="34" charset="0"/>
              </a:rPr>
              <a:t> </a:t>
            </a:r>
            <a:r>
              <a:rPr lang="en-GB" b="1" u="sng" dirty="0" err="1">
                <a:effectLst/>
                <a:latin typeface="Arial" panose="020B0604020202020204" pitchFamily="34" charset="0"/>
                <a:cs typeface="Arial" panose="020B0604020202020204" pitchFamily="34" charset="0"/>
              </a:rPr>
              <a:t>penala</a:t>
            </a:r>
            <a:r>
              <a:rPr lang="en-GB" b="1" u="sng" dirty="0">
                <a:effectLst/>
                <a:latin typeface="Arial" panose="020B0604020202020204" pitchFamily="34" charset="0"/>
                <a:cs typeface="Arial" panose="020B0604020202020204" pitchFamily="34" charset="0"/>
              </a:rPr>
              <a:t>̆ </a:t>
            </a:r>
            <a:r>
              <a:rPr lang="en-GB" b="1" u="sng" dirty="0" err="1">
                <a:effectLst/>
                <a:latin typeface="Arial" panose="020B0604020202020204" pitchFamily="34" charset="0"/>
                <a:cs typeface="Arial" panose="020B0604020202020204" pitchFamily="34" charset="0"/>
              </a:rPr>
              <a:t>este</a:t>
            </a:r>
            <a:r>
              <a:rPr lang="en-GB" b="1" u="sng" dirty="0">
                <a:effectLst/>
                <a:latin typeface="Arial" panose="020B0604020202020204" pitchFamily="34" charset="0"/>
                <a:cs typeface="Arial" panose="020B0604020202020204" pitchFamily="34" charset="0"/>
              </a:rPr>
              <a:t> un paradox. </a:t>
            </a:r>
            <a:r>
              <a:rPr lang="en-GB" dirty="0">
                <a:latin typeface="Arial" panose="020B0604020202020204" pitchFamily="34" charset="0"/>
                <a:cs typeface="Arial" panose="020B0604020202020204" pitchFamily="34" charset="0"/>
              </a:rPr>
              <a:t>U</a:t>
            </a:r>
            <a:r>
              <a:rPr lang="en-GB" dirty="0">
                <a:effectLst/>
                <a:latin typeface="Arial" panose="020B0604020202020204" pitchFamily="34" charset="0"/>
                <a:cs typeface="Arial" panose="020B0604020202020204" pitchFamily="34" charset="0"/>
              </a:rPr>
              <a:t>n </a:t>
            </a:r>
            <a:r>
              <a:rPr lang="en-GB" dirty="0" err="1">
                <a:effectLst/>
                <a:latin typeface="Arial" panose="020B0604020202020204" pitchFamily="34" charset="0"/>
                <a:cs typeface="Arial" panose="020B0604020202020204" pitchFamily="34" charset="0"/>
              </a:rPr>
              <a:t>astfel</a:t>
            </a:r>
            <a:r>
              <a:rPr lang="en-GB" dirty="0">
                <a:effectLst/>
                <a:latin typeface="Arial" panose="020B0604020202020204" pitchFamily="34" charset="0"/>
                <a:cs typeface="Arial" panose="020B0604020202020204" pitchFamily="34" charset="0"/>
              </a:rPr>
              <a:t> de </a:t>
            </a:r>
            <a:r>
              <a:rPr lang="en-GB" dirty="0" err="1">
                <a:effectLst/>
                <a:latin typeface="Arial" panose="020B0604020202020204" pitchFamily="34" charset="0"/>
                <a:cs typeface="Arial" panose="020B0604020202020204" pitchFamily="34" charset="0"/>
              </a:rPr>
              <a:t>proces</a:t>
            </a:r>
            <a:r>
              <a:rPr lang="en-GB" dirty="0">
                <a:effectLst/>
                <a:latin typeface="Arial" panose="020B0604020202020204" pitchFamily="34" charset="0"/>
                <a:cs typeface="Arial" panose="020B0604020202020204" pitchFamily="34" charset="0"/>
              </a:rPr>
              <a:t> nu </a:t>
            </a:r>
            <a:r>
              <a:rPr lang="en-GB" dirty="0" err="1">
                <a:effectLst/>
                <a:latin typeface="Arial" panose="020B0604020202020204" pitchFamily="34" charset="0"/>
                <a:cs typeface="Arial" panose="020B0604020202020204" pitchFamily="34" charset="0"/>
              </a:rPr>
              <a:t>este</a:t>
            </a:r>
            <a:r>
              <a:rPr lang="en-GB" dirty="0">
                <a:effectLst/>
                <a:latin typeface="Arial" panose="020B0604020202020204" pitchFamily="34" charset="0"/>
                <a:cs typeface="Arial" panose="020B0604020202020204" pitchFamily="34" charset="0"/>
              </a:rPr>
              <a:t> „</a:t>
            </a:r>
            <a:r>
              <a:rPr lang="en-GB" i="1" dirty="0" err="1">
                <a:effectLst/>
                <a:latin typeface="Arial" panose="020B0604020202020204" pitchFamily="34" charset="0"/>
                <a:cs typeface="Arial" panose="020B0604020202020204" pitchFamily="34" charset="0"/>
              </a:rPr>
              <a:t>decisiv</a:t>
            </a:r>
            <a:r>
              <a:rPr lang="en-GB" i="1" dirty="0">
                <a:effectLst/>
                <a:latin typeface="Arial" panose="020B0604020202020204" pitchFamily="34" charset="0"/>
                <a:cs typeface="Arial" panose="020B0604020202020204" pitchFamily="34" charset="0"/>
              </a:rPr>
              <a:t> </a:t>
            </a:r>
            <a:r>
              <a:rPr lang="en-GB" i="1" dirty="0" err="1">
                <a:effectLst/>
                <a:latin typeface="Arial" panose="020B0604020202020204" pitchFamily="34" charset="0"/>
                <a:cs typeface="Arial" panose="020B0604020202020204" pitchFamily="34" charset="0"/>
              </a:rPr>
              <a:t>pentru</a:t>
            </a:r>
            <a:r>
              <a:rPr lang="en-GB" i="1" dirty="0">
                <a:effectLst/>
                <a:latin typeface="Arial" panose="020B0604020202020204" pitchFamily="34" charset="0"/>
                <a:cs typeface="Arial" panose="020B0604020202020204" pitchFamily="34" charset="0"/>
              </a:rPr>
              <a:t> </a:t>
            </a:r>
            <a:r>
              <a:rPr lang="en-GB" i="1" dirty="0" err="1">
                <a:effectLst/>
                <a:latin typeface="Arial" panose="020B0604020202020204" pitchFamily="34" charset="0"/>
                <a:cs typeface="Arial" panose="020B0604020202020204" pitchFamily="34" charset="0"/>
              </a:rPr>
              <a:t>tranșarea</a:t>
            </a:r>
            <a:r>
              <a:rPr lang="en-GB" i="1" dirty="0">
                <a:effectLst/>
                <a:latin typeface="Arial" panose="020B0604020202020204" pitchFamily="34" charset="0"/>
                <a:cs typeface="Arial" panose="020B0604020202020204" pitchFamily="34" charset="0"/>
              </a:rPr>
              <a:t> </a:t>
            </a:r>
            <a:r>
              <a:rPr lang="en-GB" i="1" dirty="0" err="1">
                <a:effectLst/>
                <a:latin typeface="Arial" panose="020B0604020202020204" pitchFamily="34" charset="0"/>
                <a:cs typeface="Arial" panose="020B0604020202020204" pitchFamily="34" charset="0"/>
              </a:rPr>
              <a:t>drepturilor</a:t>
            </a:r>
            <a:r>
              <a:rPr lang="en-GB" i="1" dirty="0">
                <a:effectLst/>
                <a:latin typeface="Arial" panose="020B0604020202020204" pitchFamily="34" charset="0"/>
                <a:cs typeface="Arial" panose="020B0604020202020204" pitchFamily="34" charset="0"/>
              </a:rPr>
              <a:t> civile </a:t>
            </a:r>
            <a:r>
              <a:rPr lang="en-GB" i="1" dirty="0" err="1">
                <a:effectLst/>
                <a:latin typeface="Arial" panose="020B0604020202020204" pitchFamily="34" charset="0"/>
                <a:cs typeface="Arial" panose="020B0604020202020204" pitchFamily="34" charset="0"/>
              </a:rPr>
              <a:t>în</a:t>
            </a:r>
            <a:r>
              <a:rPr lang="en-GB" i="1" dirty="0">
                <a:effectLst/>
                <a:latin typeface="Arial" panose="020B0604020202020204" pitchFamily="34" charset="0"/>
                <a:cs typeface="Arial" panose="020B0604020202020204" pitchFamily="34" charset="0"/>
              </a:rPr>
              <a:t> </a:t>
            </a:r>
            <a:r>
              <a:rPr lang="en-GB" i="1" dirty="0" err="1">
                <a:effectLst/>
                <a:latin typeface="Arial" panose="020B0604020202020204" pitchFamily="34" charset="0"/>
                <a:cs typeface="Arial" panose="020B0604020202020204" pitchFamily="34" charset="0"/>
              </a:rPr>
              <a:t>litigiu</a:t>
            </a:r>
            <a:r>
              <a:rPr lang="en-GB" dirty="0">
                <a:effectLst/>
                <a:latin typeface="Arial" panose="020B0604020202020204" pitchFamily="34" charset="0"/>
                <a:cs typeface="Arial" panose="020B0604020202020204" pitchFamily="34" charset="0"/>
              </a:rPr>
              <a:t>”;</a:t>
            </a:r>
          </a:p>
          <a:p>
            <a:pPr algn="just">
              <a:buFont typeface="Wingdings" pitchFamily="2" charset="2"/>
              <a:buChar char="ü"/>
            </a:pPr>
            <a:r>
              <a:rPr lang="en-GB" dirty="0">
                <a:latin typeface="Arial" panose="020B0604020202020204" pitchFamily="34" charset="0"/>
                <a:cs typeface="Arial" panose="020B0604020202020204" pitchFamily="34" charset="0"/>
              </a:rPr>
              <a:t>2 </a:t>
            </a:r>
            <a:r>
              <a:rPr lang="en-GB" dirty="0" err="1">
                <a:latin typeface="Arial" panose="020B0604020202020204" pitchFamily="34" charset="0"/>
                <a:cs typeface="Arial" panose="020B0604020202020204" pitchFamily="34" charset="0"/>
              </a:rPr>
              <a:t>judecatori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a:t>
            </a:r>
            <a:r>
              <a:rPr lang="en-GB" dirty="0" err="1">
                <a:effectLst/>
                <a:latin typeface="Arial" panose="020B0604020202020204" pitchFamily="34" charset="0"/>
                <a:cs typeface="Arial" panose="020B0604020202020204" pitchFamily="34" charset="0"/>
              </a:rPr>
              <a:t>urisprudența</a:t>
            </a:r>
            <a:r>
              <a:rPr lang="en-GB" dirty="0">
                <a:effectLst/>
                <a:latin typeface="Arial" panose="020B0604020202020204" pitchFamily="34" charset="0"/>
                <a:cs typeface="Arial" panose="020B0604020202020204" pitchFamily="34" charset="0"/>
              </a:rPr>
              <a:t> se </a:t>
            </a:r>
            <a:r>
              <a:rPr lang="en-GB" dirty="0" err="1">
                <a:effectLst/>
                <a:latin typeface="Arial" panose="020B0604020202020204" pitchFamily="34" charset="0"/>
                <a:cs typeface="Arial" panose="020B0604020202020204" pitchFamily="34" charset="0"/>
              </a:rPr>
              <a:t>afla</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într-un</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impas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cauza</a:t>
            </a:r>
            <a:r>
              <a:rPr lang="en-GB" dirty="0">
                <a:latin typeface="Arial" panose="020B0604020202020204" pitchFamily="34" charset="0"/>
                <a:cs typeface="Arial" panose="020B0604020202020204" pitchFamily="34" charset="0"/>
              </a:rPr>
              <a:t> </a:t>
            </a:r>
            <a:r>
              <a:rPr lang="en-GB" b="1" i="1" u="none" strike="noStrike" dirty="0" err="1">
                <a:effectLst/>
                <a:latin typeface="Arial" panose="020B0604020202020204" pitchFamily="34" charset="0"/>
                <a:cs typeface="Arial" panose="020B0604020202020204" pitchFamily="34" charset="0"/>
              </a:rPr>
              <a:t>Tănase</a:t>
            </a:r>
            <a:r>
              <a:rPr lang="en-GB" b="1" i="1" u="none" strike="noStrike" dirty="0">
                <a:effectLst/>
                <a:latin typeface="Arial" panose="020B0604020202020204" pitchFamily="34" charset="0"/>
                <a:cs typeface="Arial" panose="020B0604020202020204" pitchFamily="34" charset="0"/>
              </a:rPr>
              <a:t> v. Romania [GC]</a:t>
            </a:r>
            <a:r>
              <a:rPr lang="en-GB" b="1" i="0" u="none" strike="noStrike" dirty="0">
                <a:effectLst/>
                <a:latin typeface="Arial" panose="020B0604020202020204" pitchFamily="34" charset="0"/>
                <a:cs typeface="Arial" panose="020B0604020202020204" pitchFamily="34" charset="0"/>
              </a:rPr>
              <a:t> - </a:t>
            </a:r>
            <a:r>
              <a:rPr lang="en-GB" b="1" i="0" u="sng"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41720/13</a:t>
            </a:r>
            <a:r>
              <a:rPr lang="en-GB" strike="noStrike" dirty="0">
                <a:latin typeface="Arial" panose="020B0604020202020204" pitchFamily="34" charset="0"/>
                <a:cs typeface="Arial" panose="020B0604020202020204" pitchFamily="34" charset="0"/>
              </a:rPr>
              <a:t>, </a:t>
            </a:r>
            <a:r>
              <a:rPr lang="en-GB" strike="noStrike" dirty="0" err="1">
                <a:latin typeface="Arial" panose="020B0604020202020204" pitchFamily="34" charset="0"/>
                <a:cs typeface="Arial" panose="020B0604020202020204" pitchFamily="34" charset="0"/>
              </a:rPr>
              <a:t>astfel</a:t>
            </a:r>
            <a:r>
              <a:rPr lang="en-GB" strike="noStrike" dirty="0">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cererile</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trebuiau</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respinse</a:t>
            </a:r>
            <a:r>
              <a:rPr lang="en-GB" dirty="0">
                <a:effectLst/>
                <a:latin typeface="Arial" panose="020B0604020202020204" pitchFamily="34" charset="0"/>
                <a:cs typeface="Arial" panose="020B0604020202020204" pitchFamily="34" charset="0"/>
              </a:rPr>
              <a:t> </a:t>
            </a:r>
            <a:r>
              <a:rPr lang="en-GB" u="sng" dirty="0" err="1">
                <a:effectLst/>
                <a:latin typeface="Arial" panose="020B0604020202020204" pitchFamily="34" charset="0"/>
                <a:cs typeface="Arial" panose="020B0604020202020204" pitchFamily="34" charset="0"/>
              </a:rPr>
              <a:t>pentru</a:t>
            </a:r>
            <a:r>
              <a:rPr lang="en-GB" u="sng" dirty="0">
                <a:effectLst/>
                <a:latin typeface="Arial" panose="020B0604020202020204" pitchFamily="34" charset="0"/>
                <a:cs typeface="Arial" panose="020B0604020202020204" pitchFamily="34" charset="0"/>
              </a:rPr>
              <a:t> că nu au </a:t>
            </a:r>
            <a:r>
              <a:rPr lang="en-GB" u="sng" dirty="0" err="1">
                <a:effectLst/>
                <a:latin typeface="Arial" panose="020B0604020202020204" pitchFamily="34" charset="0"/>
                <a:cs typeface="Arial" panose="020B0604020202020204" pitchFamily="34" charset="0"/>
              </a:rPr>
              <a:t>fost</a:t>
            </a:r>
            <a:r>
              <a:rPr lang="en-GB" u="sng" dirty="0">
                <a:effectLst/>
                <a:latin typeface="Arial" panose="020B0604020202020204" pitchFamily="34" charset="0"/>
                <a:cs typeface="Arial" panose="020B0604020202020204" pitchFamily="34" charset="0"/>
              </a:rPr>
              <a:t> </a:t>
            </a:r>
            <a:r>
              <a:rPr lang="en-GB" u="sng" dirty="0" err="1">
                <a:effectLst/>
                <a:latin typeface="Arial" panose="020B0604020202020204" pitchFamily="34" charset="0"/>
                <a:cs typeface="Arial" panose="020B0604020202020204" pitchFamily="34" charset="0"/>
              </a:rPr>
              <a:t>epuizate</a:t>
            </a:r>
            <a:r>
              <a:rPr lang="en-GB" u="sng" dirty="0">
                <a:effectLst/>
                <a:latin typeface="Arial" panose="020B0604020202020204" pitchFamily="34" charset="0"/>
                <a:cs typeface="Arial" panose="020B0604020202020204" pitchFamily="34" charset="0"/>
              </a:rPr>
              <a:t> </a:t>
            </a:r>
            <a:r>
              <a:rPr lang="en-GB" u="sng" dirty="0" err="1">
                <a:effectLst/>
                <a:latin typeface="Arial" panose="020B0604020202020204" pitchFamily="34" charset="0"/>
                <a:cs typeface="Arial" panose="020B0604020202020204" pitchFamily="34" charset="0"/>
              </a:rPr>
              <a:t>remediile</a:t>
            </a:r>
            <a:r>
              <a:rPr lang="en-GB" u="sng" dirty="0">
                <a:effectLst/>
                <a:latin typeface="Arial" panose="020B0604020202020204" pitchFamily="34" charset="0"/>
                <a:cs typeface="Arial" panose="020B0604020202020204" pitchFamily="34" charset="0"/>
              </a:rPr>
              <a:t> interne</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respectiv</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persoanele</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vătămate</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trebuiau</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sa</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formuleze</a:t>
            </a:r>
            <a:r>
              <a:rPr lang="en-GB" dirty="0">
                <a:effectLst/>
                <a:latin typeface="Arial" panose="020B0604020202020204" pitchFamily="34" charset="0"/>
                <a:cs typeface="Arial" panose="020B0604020202020204" pitchFamily="34" charset="0"/>
              </a:rPr>
              <a:t> o </a:t>
            </a:r>
            <a:r>
              <a:rPr lang="en-GB" dirty="0" err="1">
                <a:effectLst/>
                <a:latin typeface="Arial" panose="020B0604020202020204" pitchFamily="34" charset="0"/>
                <a:cs typeface="Arial" panose="020B0604020202020204" pitchFamily="34" charset="0"/>
              </a:rPr>
              <a:t>acțiune</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civila</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subsecventa</a:t>
            </a:r>
            <a:r>
              <a:rPr lang="en-GB" dirty="0">
                <a:effectLst/>
                <a:latin typeface="Arial" panose="020B0604020202020204" pitchFamily="34" charset="0"/>
                <a:cs typeface="Arial" panose="020B0604020202020204" pitchFamily="34" charset="0"/>
              </a:rPr>
              <a:t>̆, care le era </a:t>
            </a:r>
            <a:r>
              <a:rPr lang="en-GB" dirty="0" err="1">
                <a:effectLst/>
                <a:latin typeface="Arial" panose="020B0604020202020204" pitchFamily="34" charset="0"/>
                <a:cs typeface="Arial" panose="020B0604020202020204" pitchFamily="34" charset="0"/>
              </a:rPr>
              <a:t>deschisa</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Totodata</a:t>
            </a:r>
            <a:r>
              <a:rPr lang="en-GB" dirty="0">
                <a:effectLst/>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a:t>
            </a:r>
            <a:r>
              <a:rPr lang="en-GB" dirty="0" err="1">
                <a:effectLst/>
                <a:latin typeface="Arial" panose="020B0604020202020204" pitchFamily="34" charset="0"/>
                <a:cs typeface="Arial" panose="020B0604020202020204" pitchFamily="34" charset="0"/>
              </a:rPr>
              <a:t>udecătorii</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aflați</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în</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minoritate</a:t>
            </a:r>
            <a:r>
              <a:rPr lang="en-GB" dirty="0">
                <a:effectLst/>
                <a:latin typeface="Arial" panose="020B0604020202020204" pitchFamily="34" charset="0"/>
                <a:cs typeface="Arial" panose="020B0604020202020204" pitchFamily="34" charset="0"/>
              </a:rPr>
              <a:t> au </a:t>
            </a:r>
            <a:r>
              <a:rPr lang="en-GB" dirty="0" err="1">
                <a:effectLst/>
                <a:latin typeface="Arial" panose="020B0604020202020204" pitchFamily="34" charset="0"/>
                <a:cs typeface="Arial" panose="020B0604020202020204" pitchFamily="34" charset="0"/>
              </a:rPr>
              <a:t>remarcat</a:t>
            </a:r>
            <a:r>
              <a:rPr lang="en-GB" dirty="0">
                <a:effectLst/>
                <a:latin typeface="Arial" panose="020B0604020202020204" pitchFamily="34" charset="0"/>
                <a:cs typeface="Arial" panose="020B0604020202020204" pitchFamily="34" charset="0"/>
              </a:rPr>
              <a:t> că Petrella nu </a:t>
            </a:r>
            <a:r>
              <a:rPr lang="en-GB" dirty="0" err="1">
                <a:effectLst/>
                <a:latin typeface="Arial" panose="020B0604020202020204" pitchFamily="34" charset="0"/>
                <a:cs typeface="Arial" panose="020B0604020202020204" pitchFamily="34" charset="0"/>
              </a:rPr>
              <a:t>poate</a:t>
            </a:r>
            <a:r>
              <a:rPr lang="en-GB" dirty="0">
                <a:effectLst/>
                <a:latin typeface="Arial" panose="020B0604020202020204" pitchFamily="34" charset="0"/>
                <a:cs typeface="Arial" panose="020B0604020202020204" pitchFamily="34" charset="0"/>
              </a:rPr>
              <a:t> fi </a:t>
            </a:r>
            <a:r>
              <a:rPr lang="en-GB" dirty="0" err="1">
                <a:effectLst/>
                <a:latin typeface="Arial" panose="020B0604020202020204" pitchFamily="34" charset="0"/>
                <a:cs typeface="Arial" panose="020B0604020202020204" pitchFamily="34" charset="0"/>
              </a:rPr>
              <a:t>considerata</a:t>
            </a:r>
            <a:r>
              <a:rPr lang="en-GB" dirty="0">
                <a:effectLst/>
                <a:latin typeface="Arial" panose="020B0604020202020204" pitchFamily="34" charset="0"/>
                <a:cs typeface="Arial" panose="020B0604020202020204" pitchFamily="34" charset="0"/>
              </a:rPr>
              <a:t>̆ o </a:t>
            </a:r>
            <a:r>
              <a:rPr lang="en-GB" dirty="0" err="1">
                <a:effectLst/>
                <a:latin typeface="Arial" panose="020B0604020202020204" pitchFamily="34" charset="0"/>
                <a:cs typeface="Arial" panose="020B0604020202020204" pitchFamily="34" charset="0"/>
              </a:rPr>
              <a:t>jurisprudența</a:t>
            </a:r>
            <a:r>
              <a:rPr lang="en-GB" dirty="0">
                <a:effectLst/>
                <a:latin typeface="Arial" panose="020B0604020202020204" pitchFamily="34" charset="0"/>
                <a:cs typeface="Arial" panose="020B0604020202020204" pitchFamily="34" charset="0"/>
              </a:rPr>
              <a:t>̆ bine-</a:t>
            </a:r>
            <a:r>
              <a:rPr lang="en-GB" dirty="0" err="1">
                <a:effectLst/>
                <a:latin typeface="Arial" panose="020B0604020202020204" pitchFamily="34" charset="0"/>
                <a:cs typeface="Arial" panose="020B0604020202020204" pitchFamily="34" charset="0"/>
              </a:rPr>
              <a:t>stabilita</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deoarece</a:t>
            </a:r>
            <a:r>
              <a:rPr lang="en-GB" dirty="0">
                <a:effectLst/>
                <a:latin typeface="Arial" panose="020B0604020202020204" pitchFamily="34" charset="0"/>
                <a:cs typeface="Arial" panose="020B0604020202020204" pitchFamily="34" charset="0"/>
              </a:rPr>
              <a:t> se </a:t>
            </a:r>
            <a:r>
              <a:rPr lang="en-GB" dirty="0" err="1">
                <a:effectLst/>
                <a:latin typeface="Arial" panose="020B0604020202020204" pitchFamily="34" charset="0"/>
                <a:cs typeface="Arial" panose="020B0604020202020204" pitchFamily="34" charset="0"/>
              </a:rPr>
              <a:t>îndepărteaza</a:t>
            </a:r>
            <a:r>
              <a:rPr lang="en-GB" dirty="0">
                <a:effectLst/>
                <a:latin typeface="Arial" panose="020B0604020202020204" pitchFamily="34" charset="0"/>
                <a:cs typeface="Arial" panose="020B0604020202020204" pitchFamily="34" charset="0"/>
              </a:rPr>
              <a:t>̆ de </a:t>
            </a:r>
            <a:r>
              <a:rPr lang="en-GB" dirty="0" err="1">
                <a:effectLst/>
                <a:latin typeface="Arial" panose="020B0604020202020204" pitchFamily="34" charset="0"/>
                <a:cs typeface="Arial" panose="020B0604020202020204" pitchFamily="34" charset="0"/>
              </a:rPr>
              <a:t>concluziile</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marii</a:t>
            </a:r>
            <a:r>
              <a:rPr lang="en-GB" dirty="0">
                <a:effectLst/>
                <a:latin typeface="Arial" panose="020B0604020202020204" pitchFamily="34" charset="0"/>
                <a:cs typeface="Arial" panose="020B0604020202020204" pitchFamily="34" charset="0"/>
              </a:rPr>
              <a:t> camera;</a:t>
            </a:r>
          </a:p>
          <a:p>
            <a:pPr algn="just">
              <a:buFont typeface="Wingdings" pitchFamily="2" charset="2"/>
              <a:buChar char="ü"/>
            </a:pPr>
            <a:r>
              <a:rPr lang="en-GB" b="0" i="0" u="none" strike="noStrike" dirty="0" err="1">
                <a:solidFill>
                  <a:srgbClr val="000000"/>
                </a:solidFill>
                <a:effectLst/>
                <a:latin typeface="Arial" panose="020B0604020202020204" pitchFamily="34" charset="0"/>
                <a:cs typeface="Arial" panose="020B0604020202020204" pitchFamily="34" charset="0"/>
              </a:rPr>
              <a:t>Circumstante</a:t>
            </a:r>
            <a:r>
              <a:rPr lang="en-GB" b="0" i="0" u="none" strike="noStrike" dirty="0">
                <a:solidFill>
                  <a:srgbClr val="000000"/>
                </a:solidFill>
                <a:effectLst/>
                <a:latin typeface="Arial" panose="020B0604020202020204" pitchFamily="34" charset="0"/>
                <a:cs typeface="Arial" panose="020B0604020202020204" pitchFamily="34" charset="0"/>
              </a:rPr>
              <a:t> de </a:t>
            </a:r>
            <a:r>
              <a:rPr lang="en-GB" b="0" i="0" u="none" strike="noStrike" dirty="0" err="1">
                <a:solidFill>
                  <a:srgbClr val="000000"/>
                </a:solidFill>
                <a:effectLst/>
                <a:latin typeface="Arial" panose="020B0604020202020204" pitchFamily="34" charset="0"/>
                <a:cs typeface="Arial" panose="020B0604020202020204" pitchFamily="34" charset="0"/>
              </a:rPr>
              <a:t>fapt</a:t>
            </a:r>
            <a:r>
              <a:rPr lang="en-GB" b="0" i="0" u="none" strike="noStrike" dirty="0">
                <a:solidFill>
                  <a:srgbClr val="000000"/>
                </a:solidFill>
                <a:effectLst/>
                <a:latin typeface="Arial" panose="020B0604020202020204" pitchFamily="34" charset="0"/>
                <a:cs typeface="Arial" panose="020B0604020202020204" pitchFamily="34" charset="0"/>
              </a:rPr>
              <a:t> (Petrella)</a:t>
            </a:r>
            <a:r>
              <a:rPr lang="en-GB" b="0" dirty="0">
                <a:solidFill>
                  <a:srgbClr val="000000"/>
                </a:solidFill>
                <a:latin typeface="Arial" panose="020B0604020202020204" pitchFamily="34" charset="0"/>
                <a:cs typeface="Arial" panose="020B0604020202020204" pitchFamily="34" charset="0"/>
              </a:rPr>
              <a:t>: </a:t>
            </a:r>
            <a:r>
              <a:rPr lang="en-GB" b="0" i="0" u="none" strike="noStrike" dirty="0" err="1">
                <a:solidFill>
                  <a:srgbClr val="000000"/>
                </a:solidFill>
                <a:effectLst/>
                <a:latin typeface="Arial" panose="020B0604020202020204" pitchFamily="34" charset="0"/>
                <a:cs typeface="Arial" panose="020B0604020202020204" pitchFamily="34" charset="0"/>
              </a:rPr>
              <a:t>Durata</a:t>
            </a:r>
            <a:r>
              <a:rPr lang="en-GB" b="0" i="0" u="none" strike="noStrike" dirty="0">
                <a:solidFill>
                  <a:srgbClr val="000000"/>
                </a:solidFill>
                <a:effectLst/>
                <a:latin typeface="Arial" panose="020B0604020202020204" pitchFamily="34" charset="0"/>
                <a:cs typeface="Arial" panose="020B0604020202020204" pitchFamily="34" charset="0"/>
              </a:rPr>
              <a:t> </a:t>
            </a:r>
            <a:r>
              <a:rPr lang="en-GB" b="0" i="0" u="none" strike="noStrike" dirty="0" err="1">
                <a:solidFill>
                  <a:srgbClr val="000000"/>
                </a:solidFill>
                <a:effectLst/>
                <a:latin typeface="Arial" panose="020B0604020202020204" pitchFamily="34" charset="0"/>
                <a:cs typeface="Arial" panose="020B0604020202020204" pitchFamily="34" charset="0"/>
              </a:rPr>
              <a:t>anchetelor</a:t>
            </a:r>
            <a:r>
              <a:rPr lang="en-GB" b="0" i="0" u="none" strike="noStrike" dirty="0">
                <a:solidFill>
                  <a:srgbClr val="000000"/>
                </a:solidFill>
                <a:effectLst/>
                <a:latin typeface="Arial" panose="020B0604020202020204" pitchFamily="34" charset="0"/>
                <a:cs typeface="Arial" panose="020B0604020202020204" pitchFamily="34" charset="0"/>
              </a:rPr>
              <a:t> </a:t>
            </a:r>
            <a:r>
              <a:rPr lang="en-GB" b="0" i="0" u="none" strike="noStrike" dirty="0" err="1">
                <a:solidFill>
                  <a:srgbClr val="000000"/>
                </a:solidFill>
                <a:effectLst/>
                <a:latin typeface="Arial" panose="020B0604020202020204" pitchFamily="34" charset="0"/>
                <a:cs typeface="Arial" panose="020B0604020202020204" pitchFamily="34" charset="0"/>
              </a:rPr>
              <a:t>preliminare</a:t>
            </a:r>
            <a:r>
              <a:rPr lang="en-GB" b="0" i="0" u="none" strike="noStrike" dirty="0">
                <a:solidFill>
                  <a:srgbClr val="000000"/>
                </a:solidFill>
                <a:effectLst/>
                <a:latin typeface="Arial" panose="020B0604020202020204" pitchFamily="34" charset="0"/>
                <a:cs typeface="Arial" panose="020B0604020202020204" pitchFamily="34" charset="0"/>
              </a:rPr>
              <a:t> l-au </a:t>
            </a:r>
            <a:r>
              <a:rPr lang="en-GB" b="0" i="0" u="none" strike="noStrike" dirty="0" err="1">
                <a:solidFill>
                  <a:srgbClr val="000000"/>
                </a:solidFill>
                <a:effectLst/>
                <a:latin typeface="Arial" panose="020B0604020202020204" pitchFamily="34" charset="0"/>
                <a:cs typeface="Arial" panose="020B0604020202020204" pitchFamily="34" charset="0"/>
              </a:rPr>
              <a:t>împiedicat</a:t>
            </a:r>
            <a:r>
              <a:rPr lang="en-GB" b="0" i="0" u="none" strike="noStrike" dirty="0">
                <a:solidFill>
                  <a:srgbClr val="000000"/>
                </a:solidFill>
                <a:effectLst/>
                <a:latin typeface="Arial" panose="020B0604020202020204" pitchFamily="34" charset="0"/>
                <a:cs typeface="Arial" panose="020B0604020202020204" pitchFamily="34" charset="0"/>
              </a:rPr>
              <a:t> pe </a:t>
            </a:r>
            <a:r>
              <a:rPr lang="en-GB" b="0" i="0" u="none" strike="noStrike" dirty="0" err="1">
                <a:solidFill>
                  <a:srgbClr val="000000"/>
                </a:solidFill>
                <a:effectLst/>
                <a:latin typeface="Arial" panose="020B0604020202020204" pitchFamily="34" charset="0"/>
                <a:cs typeface="Arial" panose="020B0604020202020204" pitchFamily="34" charset="0"/>
              </a:rPr>
              <a:t>reclamant</a:t>
            </a:r>
            <a:r>
              <a:rPr lang="en-GB" b="0" i="0" u="none" strike="noStrike" dirty="0">
                <a:solidFill>
                  <a:srgbClr val="000000"/>
                </a:solidFill>
                <a:effectLst/>
                <a:latin typeface="Arial" panose="020B0604020202020204" pitchFamily="34" charset="0"/>
                <a:cs typeface="Arial" panose="020B0604020202020204" pitchFamily="34" charset="0"/>
              </a:rPr>
              <a:t> </a:t>
            </a:r>
            <a:r>
              <a:rPr lang="en-GB" b="0" i="0" u="none" strike="noStrike" dirty="0" err="1">
                <a:solidFill>
                  <a:srgbClr val="000000"/>
                </a:solidFill>
                <a:effectLst/>
                <a:latin typeface="Arial" panose="020B0604020202020204" pitchFamily="34" charset="0"/>
                <a:cs typeface="Arial" panose="020B0604020202020204" pitchFamily="34" charset="0"/>
              </a:rPr>
              <a:t>să</a:t>
            </a:r>
            <a:r>
              <a:rPr lang="en-GB" b="0" i="0" u="none" strike="noStrike" dirty="0">
                <a:solidFill>
                  <a:srgbClr val="000000"/>
                </a:solidFill>
                <a:effectLst/>
                <a:latin typeface="Arial" panose="020B0604020202020204" pitchFamily="34" charset="0"/>
                <a:cs typeface="Arial" panose="020B0604020202020204" pitchFamily="34" charset="0"/>
              </a:rPr>
              <a:t> </a:t>
            </a:r>
            <a:r>
              <a:rPr lang="en-GB" b="0" i="0" u="none" strike="noStrike" dirty="0" err="1">
                <a:solidFill>
                  <a:srgbClr val="000000"/>
                </a:solidFill>
                <a:effectLst/>
                <a:latin typeface="Arial" panose="020B0604020202020204" pitchFamily="34" charset="0"/>
                <a:cs typeface="Arial" panose="020B0604020202020204" pitchFamily="34" charset="0"/>
              </a:rPr>
              <a:t>participe</a:t>
            </a:r>
            <a:r>
              <a:rPr lang="en-GB" b="0" i="0" u="none" strike="noStrike" dirty="0">
                <a:solidFill>
                  <a:srgbClr val="000000"/>
                </a:solidFill>
                <a:effectLst/>
                <a:latin typeface="Arial" panose="020B0604020202020204" pitchFamily="34" charset="0"/>
                <a:cs typeface="Arial" panose="020B0604020202020204" pitchFamily="34" charset="0"/>
              </a:rPr>
              <a:t> la </a:t>
            </a:r>
            <a:r>
              <a:rPr lang="en-GB" b="0" i="0" u="none" strike="noStrike" dirty="0" err="1">
                <a:solidFill>
                  <a:srgbClr val="000000"/>
                </a:solidFill>
                <a:effectLst/>
                <a:latin typeface="Arial" panose="020B0604020202020204" pitchFamily="34" charset="0"/>
                <a:cs typeface="Arial" panose="020B0604020202020204" pitchFamily="34" charset="0"/>
              </a:rPr>
              <a:t>procedurile</a:t>
            </a:r>
            <a:r>
              <a:rPr lang="en-GB" b="0" i="0" u="none" strike="noStrike" dirty="0">
                <a:solidFill>
                  <a:srgbClr val="000000"/>
                </a:solidFill>
                <a:effectLst/>
                <a:latin typeface="Arial" panose="020B0604020202020204" pitchFamily="34" charset="0"/>
                <a:cs typeface="Arial" panose="020B0604020202020204" pitchFamily="34" charset="0"/>
              </a:rPr>
              <a:t> </a:t>
            </a:r>
            <a:r>
              <a:rPr lang="en-GB" b="0" i="0" u="none" strike="noStrike" dirty="0" err="1">
                <a:solidFill>
                  <a:srgbClr val="000000"/>
                </a:solidFill>
                <a:effectLst/>
                <a:latin typeface="Arial" panose="020B0604020202020204" pitchFamily="34" charset="0"/>
                <a:cs typeface="Arial" panose="020B0604020202020204" pitchFamily="34" charset="0"/>
              </a:rPr>
              <a:t>penale</a:t>
            </a:r>
            <a:r>
              <a:rPr lang="en-GB" dirty="0">
                <a:solidFill>
                  <a:srgbClr val="000000"/>
                </a:solidFill>
                <a:latin typeface="Arial" panose="020B0604020202020204" pitchFamily="34" charset="0"/>
                <a:cs typeface="Arial" panose="020B0604020202020204" pitchFamily="34" charset="0"/>
              </a:rPr>
              <a:t> </a:t>
            </a:r>
            <a:r>
              <a:rPr lang="en-GB" dirty="0" err="1">
                <a:solidFill>
                  <a:srgbClr val="000000"/>
                </a:solidFill>
                <a:latin typeface="Arial" panose="020B0604020202020204" pitchFamily="34" charset="0"/>
                <a:cs typeface="Arial" panose="020B0604020202020204" pitchFamily="34" charset="0"/>
              </a:rPr>
              <a:t>drept</a:t>
            </a:r>
            <a:r>
              <a:rPr lang="en-GB" dirty="0">
                <a:solidFill>
                  <a:srgbClr val="000000"/>
                </a:solidFill>
                <a:latin typeface="Arial" panose="020B0604020202020204" pitchFamily="34" charset="0"/>
                <a:cs typeface="Arial" panose="020B0604020202020204" pitchFamily="34" charset="0"/>
              </a:rPr>
              <a:t> </a:t>
            </a:r>
            <a:r>
              <a:rPr lang="en-GB" b="0" i="0" u="none" strike="noStrike" dirty="0" err="1">
                <a:solidFill>
                  <a:srgbClr val="000000"/>
                </a:solidFill>
                <a:effectLst/>
                <a:latin typeface="Arial" panose="020B0604020202020204" pitchFamily="34" charset="0"/>
                <a:cs typeface="Arial" panose="020B0604020202020204" pitchFamily="34" charset="0"/>
              </a:rPr>
              <a:t>parte</a:t>
            </a:r>
            <a:r>
              <a:rPr lang="en-GB" b="0" i="0" u="none" strike="noStrike" dirty="0">
                <a:solidFill>
                  <a:srgbClr val="000000"/>
                </a:solidFill>
                <a:effectLst/>
                <a:latin typeface="Arial" panose="020B0604020202020204" pitchFamily="34" charset="0"/>
                <a:cs typeface="Arial" panose="020B0604020202020204" pitchFamily="34" charset="0"/>
              </a:rPr>
              <a:t> </a:t>
            </a:r>
            <a:r>
              <a:rPr lang="en-GB" b="0" i="0" u="none" strike="noStrike" dirty="0" err="1">
                <a:solidFill>
                  <a:srgbClr val="000000"/>
                </a:solidFill>
                <a:effectLst/>
                <a:latin typeface="Arial" panose="020B0604020202020204" pitchFamily="34" charset="0"/>
                <a:cs typeface="Arial" panose="020B0604020202020204" pitchFamily="34" charset="0"/>
              </a:rPr>
              <a:t>civilă</a:t>
            </a:r>
            <a:r>
              <a:rPr lang="en-GB" b="0" i="0" u="none" strike="noStrike" dirty="0">
                <a:solidFill>
                  <a:srgbClr val="000000"/>
                </a:solidFill>
                <a:effectLst/>
                <a:latin typeface="Arial" panose="020B0604020202020204" pitchFamily="34" charset="0"/>
                <a:cs typeface="Arial" panose="020B0604020202020204" pitchFamily="34" charset="0"/>
              </a:rPr>
              <a:t> care </a:t>
            </a:r>
            <a:r>
              <a:rPr lang="en-GB" b="0" i="0" u="none" strike="noStrike" dirty="0" err="1">
                <a:solidFill>
                  <a:srgbClr val="000000"/>
                </a:solidFill>
                <a:effectLst/>
                <a:latin typeface="Arial" panose="020B0604020202020204" pitchFamily="34" charset="0"/>
                <a:cs typeface="Arial" panose="020B0604020202020204" pitchFamily="34" charset="0"/>
              </a:rPr>
              <a:t>solicită</a:t>
            </a:r>
            <a:r>
              <a:rPr lang="en-GB" b="0" i="0" u="none" strike="noStrike" dirty="0">
                <a:solidFill>
                  <a:srgbClr val="000000"/>
                </a:solidFill>
                <a:effectLst/>
                <a:latin typeface="Arial" panose="020B0604020202020204" pitchFamily="34" charset="0"/>
                <a:cs typeface="Arial" panose="020B0604020202020204" pitchFamily="34" charset="0"/>
              </a:rPr>
              <a:t> </a:t>
            </a:r>
            <a:r>
              <a:rPr lang="en-GB" b="0" i="0" u="none" strike="noStrike" dirty="0" err="1">
                <a:solidFill>
                  <a:srgbClr val="000000"/>
                </a:solidFill>
                <a:effectLst/>
                <a:latin typeface="Arial" panose="020B0604020202020204" pitchFamily="34" charset="0"/>
                <a:cs typeface="Arial" panose="020B0604020202020204" pitchFamily="34" charset="0"/>
              </a:rPr>
              <a:t>despăgubiri</a:t>
            </a:r>
            <a:r>
              <a:rPr lang="en-GB" dirty="0">
                <a:solidFill>
                  <a:srgbClr val="000000"/>
                </a:solidFill>
                <a:latin typeface="Arial" panose="020B0604020202020204" pitchFamily="34" charset="0"/>
                <a:cs typeface="Arial" panose="020B0604020202020204" pitchFamily="34" charset="0"/>
              </a:rPr>
              <a:t> in </a:t>
            </a:r>
            <a:r>
              <a:rPr lang="en-GB" dirty="0" err="1">
                <a:solidFill>
                  <a:srgbClr val="000000"/>
                </a:solidFill>
                <a:latin typeface="Arial" panose="020B0604020202020204" pitchFamily="34" charset="0"/>
                <a:cs typeface="Arial" panose="020B0604020202020204" pitchFamily="34" charset="0"/>
              </a:rPr>
              <a:t>temeiul</a:t>
            </a:r>
            <a:r>
              <a:rPr lang="en-GB" dirty="0">
                <a:solidFill>
                  <a:srgbClr val="000000"/>
                </a:solidFill>
                <a:latin typeface="Arial" panose="020B0604020202020204" pitchFamily="34" charset="0"/>
                <a:cs typeface="Arial" panose="020B0604020202020204" pitchFamily="34" charset="0"/>
              </a:rPr>
              <a:t> </a:t>
            </a:r>
            <a:r>
              <a:rPr lang="en-GB" b="0" i="0" u="none" strike="noStrike" dirty="0">
                <a:solidFill>
                  <a:srgbClr val="000000"/>
                </a:solidFill>
                <a:effectLst/>
                <a:latin typeface="Arial" panose="020B0604020202020204" pitchFamily="34" charset="0"/>
                <a:cs typeface="Arial" panose="020B0604020202020204" pitchFamily="34" charset="0"/>
              </a:rPr>
              <a:t>art. 6 CEDO.</a:t>
            </a:r>
          </a:p>
          <a:p>
            <a:pPr marL="0" indent="0" algn="just">
              <a:buNone/>
            </a:pPr>
            <a:r>
              <a:rPr lang="x-none" sz="1200" dirty="0"/>
              <a:t>Sursa: </a:t>
            </a:r>
            <a:r>
              <a:rPr lang="en-GB" sz="1200" b="1" u="sng" dirty="0">
                <a:solidFill>
                  <a:schemeClr val="accent1"/>
                </a:solidFill>
              </a:rPr>
              <a:t>https://</a:t>
            </a:r>
            <a:r>
              <a:rPr lang="en-GB" sz="1200" b="1" u="sng" dirty="0" err="1">
                <a:solidFill>
                  <a:schemeClr val="accent1"/>
                </a:solidFill>
              </a:rPr>
              <a:t>www.constcourt.md</a:t>
            </a:r>
            <a:r>
              <a:rPr lang="en-GB" sz="1200" b="1" u="sng" dirty="0">
                <a:solidFill>
                  <a:schemeClr val="accent1"/>
                </a:solidFill>
              </a:rPr>
              <a:t>/</a:t>
            </a:r>
            <a:r>
              <a:rPr lang="en-GB" sz="1200" b="1" u="sng" dirty="0" err="1">
                <a:solidFill>
                  <a:schemeClr val="accent1"/>
                </a:solidFill>
              </a:rPr>
              <a:t>libview.php?l</a:t>
            </a:r>
            <a:r>
              <a:rPr lang="en-GB" sz="1200" b="1" u="sng" dirty="0">
                <a:solidFill>
                  <a:schemeClr val="accent1"/>
                </a:solidFill>
              </a:rPr>
              <a:t>=</a:t>
            </a:r>
            <a:r>
              <a:rPr lang="en-GB" sz="1200" b="1" u="sng" dirty="0" err="1">
                <a:solidFill>
                  <a:schemeClr val="accent1"/>
                </a:solidFill>
              </a:rPr>
              <a:t>ro&amp;idc</a:t>
            </a:r>
            <a:r>
              <a:rPr lang="en-GB" sz="1200" b="1" u="sng" dirty="0">
                <a:solidFill>
                  <a:schemeClr val="accent1"/>
                </a:solidFill>
              </a:rPr>
              <a:t>=184&amp;id=2143&amp;t=/</a:t>
            </a:r>
            <a:r>
              <a:rPr lang="en-GB" sz="1200" b="1" u="sng" dirty="0" err="1">
                <a:solidFill>
                  <a:schemeClr val="accent1"/>
                </a:solidFill>
              </a:rPr>
              <a:t>Rezumate</a:t>
            </a:r>
            <a:r>
              <a:rPr lang="en-GB" sz="1200" b="1" u="sng" dirty="0">
                <a:solidFill>
                  <a:schemeClr val="accent1"/>
                </a:solidFill>
              </a:rPr>
              <a:t>-CEDO/2021/Petrella-v-Italia-Durata-anchetelor-preliminare-l-au-impiedicat-pe-reclamant-sa-participe-la-procedurile-penale-ca-parte-civila-care-solicita-despagubiri-articolul-6-aplicabil-Incalcare,</a:t>
            </a:r>
            <a:r>
              <a:rPr lang="en-GB" sz="1200" u="sng" dirty="0"/>
              <a:t> </a:t>
            </a:r>
            <a:r>
              <a:rPr lang="en-GB" sz="1200" u="sng" dirty="0" err="1"/>
              <a:t>a</a:t>
            </a:r>
            <a:r>
              <a:rPr lang="en-GB" sz="1200" dirty="0" err="1"/>
              <a:t>ccesat</a:t>
            </a:r>
            <a:r>
              <a:rPr lang="en-GB" sz="1200" dirty="0"/>
              <a:t> pe 06.10.24.</a:t>
            </a:r>
            <a:endParaRPr lang="x-none" sz="1200" dirty="0"/>
          </a:p>
        </p:txBody>
      </p:sp>
      <p:sp>
        <p:nvSpPr>
          <p:cNvPr id="4" name="Date Placeholder 3">
            <a:extLst>
              <a:ext uri="{FF2B5EF4-FFF2-40B4-BE49-F238E27FC236}">
                <a16:creationId xmlns:a16="http://schemas.microsoft.com/office/drawing/2014/main" xmlns="" id="{422AF4C3-67DD-191B-BF1F-354EC5011E0B}"/>
              </a:ext>
            </a:extLst>
          </p:cNvPr>
          <p:cNvSpPr>
            <a:spLocks noGrp="1"/>
          </p:cNvSpPr>
          <p:nvPr>
            <p:ph type="dt" sz="half" idx="10"/>
          </p:nvPr>
        </p:nvSpPr>
        <p:spPr/>
        <p:txBody>
          <a:bodyPr/>
          <a:lstStyle/>
          <a:p>
            <a:r>
              <a:rPr lang="en-US" dirty="0"/>
              <a:t>10 </a:t>
            </a:r>
            <a:r>
              <a:rPr lang="en-US" dirty="0" err="1"/>
              <a:t>Octombrie</a:t>
            </a:r>
            <a:r>
              <a:rPr lang="en-US" dirty="0"/>
              <a:t> 2024</a:t>
            </a:r>
          </a:p>
        </p:txBody>
      </p:sp>
      <p:sp>
        <p:nvSpPr>
          <p:cNvPr id="5" name="Footer Placeholder 4">
            <a:extLst>
              <a:ext uri="{FF2B5EF4-FFF2-40B4-BE49-F238E27FC236}">
                <a16:creationId xmlns:a16="http://schemas.microsoft.com/office/drawing/2014/main" xmlns="" id="{8423B777-B09B-7330-A37D-24E239C65E28}"/>
              </a:ext>
            </a:extLst>
          </p:cNvPr>
          <p:cNvSpPr>
            <a:spLocks noGrp="1"/>
          </p:cNvSpPr>
          <p:nvPr>
            <p:ph type="ftr" sz="quarter" idx="11"/>
          </p:nvPr>
        </p:nvSpPr>
        <p:spPr/>
        <p:txBody>
          <a:bodyPr/>
          <a:lstStyle/>
          <a:p>
            <a:r>
              <a:rPr lang="en-US" dirty="0" err="1"/>
              <a:t>Principiile</a:t>
            </a:r>
            <a:r>
              <a:rPr lang="en-US" dirty="0"/>
              <a:t> </a:t>
            </a:r>
            <a:r>
              <a:rPr lang="en-US" dirty="0" err="1"/>
              <a:t>aplicarii</a:t>
            </a:r>
            <a:r>
              <a:rPr lang="en-US" dirty="0"/>
              <a:t> CEDO in </a:t>
            </a:r>
            <a:r>
              <a:rPr lang="en-US" dirty="0" err="1"/>
              <a:t>Ordinea</a:t>
            </a:r>
            <a:r>
              <a:rPr lang="en-US" dirty="0"/>
              <a:t> </a:t>
            </a:r>
            <a:r>
              <a:rPr lang="en-US" dirty="0" err="1"/>
              <a:t>Juridica</a:t>
            </a:r>
            <a:r>
              <a:rPr lang="en-US" dirty="0"/>
              <a:t> Interna, Nani Nicoleta</a:t>
            </a:r>
          </a:p>
        </p:txBody>
      </p:sp>
      <p:sp>
        <p:nvSpPr>
          <p:cNvPr id="6" name="Slide Number Placeholder 5">
            <a:extLst>
              <a:ext uri="{FF2B5EF4-FFF2-40B4-BE49-F238E27FC236}">
                <a16:creationId xmlns:a16="http://schemas.microsoft.com/office/drawing/2014/main" xmlns="" id="{EAF15D77-DAC5-D631-40FA-693B1374B74D}"/>
              </a:ext>
            </a:extLst>
          </p:cNvPr>
          <p:cNvSpPr>
            <a:spLocks noGrp="1"/>
          </p:cNvSpPr>
          <p:nvPr>
            <p:ph type="sldNum" sz="quarter" idx="12"/>
          </p:nvPr>
        </p:nvSpPr>
        <p:spPr/>
        <p:txBody>
          <a:bodyPr/>
          <a:lstStyle/>
          <a:p>
            <a:r>
              <a:rPr lang="en-US"/>
              <a:t>Page </a:t>
            </a:r>
            <a:fld id="{9D46F3A4-F478-9440-BC8E-B732027F4C86}" type="slidenum">
              <a:rPr lang="en-US" smtClean="0"/>
              <a:pPr/>
              <a:t>8</a:t>
            </a:fld>
            <a:endParaRPr lang="en-US" dirty="0"/>
          </a:p>
        </p:txBody>
      </p:sp>
      <p:pic>
        <p:nvPicPr>
          <p:cNvPr id="7" name="Picture 6" descr="A logo with a globe and text&#10;&#10;Description automatically generated">
            <a:extLst>
              <a:ext uri="{FF2B5EF4-FFF2-40B4-BE49-F238E27FC236}">
                <a16:creationId xmlns:a16="http://schemas.microsoft.com/office/drawing/2014/main" xmlns="" id="{734C5C8E-409F-A112-BDCE-0038604B5394}"/>
              </a:ext>
            </a:extLst>
          </p:cNvPr>
          <p:cNvPicPr>
            <a:picLocks noChangeAspect="1"/>
          </p:cNvPicPr>
          <p:nvPr/>
        </p:nvPicPr>
        <p:blipFill>
          <a:blip r:embed="rId3"/>
          <a:stretch>
            <a:fillRect/>
          </a:stretch>
        </p:blipFill>
        <p:spPr>
          <a:xfrm>
            <a:off x="35000" y="5638"/>
            <a:ext cx="1659756" cy="1262423"/>
          </a:xfrm>
          <a:prstGeom prst="rect">
            <a:avLst/>
          </a:prstGeom>
        </p:spPr>
      </p:pic>
      <p:pic>
        <p:nvPicPr>
          <p:cNvPr id="8" name="Picture 7" descr="A blue circle with a white figure holding scales and a book&#10;&#10;Description automatically generated">
            <a:extLst>
              <a:ext uri="{FF2B5EF4-FFF2-40B4-BE49-F238E27FC236}">
                <a16:creationId xmlns:a16="http://schemas.microsoft.com/office/drawing/2014/main" xmlns="" id="{66D0022B-0AB6-3C39-399C-691DA5A9D21E}"/>
              </a:ext>
            </a:extLst>
          </p:cNvPr>
          <p:cNvPicPr>
            <a:picLocks noChangeAspect="1"/>
          </p:cNvPicPr>
          <p:nvPr/>
        </p:nvPicPr>
        <p:blipFill>
          <a:blip r:embed="rId4"/>
          <a:stretch>
            <a:fillRect/>
          </a:stretch>
        </p:blipFill>
        <p:spPr>
          <a:xfrm>
            <a:off x="1631505" y="5638"/>
            <a:ext cx="1659756" cy="1262423"/>
          </a:xfrm>
          <a:prstGeom prst="rect">
            <a:avLst/>
          </a:prstGeom>
        </p:spPr>
      </p:pic>
      <p:pic>
        <p:nvPicPr>
          <p:cNvPr id="9" name="Picture 8" descr="A green and white logo&#10;&#10;Description automatically generated">
            <a:extLst>
              <a:ext uri="{FF2B5EF4-FFF2-40B4-BE49-F238E27FC236}">
                <a16:creationId xmlns:a16="http://schemas.microsoft.com/office/drawing/2014/main" xmlns="" id="{6E4C1396-30A5-D905-9E5A-E4E189639CDE}"/>
              </a:ext>
            </a:extLst>
          </p:cNvPr>
          <p:cNvPicPr>
            <a:picLocks noChangeAspect="1"/>
          </p:cNvPicPr>
          <p:nvPr/>
        </p:nvPicPr>
        <p:blipFill>
          <a:blip r:embed="rId5"/>
          <a:stretch>
            <a:fillRect/>
          </a:stretch>
        </p:blipFill>
        <p:spPr>
          <a:xfrm>
            <a:off x="3291261" y="1"/>
            <a:ext cx="4244899" cy="1340842"/>
          </a:xfrm>
          <a:prstGeom prst="rect">
            <a:avLst/>
          </a:prstGeom>
        </p:spPr>
      </p:pic>
    </p:spTree>
    <p:extLst>
      <p:ext uri="{BB962C8B-B14F-4D97-AF65-F5344CB8AC3E}">
        <p14:creationId xmlns:p14="http://schemas.microsoft.com/office/powerpoint/2010/main" val="179958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7233C-3068-F274-C9BF-755071089336}"/>
              </a:ext>
            </a:extLst>
          </p:cNvPr>
          <p:cNvSpPr>
            <a:spLocks noGrp="1"/>
          </p:cNvSpPr>
          <p:nvPr>
            <p:ph type="title"/>
          </p:nvPr>
        </p:nvSpPr>
        <p:spPr>
          <a:xfrm>
            <a:off x="88466" y="1427037"/>
            <a:ext cx="11912190" cy="561804"/>
          </a:xfrm>
        </p:spPr>
        <p:txBody>
          <a:bodyPr/>
          <a:lstStyle/>
          <a:p>
            <a:pPr algn="just"/>
            <a:r>
              <a:rPr lang="en-GB" i="1" dirty="0" err="1">
                <a:latin typeface="Arial" panose="020B0604020202020204" pitchFamily="34" charset="0"/>
                <a:cs typeface="Arial" panose="020B0604020202020204" pitchFamily="34" charset="0"/>
              </a:rPr>
              <a:t>Aplicabilitate</a:t>
            </a:r>
            <a:r>
              <a:rPr lang="en-GB" i="1" dirty="0">
                <a:latin typeface="Arial" panose="020B0604020202020204" pitchFamily="34" charset="0"/>
                <a:cs typeface="Arial" panose="020B0604020202020204" pitchFamily="34" charset="0"/>
              </a:rPr>
              <a:t>? </a:t>
            </a:r>
            <a:r>
              <a:rPr lang="en-GB" sz="1600" b="0" i="1" dirty="0">
                <a:solidFill>
                  <a:srgbClr val="000000"/>
                </a:solidFill>
                <a:latin typeface="Arial" panose="020B0604020202020204" pitchFamily="34" charset="0"/>
                <a:cs typeface="Arial" panose="020B0604020202020204" pitchFamily="34" charset="0"/>
              </a:rPr>
              <a:t/>
            </a:r>
            <a:br>
              <a:rPr lang="en-GB" sz="1600" b="0" i="1" dirty="0">
                <a:solidFill>
                  <a:srgbClr val="000000"/>
                </a:solidFill>
                <a:latin typeface="Arial" panose="020B0604020202020204" pitchFamily="34" charset="0"/>
                <a:cs typeface="Arial" panose="020B0604020202020204" pitchFamily="34" charset="0"/>
              </a:rPr>
            </a:br>
            <a:r>
              <a:rPr lang="en-GB" sz="1600" b="0" i="1" dirty="0">
                <a:solidFill>
                  <a:srgbClr val="000000"/>
                </a:solidFill>
                <a:latin typeface="Arial" panose="020B0604020202020204" pitchFamily="34" charset="0"/>
                <a:cs typeface="Arial" panose="020B0604020202020204" pitchFamily="34" charset="0"/>
              </a:rPr>
              <a:t/>
            </a:r>
            <a:br>
              <a:rPr lang="en-GB" sz="1600" b="0" i="1" dirty="0">
                <a:solidFill>
                  <a:srgbClr val="000000"/>
                </a:solidFill>
                <a:latin typeface="Arial" panose="020B0604020202020204" pitchFamily="34" charset="0"/>
                <a:cs typeface="Arial" panose="020B0604020202020204" pitchFamily="34" charset="0"/>
              </a:rPr>
            </a:br>
            <a:r>
              <a:rPr lang="en-GB" sz="1600" b="0" i="0" u="none" strike="noStrike" dirty="0">
                <a:solidFill>
                  <a:srgbClr val="000000"/>
                </a:solidFill>
                <a:effectLst/>
                <a:latin typeface="Arial" panose="020B0604020202020204" pitchFamily="34" charset="0"/>
                <a:cs typeface="Arial" panose="020B0604020202020204" pitchFamily="34" charset="0"/>
              </a:rPr>
              <a:t/>
            </a:r>
            <a:br>
              <a:rPr lang="en-GB" sz="1600" b="0" i="0" u="none" strike="noStrike" dirty="0">
                <a:solidFill>
                  <a:srgbClr val="000000"/>
                </a:solidFill>
                <a:effectLst/>
                <a:latin typeface="Arial" panose="020B0604020202020204" pitchFamily="34" charset="0"/>
                <a:cs typeface="Arial" panose="020B0604020202020204" pitchFamily="34" charset="0"/>
              </a:rPr>
            </a:br>
            <a:r>
              <a:rPr lang="en-GB" sz="1600" b="0" dirty="0">
                <a:solidFill>
                  <a:srgbClr val="000000"/>
                </a:solidFill>
                <a:latin typeface="Arial" panose="020B0604020202020204" pitchFamily="34" charset="0"/>
                <a:cs typeface="Arial" panose="020B0604020202020204" pitchFamily="34" charset="0"/>
              </a:rPr>
              <a:t>a)</a:t>
            </a:r>
            <a:r>
              <a:rPr lang="en-GB" sz="1600" b="0" i="0" u="none" strike="noStrike" dirty="0" err="1">
                <a:solidFill>
                  <a:schemeClr val="tx1"/>
                </a:solidFill>
                <a:effectLst/>
                <a:latin typeface="Arial" panose="020B0604020202020204" pitchFamily="34" charset="0"/>
                <a:cs typeface="Arial" panose="020B0604020202020204" pitchFamily="34" charset="0"/>
              </a:rPr>
              <a:t>Pentru</a:t>
            </a:r>
            <a:r>
              <a:rPr lang="en-GB" sz="1600" b="0" i="0" u="none" strike="noStrike" dirty="0">
                <a:solidFill>
                  <a:schemeClr val="tx1"/>
                </a:solidFill>
                <a:effectLst/>
                <a:latin typeface="Arial" panose="020B0604020202020204" pitchFamily="34" charset="0"/>
                <a:cs typeface="Arial" panose="020B0604020202020204" pitchFamily="34" charset="0"/>
              </a:rPr>
              <a:t> a se </a:t>
            </a:r>
            <a:r>
              <a:rPr lang="en-GB" sz="1600" b="0" i="0" u="none" strike="noStrike" dirty="0" err="1">
                <a:solidFill>
                  <a:schemeClr val="tx1"/>
                </a:solidFill>
                <a:effectLst/>
                <a:latin typeface="Arial" panose="020B0604020202020204" pitchFamily="34" charset="0"/>
                <a:cs typeface="Arial" panose="020B0604020202020204" pitchFamily="34" charset="0"/>
              </a:rPr>
              <a:t>încadra</a:t>
            </a:r>
            <a:r>
              <a:rPr lang="en-GB" sz="1600" b="0" i="0" u="none" strike="noStrike" dirty="0">
                <a:solidFill>
                  <a:schemeClr val="tx1"/>
                </a:solidFill>
                <a:effectLst/>
                <a:latin typeface="Arial" panose="020B0604020202020204" pitchFamily="34" charset="0"/>
                <a:cs typeface="Arial" panose="020B0604020202020204" pitchFamily="34" charset="0"/>
              </a:rPr>
              <a:t> </a:t>
            </a:r>
            <a:r>
              <a:rPr lang="en-GB" sz="1600" b="0" i="0" u="none" strike="noStrike" dirty="0" err="1">
                <a:solidFill>
                  <a:schemeClr val="tx1"/>
                </a:solidFill>
                <a:effectLst/>
                <a:latin typeface="Arial" panose="020B0604020202020204" pitchFamily="34" charset="0"/>
                <a:cs typeface="Arial" panose="020B0604020202020204" pitchFamily="34" charset="0"/>
              </a:rPr>
              <a:t>în</a:t>
            </a:r>
            <a:r>
              <a:rPr lang="en-GB" sz="1600" b="0" i="0" u="none" strike="noStrike" dirty="0">
                <a:solidFill>
                  <a:schemeClr val="tx1"/>
                </a:solidFill>
                <a:effectLst/>
                <a:latin typeface="Arial" panose="020B0604020202020204" pitchFamily="34" charset="0"/>
                <a:cs typeface="Arial" panose="020B0604020202020204" pitchFamily="34" charset="0"/>
              </a:rPr>
              <a:t> </a:t>
            </a:r>
            <a:r>
              <a:rPr lang="en-GB" sz="1600" b="0" i="0" u="none" strike="noStrike" dirty="0" err="1">
                <a:solidFill>
                  <a:schemeClr val="tx1"/>
                </a:solidFill>
                <a:effectLst/>
                <a:latin typeface="Arial" panose="020B0604020202020204" pitchFamily="34" charset="0"/>
                <a:cs typeface="Arial" panose="020B0604020202020204" pitchFamily="34" charset="0"/>
              </a:rPr>
              <a:t>câmpul</a:t>
            </a:r>
            <a:r>
              <a:rPr lang="en-GB" sz="1600" b="0" i="0" u="none" strike="noStrike" dirty="0">
                <a:solidFill>
                  <a:schemeClr val="tx1"/>
                </a:solidFill>
                <a:effectLst/>
                <a:latin typeface="Arial" panose="020B0604020202020204" pitchFamily="34" charset="0"/>
                <a:cs typeface="Arial" panose="020B0604020202020204" pitchFamily="34" charset="0"/>
              </a:rPr>
              <a:t> de </a:t>
            </a:r>
            <a:r>
              <a:rPr lang="en-GB" sz="1600" b="0" i="0" u="none" strike="noStrike" dirty="0" err="1">
                <a:solidFill>
                  <a:schemeClr val="tx1"/>
                </a:solidFill>
                <a:effectLst/>
                <a:latin typeface="Arial" panose="020B0604020202020204" pitchFamily="34" charset="0"/>
                <a:cs typeface="Arial" panose="020B0604020202020204" pitchFamily="34" charset="0"/>
              </a:rPr>
              <a:t>aplicare</a:t>
            </a:r>
            <a:r>
              <a:rPr lang="en-GB" sz="1600" b="0" i="0" u="none" strike="noStrike" dirty="0">
                <a:solidFill>
                  <a:schemeClr val="tx1"/>
                </a:solidFill>
                <a:effectLst/>
                <a:latin typeface="Arial" panose="020B0604020202020204" pitchFamily="34" charset="0"/>
                <a:cs typeface="Arial" panose="020B0604020202020204" pitchFamily="34" charset="0"/>
              </a:rPr>
              <a:t> al </a:t>
            </a:r>
            <a:r>
              <a:rPr lang="en-GB" sz="1600" b="0" i="0" u="none" strike="noStrike" dirty="0" err="1">
                <a:solidFill>
                  <a:schemeClr val="tx1"/>
                </a:solidFill>
                <a:effectLst/>
                <a:latin typeface="Arial" panose="020B0604020202020204" pitchFamily="34" charset="0"/>
                <a:cs typeface="Arial" panose="020B0604020202020204" pitchFamily="34" charset="0"/>
              </a:rPr>
              <a:t>Convenției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dreptul</a:t>
            </a:r>
            <a:r>
              <a:rPr lang="en-GB" sz="1600" b="0" i="0" u="none" strike="noStrike" dirty="0">
                <a:solidFill>
                  <a:srgbClr val="000000"/>
                </a:solidFill>
                <a:effectLst/>
                <a:latin typeface="Arial" panose="020B0604020202020204" pitchFamily="34" charset="0"/>
                <a:cs typeface="Arial" panose="020B0604020202020204" pitchFamily="34" charset="0"/>
              </a:rPr>
              <a:t> la </a:t>
            </a:r>
            <a:r>
              <a:rPr lang="en-GB" sz="1600" b="0" i="0" u="none" strike="noStrike" dirty="0" err="1">
                <a:solidFill>
                  <a:srgbClr val="000000"/>
                </a:solidFill>
                <a:effectLst/>
                <a:latin typeface="Arial" panose="020B0604020202020204" pitchFamily="34" charset="0"/>
                <a:cs typeface="Arial" panose="020B0604020202020204" pitchFamily="34" charset="0"/>
              </a:rPr>
              <a:t>începerea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urmăririi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penale</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asupra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unor</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terți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sau</a:t>
            </a:r>
            <a:r>
              <a:rPr lang="en-GB" sz="1600" b="0" i="0" u="none" strike="noStrike" dirty="0">
                <a:solidFill>
                  <a:srgbClr val="000000"/>
                </a:solidFill>
                <a:effectLst/>
                <a:latin typeface="Arial" panose="020B0604020202020204" pitchFamily="34" charset="0"/>
                <a:cs typeface="Arial" panose="020B0604020202020204" pitchFamily="34" charset="0"/>
              </a:rPr>
              <a:t> la </a:t>
            </a:r>
            <a:r>
              <a:rPr lang="en-GB" sz="1600" b="0" i="0" u="none" strike="noStrike" dirty="0" err="1">
                <a:solidFill>
                  <a:srgbClr val="000000"/>
                </a:solidFill>
                <a:effectLst/>
                <a:latin typeface="Arial" panose="020B0604020202020204" pitchFamily="34" charset="0"/>
                <a:cs typeface="Arial" panose="020B0604020202020204" pitchFamily="34" charset="0"/>
              </a:rPr>
              <a:t>condamnarea</a:t>
            </a:r>
            <a:r>
              <a:rPr lang="en-GB" sz="1600" b="0" i="0" u="none" strike="noStrike" dirty="0">
                <a:solidFill>
                  <a:srgbClr val="000000"/>
                </a:solidFill>
                <a:effectLst/>
                <a:latin typeface="Arial" panose="020B0604020202020204" pitchFamily="34" charset="0"/>
                <a:cs typeface="Arial" panose="020B0604020202020204" pitchFamily="34" charset="0"/>
              </a:rPr>
              <a:t> lor </a:t>
            </a:r>
            <a:r>
              <a:rPr lang="en-GB" sz="1600" b="0" i="0" u="none" strike="noStrike" dirty="0" err="1">
                <a:solidFill>
                  <a:srgbClr val="000000"/>
                </a:solidFill>
                <a:effectLst/>
                <a:latin typeface="Arial" panose="020B0604020202020204" pitchFamily="34" charset="0"/>
                <a:cs typeface="Arial" panose="020B0604020202020204" pitchFamily="34" charset="0"/>
              </a:rPr>
              <a:t>pentru</a:t>
            </a:r>
            <a:r>
              <a:rPr lang="en-GB" sz="1600" b="0" i="0" u="none" strike="noStrike" dirty="0">
                <a:solidFill>
                  <a:srgbClr val="000000"/>
                </a:solidFill>
                <a:effectLst/>
                <a:latin typeface="Arial" panose="020B0604020202020204" pitchFamily="34" charset="0"/>
                <a:cs typeface="Arial" panose="020B0604020202020204" pitchFamily="34" charset="0"/>
              </a:rPr>
              <a:t> o </a:t>
            </a:r>
            <a:r>
              <a:rPr lang="en-GB" sz="1600" b="0" i="0" u="none" strike="noStrike" dirty="0" err="1">
                <a:solidFill>
                  <a:srgbClr val="000000"/>
                </a:solidFill>
                <a:effectLst/>
                <a:latin typeface="Arial" panose="020B0604020202020204" pitchFamily="34" charset="0"/>
                <a:cs typeface="Arial" panose="020B0604020202020204" pitchFamily="34" charset="0"/>
              </a:rPr>
              <a:t>anumită</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infracțiune</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trebuie</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să</a:t>
            </a:r>
            <a:r>
              <a:rPr lang="en-GB" sz="1600" b="0" i="0" u="none" strike="noStrike" dirty="0">
                <a:solidFill>
                  <a:srgbClr val="000000"/>
                </a:solidFill>
                <a:effectLst/>
                <a:latin typeface="Arial" panose="020B0604020202020204" pitchFamily="34" charset="0"/>
                <a:cs typeface="Arial" panose="020B0604020202020204" pitchFamily="34" charset="0"/>
              </a:rPr>
              <a:t> fie </a:t>
            </a:r>
            <a:r>
              <a:rPr lang="en-GB" sz="1600" b="0" i="0" u="none" strike="noStrike" dirty="0" err="1">
                <a:solidFill>
                  <a:srgbClr val="000000"/>
                </a:solidFill>
                <a:effectLst/>
                <a:latin typeface="Arial" panose="020B0604020202020204" pitchFamily="34" charset="0"/>
                <a:cs typeface="Arial" panose="020B0604020202020204" pitchFamily="34" charset="0"/>
              </a:rPr>
              <a:t>inseparabil</a:t>
            </a:r>
            <a:r>
              <a:rPr lang="en-GB" sz="1600" b="0" i="0" u="none" strike="noStrike" dirty="0">
                <a:solidFill>
                  <a:srgbClr val="000000"/>
                </a:solidFill>
                <a:effectLst/>
                <a:latin typeface="Arial" panose="020B0604020202020204" pitchFamily="34" charset="0"/>
                <a:cs typeface="Arial" panose="020B0604020202020204" pitchFamily="34" charset="0"/>
              </a:rPr>
              <a:t> de </a:t>
            </a:r>
            <a:r>
              <a:rPr lang="en-GB" sz="1600" b="0" i="0" u="none" strike="noStrike" dirty="0" err="1">
                <a:solidFill>
                  <a:srgbClr val="000000"/>
                </a:solidFill>
                <a:effectLst/>
                <a:latin typeface="Arial" panose="020B0604020202020204" pitchFamily="34" charset="0"/>
                <a:cs typeface="Arial" panose="020B0604020202020204" pitchFamily="34" charset="0"/>
              </a:rPr>
              <a:t>exercițiul</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dreptului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victimei</a:t>
            </a:r>
            <a:r>
              <a:rPr lang="en-GB" sz="1600" b="0" i="0" u="none" strike="noStrike" dirty="0">
                <a:solidFill>
                  <a:srgbClr val="000000"/>
                </a:solidFill>
                <a:effectLst/>
                <a:latin typeface="Arial" panose="020B0604020202020204" pitchFamily="34" charset="0"/>
                <a:cs typeface="Arial" panose="020B0604020202020204" pitchFamily="34" charset="0"/>
              </a:rPr>
              <a:t> de a </a:t>
            </a:r>
            <a:r>
              <a:rPr lang="en-GB" sz="1600" b="0" i="0" u="none" strike="noStrike" dirty="0" err="1">
                <a:solidFill>
                  <a:srgbClr val="000000"/>
                </a:solidFill>
                <a:effectLst/>
                <a:latin typeface="Arial" panose="020B0604020202020204" pitchFamily="34" charset="0"/>
                <a:cs typeface="Arial" panose="020B0604020202020204" pitchFamily="34" charset="0"/>
              </a:rPr>
              <a:t>iniția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proceduri</a:t>
            </a:r>
            <a:r>
              <a:rPr lang="en-GB" sz="1600" b="0" i="0" u="none" strike="noStrike" dirty="0">
                <a:solidFill>
                  <a:srgbClr val="000000"/>
                </a:solidFill>
                <a:effectLst/>
                <a:latin typeface="Arial" panose="020B0604020202020204" pitchFamily="34" charset="0"/>
                <a:cs typeface="Arial" panose="020B0604020202020204" pitchFamily="34" charset="0"/>
              </a:rPr>
              <a:t> civile </a:t>
            </a:r>
            <a:r>
              <a:rPr lang="en-GB" sz="1600" b="0" i="0" u="none" strike="noStrike" dirty="0" err="1">
                <a:solidFill>
                  <a:srgbClr val="000000"/>
                </a:solidFill>
                <a:effectLst/>
                <a:latin typeface="Arial" panose="020B0604020202020204" pitchFamily="34" charset="0"/>
                <a:cs typeface="Arial" panose="020B0604020202020204" pitchFamily="34" charset="0"/>
              </a:rPr>
              <a:t>în</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dreptul</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național</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chiar</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dacă</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numai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pentru</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garantarea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reparației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simbolice</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sau</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pentru</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protejarea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unui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drept</a:t>
            </a:r>
            <a:r>
              <a:rPr lang="en-GB" sz="1600" b="0" i="0" u="none" strike="noStrike" dirty="0">
                <a:solidFill>
                  <a:srgbClr val="000000"/>
                </a:solidFill>
                <a:effectLst/>
                <a:latin typeface="Arial" panose="020B0604020202020204" pitchFamily="34" charset="0"/>
                <a:cs typeface="Arial" panose="020B0604020202020204" pitchFamily="34" charset="0"/>
              </a:rPr>
              <a:t> civil, cum </a:t>
            </a:r>
            <a:r>
              <a:rPr lang="en-GB" sz="1600" b="0" i="0" u="none" strike="noStrike" dirty="0" err="1">
                <a:solidFill>
                  <a:srgbClr val="000000"/>
                </a:solidFill>
                <a:effectLst/>
                <a:latin typeface="Arial" panose="020B0604020202020204" pitchFamily="34" charset="0"/>
                <a:cs typeface="Arial" panose="020B0604020202020204" pitchFamily="34" charset="0"/>
              </a:rPr>
              <a:t>ar</a:t>
            </a:r>
            <a:r>
              <a:rPr lang="en-GB" sz="1600" b="0" i="0" u="none" strike="noStrike" dirty="0">
                <a:solidFill>
                  <a:srgbClr val="000000"/>
                </a:solidFill>
                <a:effectLst/>
                <a:latin typeface="Arial" panose="020B0604020202020204" pitchFamily="34" charset="0"/>
                <a:cs typeface="Arial" panose="020B0604020202020204" pitchFamily="34" charset="0"/>
              </a:rPr>
              <a:t> fi </a:t>
            </a:r>
            <a:r>
              <a:rPr lang="en-GB" sz="1600" b="0" i="0" u="none" strike="noStrike" dirty="0" err="1">
                <a:solidFill>
                  <a:srgbClr val="000000"/>
                </a:solidFill>
                <a:effectLst/>
                <a:latin typeface="Arial" panose="020B0604020202020204" pitchFamily="34" charset="0"/>
                <a:cs typeface="Arial" panose="020B0604020202020204" pitchFamily="34" charset="0"/>
              </a:rPr>
              <a:t>dreptul</a:t>
            </a:r>
            <a:r>
              <a:rPr lang="en-GB" sz="1600" b="0" i="0" u="none" strike="noStrike" dirty="0">
                <a:solidFill>
                  <a:srgbClr val="000000"/>
                </a:solidFill>
                <a:effectLst/>
                <a:latin typeface="Arial" panose="020B0604020202020204" pitchFamily="34" charset="0"/>
                <a:cs typeface="Arial" panose="020B0604020202020204" pitchFamily="34" charset="0"/>
              </a:rPr>
              <a:t> la o </a:t>
            </a:r>
            <a:r>
              <a:rPr lang="en-GB" sz="1600" b="0" i="0" u="none" strike="noStrike" dirty="0" err="1">
                <a:solidFill>
                  <a:srgbClr val="000000"/>
                </a:solidFill>
                <a:effectLst/>
                <a:latin typeface="Arial" panose="020B0604020202020204" pitchFamily="34" charset="0"/>
                <a:cs typeface="Arial" panose="020B0604020202020204" pitchFamily="34" charset="0"/>
              </a:rPr>
              <a:t>bună</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reputație</a:t>
            </a:r>
            <a:r>
              <a:rPr lang="en-GB" sz="1600" b="0" i="0" u="none" strike="noStrike" dirty="0">
                <a:solidFill>
                  <a:srgbClr val="000000"/>
                </a:solidFill>
                <a:effectLst/>
                <a:latin typeface="Arial" panose="020B0604020202020204" pitchFamily="34" charset="0"/>
                <a:cs typeface="Arial" panose="020B0604020202020204" pitchFamily="34" charset="0"/>
              </a:rPr>
              <a:t>”; </a:t>
            </a:r>
            <a:br>
              <a:rPr lang="en-GB" sz="1600" b="0" i="0" u="none" strike="noStrike" dirty="0">
                <a:solidFill>
                  <a:srgbClr val="000000"/>
                </a:solidFill>
                <a:effectLst/>
                <a:latin typeface="Arial" panose="020B0604020202020204" pitchFamily="34" charset="0"/>
                <a:cs typeface="Arial" panose="020B0604020202020204" pitchFamily="34" charset="0"/>
              </a:rPr>
            </a:br>
            <a:r>
              <a:rPr lang="en-GB" sz="1600" b="0" i="0" u="none" strike="noStrike" dirty="0">
                <a:solidFill>
                  <a:srgbClr val="000000"/>
                </a:solidFill>
                <a:effectLst/>
                <a:latin typeface="Arial" panose="020B0604020202020204" pitchFamily="34" charset="0"/>
                <a:cs typeface="Arial" panose="020B0604020202020204" pitchFamily="34" charset="0"/>
              </a:rPr>
              <a:t/>
            </a:r>
            <a:br>
              <a:rPr lang="en-GB" sz="1600" b="0" i="0" u="none" strike="noStrike" dirty="0">
                <a:solidFill>
                  <a:srgbClr val="000000"/>
                </a:solidFill>
                <a:effectLst/>
                <a:latin typeface="Arial" panose="020B0604020202020204" pitchFamily="34" charset="0"/>
                <a:cs typeface="Arial" panose="020B0604020202020204" pitchFamily="34" charset="0"/>
              </a:rPr>
            </a:br>
            <a:r>
              <a:rPr lang="en-GB" sz="1600" b="0" i="0" u="none" strike="noStrike" dirty="0">
                <a:solidFill>
                  <a:srgbClr val="000000"/>
                </a:solidFill>
                <a:effectLst/>
                <a:latin typeface="Arial" panose="020B0604020202020204" pitchFamily="34" charset="0"/>
                <a:cs typeface="Arial" panose="020B0604020202020204" pitchFamily="34" charset="0"/>
              </a:rPr>
              <a:t>b)</a:t>
            </a:r>
            <a:r>
              <a:rPr lang="en-GB" sz="1600" u="sng" dirty="0">
                <a:solidFill>
                  <a:srgbClr val="000000"/>
                </a:solidFill>
                <a:latin typeface="Arial" panose="020B0604020202020204" pitchFamily="34" charset="0"/>
                <a:cs typeface="Arial" panose="020B0604020202020204" pitchFamily="34" charset="0"/>
              </a:rPr>
              <a:t>A</a:t>
            </a:r>
            <a:r>
              <a:rPr lang="en-GB" sz="1600" i="0" u="sng" strike="noStrike" dirty="0">
                <a:solidFill>
                  <a:srgbClr val="000000"/>
                </a:solidFill>
                <a:effectLst/>
                <a:latin typeface="Arial" panose="020B0604020202020204" pitchFamily="34" charset="0"/>
                <a:cs typeface="Arial" panose="020B0604020202020204" pitchFamily="34" charset="0"/>
              </a:rPr>
              <a:t>rt. 6 </a:t>
            </a:r>
            <a:r>
              <a:rPr lang="en-GB" sz="1600" i="0" u="sng" strike="noStrike" dirty="0" err="1">
                <a:solidFill>
                  <a:srgbClr val="000000"/>
                </a:solidFill>
                <a:effectLst/>
                <a:latin typeface="Arial" panose="020B0604020202020204" pitchFamily="34" charset="0"/>
                <a:cs typeface="Arial" panose="020B0604020202020204" pitchFamily="34" charset="0"/>
              </a:rPr>
              <a:t>alin</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u="sng" dirty="0">
                <a:solidFill>
                  <a:srgbClr val="000000"/>
                </a:solidFill>
                <a:latin typeface="Arial" panose="020B0604020202020204" pitchFamily="34" charset="0"/>
                <a:cs typeface="Arial" panose="020B0604020202020204" pitchFamily="34" charset="0"/>
              </a:rPr>
              <a:t>(</a:t>
            </a:r>
            <a:r>
              <a:rPr lang="en-GB" sz="1600" i="0" u="sng" strike="noStrike" dirty="0">
                <a:solidFill>
                  <a:srgbClr val="000000"/>
                </a:solidFill>
                <a:effectLst/>
                <a:latin typeface="Arial" panose="020B0604020202020204" pitchFamily="34" charset="0"/>
                <a:cs typeface="Arial" panose="020B0604020202020204" pitchFamily="34" charset="0"/>
              </a:rPr>
              <a:t>1) din </a:t>
            </a:r>
            <a:r>
              <a:rPr lang="en-GB" sz="1600" i="0" u="sng" strike="noStrike" dirty="0" err="1">
                <a:solidFill>
                  <a:srgbClr val="000000"/>
                </a:solidFill>
                <a:effectLst/>
                <a:latin typeface="Arial" panose="020B0604020202020204" pitchFamily="34" charset="0"/>
                <a:cs typeface="Arial" panose="020B0604020202020204" pitchFamily="34" charset="0"/>
              </a:rPr>
              <a:t>Convenție</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este</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aplicabil</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în</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cazul</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procedurilor</a:t>
            </a:r>
            <a:r>
              <a:rPr lang="en-GB" sz="1600" i="0" u="sng" strike="noStrike" dirty="0">
                <a:solidFill>
                  <a:srgbClr val="000000"/>
                </a:solidFill>
                <a:effectLst/>
                <a:latin typeface="Arial" panose="020B0604020202020204" pitchFamily="34" charset="0"/>
                <a:cs typeface="Arial" panose="020B0604020202020204" pitchFamily="34" charset="0"/>
              </a:rPr>
              <a:t> care </a:t>
            </a:r>
            <a:r>
              <a:rPr lang="en-GB" sz="1600" i="0" u="sng" strike="noStrike" dirty="0" err="1">
                <a:solidFill>
                  <a:srgbClr val="000000"/>
                </a:solidFill>
                <a:effectLst/>
                <a:latin typeface="Arial" panose="020B0604020202020204" pitchFamily="34" charset="0"/>
                <a:cs typeface="Arial" panose="020B0604020202020204" pitchFamily="34" charset="0"/>
              </a:rPr>
              <a:t>implica</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plângeri</a:t>
            </a:r>
            <a:r>
              <a:rPr lang="en-GB" sz="1600" i="0" u="sng" strike="noStrike" dirty="0">
                <a:solidFill>
                  <a:srgbClr val="000000"/>
                </a:solidFill>
                <a:effectLst/>
                <a:latin typeface="Arial" panose="020B0604020202020204" pitchFamily="34" charset="0"/>
                <a:cs typeface="Arial" panose="020B0604020202020204" pitchFamily="34" charset="0"/>
              </a:rPr>
              <a:t> ale </a:t>
            </a:r>
            <a:r>
              <a:rPr lang="en-GB" sz="1600" i="0" u="sng" strike="noStrike" dirty="0" err="1">
                <a:solidFill>
                  <a:srgbClr val="000000"/>
                </a:solidFill>
                <a:effectLst/>
                <a:latin typeface="Arial" panose="020B0604020202020204" pitchFamily="34" charset="0"/>
                <a:cs typeface="Arial" panose="020B0604020202020204" pitchFamily="34" charset="0"/>
              </a:rPr>
              <a:t>părților</a:t>
            </a:r>
            <a:r>
              <a:rPr lang="en-GB" sz="1600" i="0" u="sng" strike="noStrike" dirty="0">
                <a:solidFill>
                  <a:srgbClr val="000000"/>
                </a:solidFill>
                <a:effectLst/>
                <a:latin typeface="Arial" panose="020B0604020202020204" pitchFamily="34" charset="0"/>
                <a:cs typeface="Arial" panose="020B0604020202020204" pitchFamily="34" charset="0"/>
              </a:rPr>
              <a:t> civile din </a:t>
            </a:r>
            <a:r>
              <a:rPr lang="en-GB" sz="1600" i="0" u="sng" strike="noStrike" dirty="0" err="1">
                <a:solidFill>
                  <a:srgbClr val="000000"/>
                </a:solidFill>
                <a:effectLst/>
                <a:latin typeface="Arial" panose="020B0604020202020204" pitchFamily="34" charset="0"/>
                <a:cs typeface="Arial" panose="020B0604020202020204" pitchFamily="34" charset="0"/>
              </a:rPr>
              <a:t>momentul</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în</a:t>
            </a:r>
            <a:r>
              <a:rPr lang="en-GB" sz="1600" i="0" u="sng" strike="noStrike" dirty="0">
                <a:solidFill>
                  <a:srgbClr val="000000"/>
                </a:solidFill>
                <a:effectLst/>
                <a:latin typeface="Arial" panose="020B0604020202020204" pitchFamily="34" charset="0"/>
                <a:cs typeface="Arial" panose="020B0604020202020204" pitchFamily="34" charset="0"/>
              </a:rPr>
              <a:t> care </a:t>
            </a:r>
            <a:r>
              <a:rPr lang="en-GB" sz="1600" i="0" u="sng" strike="noStrike" dirty="0" err="1">
                <a:solidFill>
                  <a:srgbClr val="000000"/>
                </a:solidFill>
                <a:effectLst/>
                <a:latin typeface="Arial" panose="020B0604020202020204" pitchFamily="34" charset="0"/>
                <a:cs typeface="Arial" panose="020B0604020202020204" pitchFamily="34" charset="0"/>
              </a:rPr>
              <a:t>reclamantul</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devine</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parte</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civilă</a:t>
            </a:r>
            <a:r>
              <a:rPr lang="en-GB" sz="1600" i="0" u="sng" strike="noStrike" dirty="0">
                <a:solidFill>
                  <a:srgbClr val="000000"/>
                </a:solidFill>
                <a:effectLst/>
                <a:latin typeface="Arial" panose="020B0604020202020204" pitchFamily="34" charset="0"/>
                <a:cs typeface="Arial" panose="020B0604020202020204" pitchFamily="34" charset="0"/>
              </a:rPr>
              <a:t>,</a:t>
            </a:r>
            <a:r>
              <a:rPr lang="en-GB" sz="1600" b="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a:solidFill>
                  <a:srgbClr val="000000"/>
                </a:solidFill>
                <a:effectLst/>
                <a:latin typeface="Arial" panose="020B0604020202020204" pitchFamily="34" charset="0"/>
                <a:cs typeface="Arial" panose="020B0604020202020204" pitchFamily="34" charset="0"/>
              </a:rPr>
              <a:t>cu </a:t>
            </a:r>
            <a:r>
              <a:rPr lang="en-GB" sz="1600" i="0" u="sng" strike="noStrike" dirty="0" err="1">
                <a:solidFill>
                  <a:srgbClr val="000000"/>
                </a:solidFill>
                <a:effectLst/>
                <a:latin typeface="Arial" panose="020B0604020202020204" pitchFamily="34" charset="0"/>
                <a:cs typeface="Arial" panose="020B0604020202020204" pitchFamily="34" charset="0"/>
              </a:rPr>
              <a:t>excepția</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cazului</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în</a:t>
            </a:r>
            <a:r>
              <a:rPr lang="en-GB" sz="1600" i="0" u="sng" strike="noStrike" dirty="0">
                <a:solidFill>
                  <a:srgbClr val="000000"/>
                </a:solidFill>
                <a:effectLst/>
                <a:latin typeface="Arial" panose="020B0604020202020204" pitchFamily="34" charset="0"/>
                <a:cs typeface="Arial" panose="020B0604020202020204" pitchFamily="34" charset="0"/>
              </a:rPr>
              <a:t> care se </a:t>
            </a:r>
            <a:r>
              <a:rPr lang="en-GB" sz="1600" i="0" u="sng" strike="noStrike" dirty="0" err="1">
                <a:solidFill>
                  <a:srgbClr val="000000"/>
                </a:solidFill>
                <a:effectLst/>
                <a:latin typeface="Arial" panose="020B0604020202020204" pitchFamily="34" charset="0"/>
                <a:cs typeface="Arial" panose="020B0604020202020204" pitchFamily="34" charset="0"/>
              </a:rPr>
              <a:t>renunța</a:t>
            </a:r>
            <a:r>
              <a:rPr lang="en-GB" sz="1600" i="0" u="sng" strike="noStrike" dirty="0">
                <a:solidFill>
                  <a:srgbClr val="000000"/>
                </a:solidFill>
                <a:effectLst/>
                <a:latin typeface="Arial" panose="020B0604020202020204" pitchFamily="34" charset="0"/>
                <a:cs typeface="Arial" panose="020B0604020202020204" pitchFamily="34" charset="0"/>
              </a:rPr>
              <a:t> de o </a:t>
            </a:r>
            <a:r>
              <a:rPr lang="en-GB" sz="1600" i="0" u="sng" strike="noStrike" dirty="0" err="1">
                <a:solidFill>
                  <a:srgbClr val="000000"/>
                </a:solidFill>
                <a:effectLst/>
                <a:latin typeface="Arial" panose="020B0604020202020204" pitchFamily="34" charset="0"/>
                <a:cs typeface="Arial" panose="020B0604020202020204" pitchFamily="34" charset="0"/>
              </a:rPr>
              <a:t>manieră</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lipsită</a:t>
            </a:r>
            <a:r>
              <a:rPr lang="en-GB" sz="1600" i="0" u="sng" strike="noStrike" dirty="0">
                <a:solidFill>
                  <a:srgbClr val="000000"/>
                </a:solidFill>
                <a:effectLst/>
                <a:latin typeface="Arial" panose="020B0604020202020204" pitchFamily="34" charset="0"/>
                <a:cs typeface="Arial" panose="020B0604020202020204" pitchFamily="34" charset="0"/>
              </a:rPr>
              <a:t> de </a:t>
            </a:r>
            <a:r>
              <a:rPr lang="en-GB" sz="1600" i="0" u="sng" strike="noStrike" dirty="0" err="1">
                <a:solidFill>
                  <a:srgbClr val="000000"/>
                </a:solidFill>
                <a:effectLst/>
                <a:latin typeface="Arial" panose="020B0604020202020204" pitchFamily="34" charset="0"/>
                <a:cs typeface="Arial" panose="020B0604020202020204" pitchFamily="34" charset="0"/>
              </a:rPr>
              <a:t>echivoc</a:t>
            </a:r>
            <a:r>
              <a:rPr lang="en-GB" sz="1600" i="0" u="sng" strike="noStrike" dirty="0">
                <a:solidFill>
                  <a:srgbClr val="000000"/>
                </a:solidFill>
                <a:effectLst/>
                <a:latin typeface="Arial" panose="020B0604020202020204" pitchFamily="34" charset="0"/>
                <a:cs typeface="Arial" panose="020B0604020202020204" pitchFamily="34" charset="0"/>
              </a:rPr>
              <a:t> la </a:t>
            </a:r>
            <a:r>
              <a:rPr lang="en-GB" sz="1600" i="0" u="sng" strike="noStrike" dirty="0" err="1">
                <a:solidFill>
                  <a:srgbClr val="000000"/>
                </a:solidFill>
                <a:effectLst/>
                <a:latin typeface="Arial" panose="020B0604020202020204" pitchFamily="34" charset="0"/>
                <a:cs typeface="Arial" panose="020B0604020202020204" pitchFamily="34" charset="0"/>
              </a:rPr>
              <a:t>dreptul</a:t>
            </a:r>
            <a:r>
              <a:rPr lang="en-GB" sz="1600" i="0" u="sng" strike="noStrike" dirty="0">
                <a:solidFill>
                  <a:srgbClr val="000000"/>
                </a:solidFill>
                <a:effectLst/>
                <a:latin typeface="Arial" panose="020B0604020202020204" pitchFamily="34" charset="0"/>
                <a:cs typeface="Arial" panose="020B0604020202020204" pitchFamily="34" charset="0"/>
              </a:rPr>
              <a:t> la </a:t>
            </a:r>
            <a:r>
              <a:rPr lang="en-GB" sz="1600" i="0" u="sng" strike="noStrike" dirty="0" err="1">
                <a:solidFill>
                  <a:srgbClr val="000000"/>
                </a:solidFill>
                <a:effectLst/>
                <a:latin typeface="Arial" panose="020B0604020202020204" pitchFamily="34" charset="0"/>
                <a:cs typeface="Arial" panose="020B0604020202020204" pitchFamily="34" charset="0"/>
              </a:rPr>
              <a:t>repararea</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prejudiciului</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1" u="sng" strike="noStrike" dirty="0">
                <a:solidFill>
                  <a:srgbClr val="000000"/>
                </a:solidFill>
                <a:effectLst/>
                <a:latin typeface="Arial" panose="020B0604020202020204" pitchFamily="34" charset="0"/>
                <a:cs typeface="Arial" panose="020B0604020202020204" pitchFamily="34" charset="0"/>
              </a:rPr>
              <a:t>Perez v. </a:t>
            </a:r>
            <a:r>
              <a:rPr lang="en-GB" sz="1600" i="1" u="sng" strike="noStrike" dirty="0" err="1">
                <a:solidFill>
                  <a:srgbClr val="000000"/>
                </a:solidFill>
                <a:effectLst/>
                <a:latin typeface="Arial" panose="020B0604020202020204" pitchFamily="34" charset="0"/>
                <a:cs typeface="Arial" panose="020B0604020202020204" pitchFamily="34" charset="0"/>
              </a:rPr>
              <a:t>Franța</a:t>
            </a:r>
            <a:r>
              <a:rPr lang="en-GB" sz="1600" i="1" u="sng" strike="noStrike" dirty="0">
                <a:solidFill>
                  <a:srgbClr val="000000"/>
                </a:solidFill>
                <a:effectLst/>
                <a:latin typeface="Arial" panose="020B0604020202020204" pitchFamily="34" charset="0"/>
                <a:cs typeface="Arial" panose="020B0604020202020204" pitchFamily="34" charset="0"/>
              </a:rPr>
              <a:t> [MC]). </a:t>
            </a:r>
            <a:r>
              <a:rPr lang="en-GB" sz="1600" b="0" i="1" u="none" strike="noStrike" dirty="0" err="1">
                <a:solidFill>
                  <a:srgbClr val="000000"/>
                </a:solidFill>
                <a:effectLst/>
                <a:latin typeface="Arial" panose="020B0604020202020204" pitchFamily="34" charset="0"/>
                <a:cs typeface="Arial" panose="020B0604020202020204" pitchFamily="34" charset="0"/>
              </a:rPr>
              <a:t>Curtea</a:t>
            </a:r>
            <a:r>
              <a:rPr lang="en-GB" sz="1600" b="0" i="1" u="none" strike="noStrike" dirty="0">
                <a:solidFill>
                  <a:srgbClr val="000000"/>
                </a:solidFill>
                <a:effectLst/>
                <a:latin typeface="Arial" panose="020B0604020202020204" pitchFamily="34" charset="0"/>
                <a:cs typeface="Arial" panose="020B0604020202020204" pitchFamily="34" charset="0"/>
              </a:rPr>
              <a:t> a </a:t>
            </a:r>
            <a:r>
              <a:rPr lang="en-GB" sz="1600" b="0" i="1" u="none" strike="noStrike" dirty="0" err="1">
                <a:solidFill>
                  <a:srgbClr val="000000"/>
                </a:solidFill>
                <a:effectLst/>
                <a:latin typeface="Arial" panose="020B0604020202020204" pitchFamily="34" charset="0"/>
                <a:cs typeface="Arial" panose="020B0604020202020204" pitchFamily="34" charset="0"/>
              </a:rPr>
              <a:t>considerat</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că</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acest</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articol</a:t>
            </a:r>
            <a:r>
              <a:rPr lang="en-GB" sz="1600" b="0" i="1" u="none" strike="noStrike" dirty="0">
                <a:solidFill>
                  <a:srgbClr val="000000"/>
                </a:solidFill>
                <a:effectLst/>
                <a:latin typeface="Arial" panose="020B0604020202020204" pitchFamily="34" charset="0"/>
                <a:cs typeface="Arial" panose="020B0604020202020204" pitchFamily="34" charset="0"/>
              </a:rPr>
              <a:t> se </a:t>
            </a:r>
            <a:r>
              <a:rPr lang="en-GB" sz="1600" b="0" i="1" u="none" strike="noStrike" dirty="0" err="1">
                <a:solidFill>
                  <a:srgbClr val="000000"/>
                </a:solidFill>
                <a:effectLst/>
                <a:latin typeface="Arial" panose="020B0604020202020204" pitchFamily="34" charset="0"/>
                <a:cs typeface="Arial" panose="020B0604020202020204" pitchFamily="34" charset="0"/>
              </a:rPr>
              <a:t>aplica</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unei</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victime</a:t>
            </a:r>
            <a:r>
              <a:rPr lang="en-GB" sz="1600" b="0" i="1" u="none" strike="noStrike" dirty="0">
                <a:solidFill>
                  <a:srgbClr val="000000"/>
                </a:solidFill>
                <a:effectLst/>
                <a:latin typeface="Arial" panose="020B0604020202020204" pitchFamily="34" charset="0"/>
                <a:cs typeface="Arial" panose="020B0604020202020204" pitchFamily="34" charset="0"/>
              </a:rPr>
              <a:t> care </a:t>
            </a:r>
            <a:r>
              <a:rPr lang="en-GB" sz="1600" b="0" i="1" u="none" strike="noStrike" dirty="0" err="1">
                <a:solidFill>
                  <a:srgbClr val="000000"/>
                </a:solidFill>
                <a:effectLst/>
                <a:latin typeface="Arial" panose="020B0604020202020204" pitchFamily="34" charset="0"/>
                <a:cs typeface="Arial" panose="020B0604020202020204" pitchFamily="34" charset="0"/>
              </a:rPr>
              <a:t>încă</a:t>
            </a:r>
            <a:r>
              <a:rPr lang="en-GB" sz="1600" b="0" i="1" u="none" strike="noStrike" dirty="0">
                <a:solidFill>
                  <a:srgbClr val="000000"/>
                </a:solidFill>
                <a:effectLst/>
                <a:latin typeface="Arial" panose="020B0604020202020204" pitchFamily="34" charset="0"/>
                <a:cs typeface="Arial" panose="020B0604020202020204" pitchFamily="34" charset="0"/>
              </a:rPr>
              <a:t> nu a </a:t>
            </a:r>
            <a:r>
              <a:rPr lang="en-GB" sz="1600" b="0" i="1" u="none" strike="noStrike" dirty="0" err="1">
                <a:solidFill>
                  <a:srgbClr val="000000"/>
                </a:solidFill>
                <a:effectLst/>
                <a:latin typeface="Arial" panose="020B0604020202020204" pitchFamily="34" charset="0"/>
                <a:cs typeface="Arial" panose="020B0604020202020204" pitchFamily="34" charset="0"/>
              </a:rPr>
              <a:t>intervenit</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în</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procedurile</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penale</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în</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calitate</a:t>
            </a:r>
            <a:r>
              <a:rPr lang="en-GB" sz="1600" b="0" i="1" u="none" strike="noStrike" dirty="0">
                <a:solidFill>
                  <a:srgbClr val="000000"/>
                </a:solidFill>
                <a:effectLst/>
                <a:latin typeface="Arial" panose="020B0604020202020204" pitchFamily="34" charset="0"/>
                <a:cs typeface="Arial" panose="020B0604020202020204" pitchFamily="34" charset="0"/>
              </a:rPr>
              <a:t> de </a:t>
            </a:r>
            <a:r>
              <a:rPr lang="en-GB" sz="1600" b="0" i="1" u="none" strike="noStrike" dirty="0" err="1">
                <a:solidFill>
                  <a:srgbClr val="000000"/>
                </a:solidFill>
                <a:effectLst/>
                <a:latin typeface="Arial" panose="020B0604020202020204" pitchFamily="34" charset="0"/>
                <a:cs typeface="Arial" panose="020B0604020202020204" pitchFamily="34" charset="0"/>
              </a:rPr>
              <a:t>parte</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civilă</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în</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măsura</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în</a:t>
            </a:r>
            <a:r>
              <a:rPr lang="en-GB" sz="1600" b="0" i="1" u="none" strike="noStrike" dirty="0">
                <a:solidFill>
                  <a:srgbClr val="000000"/>
                </a:solidFill>
                <a:effectLst/>
                <a:latin typeface="Arial" panose="020B0604020202020204" pitchFamily="34" charset="0"/>
                <a:cs typeface="Arial" panose="020B0604020202020204" pitchFamily="34" charset="0"/>
              </a:rPr>
              <a:t> care, </a:t>
            </a:r>
            <a:r>
              <a:rPr lang="en-GB" sz="1600" b="0" i="1" u="none" strike="noStrike" dirty="0" err="1">
                <a:solidFill>
                  <a:srgbClr val="000000"/>
                </a:solidFill>
                <a:effectLst/>
                <a:latin typeface="Arial" panose="020B0604020202020204" pitchFamily="34" charset="0"/>
                <a:cs typeface="Arial" panose="020B0604020202020204" pitchFamily="34" charset="0"/>
              </a:rPr>
              <a:t>în</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baza</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dreptului</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italian</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chiar</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înainte</a:t>
            </a:r>
            <a:r>
              <a:rPr lang="en-GB" sz="1600" b="0" i="1" u="none" strike="noStrike" dirty="0">
                <a:solidFill>
                  <a:srgbClr val="000000"/>
                </a:solidFill>
                <a:effectLst/>
                <a:latin typeface="Arial" panose="020B0604020202020204" pitchFamily="34" charset="0"/>
                <a:cs typeface="Arial" panose="020B0604020202020204" pitchFamily="34" charset="0"/>
              </a:rPr>
              <a:t> de </a:t>
            </a:r>
            <a:r>
              <a:rPr lang="en-GB" sz="1600" b="0" i="1" u="none" strike="noStrike" dirty="0" err="1">
                <a:solidFill>
                  <a:srgbClr val="000000"/>
                </a:solidFill>
                <a:effectLst/>
                <a:latin typeface="Arial" panose="020B0604020202020204" pitchFamily="34" charset="0"/>
                <a:cs typeface="Arial" panose="020B0604020202020204" pitchFamily="34" charset="0"/>
              </a:rPr>
              <a:t>ședința</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preliminară</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în</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cadrul</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căreia</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putea</a:t>
            </a:r>
            <a:r>
              <a:rPr lang="en-GB" sz="1600" b="0" i="1" u="none" strike="noStrike" dirty="0">
                <a:solidFill>
                  <a:srgbClr val="000000"/>
                </a:solidFill>
                <a:effectLst/>
                <a:latin typeface="Arial" panose="020B0604020202020204" pitchFamily="34" charset="0"/>
                <a:cs typeface="Arial" panose="020B0604020202020204" pitchFamily="34" charset="0"/>
              </a:rPr>
              <a:t> fi </a:t>
            </a:r>
            <a:r>
              <a:rPr lang="en-GB" sz="1600" b="0" i="1" u="none" strike="noStrike" dirty="0" err="1">
                <a:solidFill>
                  <a:srgbClr val="000000"/>
                </a:solidFill>
                <a:effectLst/>
                <a:latin typeface="Arial" panose="020B0604020202020204" pitchFamily="34" charset="0"/>
                <a:cs typeface="Arial" panose="020B0604020202020204" pitchFamily="34" charset="0"/>
              </a:rPr>
              <a:t>obținut</a:t>
            </a:r>
            <a:r>
              <a:rPr lang="en-GB" sz="1600" b="0" i="1" u="none" strike="noStrike" dirty="0">
                <a:solidFill>
                  <a:srgbClr val="000000"/>
                </a:solidFill>
                <a:effectLst/>
                <a:latin typeface="Arial" panose="020B0604020202020204" pitchFamily="34" charset="0"/>
                <a:cs typeface="Arial" panose="020B0604020202020204" pitchFamily="34" charset="0"/>
              </a:rPr>
              <a:t> un </a:t>
            </a:r>
            <a:r>
              <a:rPr lang="en-GB" sz="1600" b="0" i="1" u="none" strike="noStrike" dirty="0" err="1">
                <a:solidFill>
                  <a:srgbClr val="000000"/>
                </a:solidFill>
                <a:effectLst/>
                <a:latin typeface="Arial" panose="020B0604020202020204" pitchFamily="34" charset="0"/>
                <a:cs typeface="Arial" panose="020B0604020202020204" pitchFamily="34" charset="0"/>
              </a:rPr>
              <a:t>astfel</a:t>
            </a:r>
            <a:r>
              <a:rPr lang="en-GB" sz="1600" b="0" i="1" u="none" strike="noStrike" dirty="0">
                <a:solidFill>
                  <a:srgbClr val="000000"/>
                </a:solidFill>
                <a:effectLst/>
                <a:latin typeface="Arial" panose="020B0604020202020204" pitchFamily="34" charset="0"/>
                <a:cs typeface="Arial" panose="020B0604020202020204" pitchFamily="34" charset="0"/>
              </a:rPr>
              <a:t> de </a:t>
            </a:r>
            <a:r>
              <a:rPr lang="en-GB" sz="1600" b="0" i="1" u="none" strike="noStrike" dirty="0" err="1">
                <a:solidFill>
                  <a:srgbClr val="000000"/>
                </a:solidFill>
                <a:effectLst/>
                <a:latin typeface="Arial" panose="020B0604020202020204" pitchFamily="34" charset="0"/>
                <a:cs typeface="Arial" panose="020B0604020202020204" pitchFamily="34" charset="0"/>
              </a:rPr>
              <a:t>statut</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victima</a:t>
            </a:r>
            <a:r>
              <a:rPr lang="en-GB" sz="1600" b="0" i="1" u="none" strike="noStrike" dirty="0">
                <a:solidFill>
                  <a:srgbClr val="000000"/>
                </a:solidFill>
                <a:effectLst/>
                <a:latin typeface="Arial" panose="020B0604020202020204" pitchFamily="34" charset="0"/>
                <a:cs typeface="Arial" panose="020B0604020202020204" pitchFamily="34" charset="0"/>
              </a:rPr>
              <a:t> era </a:t>
            </a:r>
            <a:r>
              <a:rPr lang="en-GB" sz="1600" b="0" i="1" u="none" strike="noStrike" dirty="0" err="1">
                <a:solidFill>
                  <a:srgbClr val="000000"/>
                </a:solidFill>
                <a:effectLst/>
                <a:latin typeface="Arial" panose="020B0604020202020204" pitchFamily="34" charset="0"/>
                <a:cs typeface="Arial" panose="020B0604020202020204" pitchFamily="34" charset="0"/>
              </a:rPr>
              <a:t>îndreptățită</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să-și</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exercite</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anumite</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drepturi</a:t>
            </a:r>
            <a:r>
              <a:rPr lang="en-GB" sz="1600" b="0" i="1"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și</a:t>
            </a:r>
            <a:r>
              <a:rPr lang="en-GB" sz="1600" b="0" i="1" u="none" strike="noStrike" dirty="0">
                <a:solidFill>
                  <a:srgbClr val="000000"/>
                </a:solidFill>
                <a:effectLst/>
                <a:latin typeface="Arial" panose="020B0604020202020204" pitchFamily="34" charset="0"/>
                <a:cs typeface="Arial" panose="020B0604020202020204" pitchFamily="34" charset="0"/>
              </a:rPr>
              <a:t> prerogative </a:t>
            </a:r>
            <a:r>
              <a:rPr lang="en-GB" sz="1600" b="0" i="1" u="none" strike="noStrike" dirty="0" err="1">
                <a:solidFill>
                  <a:srgbClr val="000000"/>
                </a:solidFill>
                <a:effectLst/>
                <a:latin typeface="Arial" panose="020B0604020202020204" pitchFamily="34" charset="0"/>
                <a:cs typeface="Arial" panose="020B0604020202020204" pitchFamily="34" charset="0"/>
              </a:rPr>
              <a:t>recunoscute</a:t>
            </a:r>
            <a:r>
              <a:rPr lang="en-GB" sz="1600" b="0" i="1" u="none" strike="noStrike" dirty="0">
                <a:solidFill>
                  <a:srgbClr val="000000"/>
                </a:solidFill>
                <a:effectLst/>
                <a:latin typeface="Arial" panose="020B0604020202020204" pitchFamily="34" charset="0"/>
                <a:cs typeface="Arial" panose="020B0604020202020204" pitchFamily="34" charset="0"/>
              </a:rPr>
              <a:t> de </a:t>
            </a:r>
            <a:r>
              <a:rPr lang="en-GB" sz="1600" b="0" i="1" u="none" strike="noStrike" dirty="0" err="1">
                <a:solidFill>
                  <a:srgbClr val="000000"/>
                </a:solidFill>
                <a:effectLst/>
                <a:latin typeface="Arial" panose="020B0604020202020204" pitchFamily="34" charset="0"/>
                <a:cs typeface="Arial" panose="020B0604020202020204" pitchFamily="34" charset="0"/>
              </a:rPr>
              <a:t>lege</a:t>
            </a:r>
            <a:r>
              <a:rPr lang="en-GB" sz="1600" b="0" i="1" u="none" strike="noStrike" dirty="0">
                <a:solidFill>
                  <a:srgbClr val="000000"/>
                </a:solidFill>
                <a:effectLst/>
                <a:latin typeface="Arial" panose="020B0604020202020204" pitchFamily="34" charset="0"/>
                <a:cs typeface="Arial" panose="020B0604020202020204" pitchFamily="34" charset="0"/>
              </a:rPr>
              <a:t>;</a:t>
            </a:r>
            <a:br>
              <a:rPr lang="en-GB" sz="1600" b="0" i="1" u="none" strike="noStrike" dirty="0">
                <a:solidFill>
                  <a:srgbClr val="000000"/>
                </a:solidFill>
                <a:effectLst/>
                <a:latin typeface="Arial" panose="020B0604020202020204" pitchFamily="34" charset="0"/>
                <a:cs typeface="Arial" panose="020B0604020202020204" pitchFamily="34" charset="0"/>
              </a:rPr>
            </a:br>
            <a:r>
              <a:rPr lang="en-GB" sz="1600" b="0" i="1" u="none" strike="noStrike" dirty="0">
                <a:solidFill>
                  <a:srgbClr val="000000"/>
                </a:solidFill>
                <a:effectLst/>
                <a:latin typeface="Arial" panose="020B0604020202020204" pitchFamily="34" charset="0"/>
                <a:cs typeface="Arial" panose="020B0604020202020204" pitchFamily="34" charset="0"/>
              </a:rPr>
              <a:t/>
            </a:r>
            <a:br>
              <a:rPr lang="en-GB" sz="1600" b="0" i="1" u="none" strike="noStrike" dirty="0">
                <a:solidFill>
                  <a:srgbClr val="000000"/>
                </a:solidFill>
                <a:effectLst/>
                <a:latin typeface="Arial" panose="020B0604020202020204" pitchFamily="34" charset="0"/>
                <a:cs typeface="Arial" panose="020B0604020202020204" pitchFamily="34" charset="0"/>
              </a:rPr>
            </a:br>
            <a:r>
              <a:rPr lang="en-GB" sz="1600" b="0" i="0" u="none" strike="noStrike" dirty="0">
                <a:solidFill>
                  <a:srgbClr val="000000"/>
                </a:solidFill>
                <a:effectLst/>
                <a:latin typeface="Arial" panose="020B0604020202020204" pitchFamily="34" charset="0"/>
                <a:cs typeface="Arial" panose="020B0604020202020204" pitchFamily="34" charset="0"/>
              </a:rPr>
              <a:t>c)</a:t>
            </a:r>
            <a:r>
              <a:rPr lang="en-GB" sz="1600" b="0" i="0" u="none" strike="noStrike" dirty="0" err="1">
                <a:solidFill>
                  <a:srgbClr val="000000"/>
                </a:solidFill>
                <a:effectLst/>
                <a:latin typeface="Arial" panose="020B0604020202020204" pitchFamily="34" charset="0"/>
                <a:cs typeface="Arial" panose="020B0604020202020204" pitchFamily="34" charset="0"/>
              </a:rPr>
              <a:t>Reclamantul</a:t>
            </a:r>
            <a:r>
              <a:rPr lang="en-GB" sz="1600" b="0" i="0" u="none" strike="noStrike" dirty="0">
                <a:solidFill>
                  <a:srgbClr val="000000"/>
                </a:solidFill>
                <a:effectLst/>
                <a:latin typeface="Arial" panose="020B0604020202020204" pitchFamily="34" charset="0"/>
                <a:cs typeface="Arial" panose="020B0604020202020204" pitchFamily="34" charset="0"/>
              </a:rPr>
              <a:t> a </a:t>
            </a:r>
            <a:r>
              <a:rPr lang="en-GB" sz="1600" b="0" i="0" u="none" strike="noStrike" dirty="0" err="1">
                <a:solidFill>
                  <a:srgbClr val="000000"/>
                </a:solidFill>
                <a:effectLst/>
                <a:latin typeface="Arial" panose="020B0604020202020204" pitchFamily="34" charset="0"/>
                <a:cs typeface="Arial" panose="020B0604020202020204" pitchFamily="34" charset="0"/>
              </a:rPr>
              <a:t>formulat</a:t>
            </a:r>
            <a:r>
              <a:rPr lang="en-GB" sz="1600" b="0" i="0" u="none" strike="noStrike" dirty="0">
                <a:solidFill>
                  <a:srgbClr val="000000"/>
                </a:solidFill>
                <a:effectLst/>
                <a:latin typeface="Arial" panose="020B0604020202020204" pitchFamily="34" charset="0"/>
                <a:cs typeface="Arial" panose="020B0604020202020204" pitchFamily="34" charset="0"/>
              </a:rPr>
              <a:t> o </a:t>
            </a:r>
            <a:r>
              <a:rPr lang="en-GB" sz="1600" b="0" i="0" u="none" strike="noStrike" dirty="0" err="1">
                <a:solidFill>
                  <a:srgbClr val="000000"/>
                </a:solidFill>
                <a:effectLst/>
                <a:latin typeface="Arial" panose="020B0604020202020204" pitchFamily="34" charset="0"/>
                <a:cs typeface="Arial" panose="020B0604020202020204" pitchFamily="34" charset="0"/>
              </a:rPr>
              <a:t>plângere</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penală</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pentru</a:t>
            </a:r>
            <a:r>
              <a:rPr lang="en-GB" sz="1600" b="0" i="0" u="none" strike="noStrike" dirty="0">
                <a:solidFill>
                  <a:srgbClr val="000000"/>
                </a:solidFill>
                <a:effectLst/>
                <a:latin typeface="Arial" panose="020B0604020202020204" pitchFamily="34" charset="0"/>
                <a:cs typeface="Arial" panose="020B0604020202020204" pitchFamily="34" charset="0"/>
              </a:rPr>
              <a:t> a-</a:t>
            </a:r>
            <a:r>
              <a:rPr lang="en-GB" sz="1600" b="0" i="0" u="none" strike="noStrike" dirty="0" err="1">
                <a:solidFill>
                  <a:srgbClr val="000000"/>
                </a:solidFill>
                <a:effectLst/>
                <a:latin typeface="Arial" panose="020B0604020202020204" pitchFamily="34" charset="0"/>
                <a:cs typeface="Arial" panose="020B0604020202020204" pitchFamily="34" charset="0"/>
              </a:rPr>
              <a:t>și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400" b="0" i="0" u="none" strike="noStrike" dirty="0" err="1">
                <a:solidFill>
                  <a:srgbClr val="000000"/>
                </a:solidFill>
                <a:effectLst/>
                <a:latin typeface="Arial" panose="020B0604020202020204" pitchFamily="34" charset="0"/>
                <a:cs typeface="Arial" panose="020B0604020202020204" pitchFamily="34" charset="0"/>
              </a:rPr>
              <a:t>exercita</a:t>
            </a:r>
            <a:r>
              <a:rPr lang="en-GB" sz="1600" b="0" i="0" u="none" strike="noStrike" dirty="0">
                <a:solidFill>
                  <a:srgbClr val="000000"/>
                </a:solidFill>
                <a:effectLst/>
                <a:latin typeface="Arial" panose="020B0604020202020204" pitchFamily="34" charset="0"/>
                <a:cs typeface="Arial" panose="020B0604020202020204" pitchFamily="34" charset="0"/>
              </a:rPr>
              <a:t> un </a:t>
            </a:r>
            <a:r>
              <a:rPr lang="en-GB" sz="1600" b="0" i="0" u="none" strike="noStrike" dirty="0" err="1">
                <a:solidFill>
                  <a:srgbClr val="000000"/>
                </a:solidFill>
                <a:effectLst/>
                <a:latin typeface="Arial" panose="020B0604020202020204" pitchFamily="34" charset="0"/>
                <a:cs typeface="Arial" panose="020B0604020202020204" pitchFamily="34" charset="0"/>
              </a:rPr>
              <a:t>drept</a:t>
            </a:r>
            <a:r>
              <a:rPr lang="en-GB" sz="1600" b="0" i="0" u="none" strike="noStrike" dirty="0">
                <a:solidFill>
                  <a:srgbClr val="000000"/>
                </a:solidFill>
                <a:effectLst/>
                <a:latin typeface="Arial" panose="020B0604020202020204" pitchFamily="34" charset="0"/>
                <a:cs typeface="Arial" panose="020B0604020202020204" pitchFamily="34" charset="0"/>
              </a:rPr>
              <a:t> civil, </a:t>
            </a:r>
            <a:r>
              <a:rPr lang="en-GB" sz="1600" b="0" i="0" u="none" strike="noStrike" dirty="0" err="1">
                <a:solidFill>
                  <a:srgbClr val="000000"/>
                </a:solidFill>
                <a:effectLst/>
                <a:latin typeface="Arial" panose="020B0604020202020204" pitchFamily="34" charset="0"/>
                <a:cs typeface="Arial" panose="020B0604020202020204" pitchFamily="34" charset="0"/>
              </a:rPr>
              <a:t>și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anume</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dreptul</a:t>
            </a:r>
            <a:r>
              <a:rPr lang="en-GB" sz="1600" b="0" i="0" u="none" strike="noStrike" dirty="0">
                <a:solidFill>
                  <a:srgbClr val="000000"/>
                </a:solidFill>
                <a:effectLst/>
                <a:latin typeface="Arial" panose="020B0604020202020204" pitchFamily="34" charset="0"/>
                <a:cs typeface="Arial" panose="020B0604020202020204" pitchFamily="34" charset="0"/>
              </a:rPr>
              <a:t> la </a:t>
            </a:r>
            <a:r>
              <a:rPr lang="en-GB" sz="1600" b="0" i="0" u="none" strike="noStrike" dirty="0" err="1">
                <a:solidFill>
                  <a:srgbClr val="000000"/>
                </a:solidFill>
                <a:effectLst/>
                <a:latin typeface="Arial" panose="020B0604020202020204" pitchFamily="34" charset="0"/>
                <a:cs typeface="Arial" panose="020B0604020202020204" pitchFamily="34" charset="0"/>
              </a:rPr>
              <a:t>protecția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reputației</a:t>
            </a:r>
            <a:r>
              <a:rPr lang="en-GB" sz="1600" b="0" i="0" u="none" strike="noStrike" dirty="0">
                <a:solidFill>
                  <a:srgbClr val="000000"/>
                </a:solidFill>
                <a:effectLst/>
                <a:latin typeface="Arial" panose="020B0604020202020204" pitchFamily="34" charset="0"/>
                <a:cs typeface="Arial" panose="020B0604020202020204" pitchFamily="34" charset="0"/>
              </a:rPr>
              <a:t> sale, </a:t>
            </a:r>
            <a:r>
              <a:rPr lang="en-GB" sz="1600" b="0" i="0" u="none" strike="noStrike" dirty="0" err="1">
                <a:solidFill>
                  <a:srgbClr val="000000"/>
                </a:solidFill>
                <a:effectLst/>
                <a:latin typeface="Arial" panose="020B0604020202020204" pitchFamily="34" charset="0"/>
                <a:cs typeface="Arial" panose="020B0604020202020204" pitchFamily="34" charset="0"/>
              </a:rPr>
              <a:t>în</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privința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căruia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avea</a:t>
            </a:r>
            <a:r>
              <a:rPr lang="en-GB" sz="1600" b="0" i="0" u="none" strike="noStrike" dirty="0">
                <a:solidFill>
                  <a:srgbClr val="000000"/>
                </a:solidFill>
                <a:effectLst/>
                <a:latin typeface="Arial" panose="020B0604020202020204" pitchFamily="34" charset="0"/>
                <a:cs typeface="Arial" panose="020B0604020202020204" pitchFamily="34" charset="0"/>
              </a:rPr>
              <a:t> o </a:t>
            </a:r>
            <a:r>
              <a:rPr lang="en-GB" sz="1600" b="0" i="0" u="none" strike="noStrike" dirty="0" err="1">
                <a:solidFill>
                  <a:srgbClr val="000000"/>
                </a:solidFill>
                <a:effectLst/>
                <a:latin typeface="Arial" panose="020B0604020202020204" pitchFamily="34" charset="0"/>
                <a:cs typeface="Arial" panose="020B0604020202020204" pitchFamily="34" charset="0"/>
              </a:rPr>
              <a:t>pretenție</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justificată</a:t>
            </a:r>
            <a:r>
              <a:rPr lang="en-GB" sz="1600" b="0" i="0" u="none" strike="noStrike" dirty="0">
                <a:solidFill>
                  <a:srgbClr val="000000"/>
                </a:solidFill>
                <a:effectLst/>
                <a:latin typeface="Arial" panose="020B0604020202020204" pitchFamily="34" charset="0"/>
                <a:cs typeface="Arial" panose="020B0604020202020204" pitchFamily="34" charset="0"/>
              </a:rPr>
              <a:t>. Mai </a:t>
            </a:r>
            <a:r>
              <a:rPr lang="en-GB" sz="1600" b="0" i="0" u="none" strike="noStrike" dirty="0" err="1">
                <a:solidFill>
                  <a:srgbClr val="000000"/>
                </a:solidFill>
                <a:effectLst/>
                <a:latin typeface="Arial" panose="020B0604020202020204" pitchFamily="34" charset="0"/>
                <a:cs typeface="Arial" panose="020B0604020202020204" pitchFamily="34" charset="0"/>
              </a:rPr>
              <a:t>mult</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în</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plângerea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sa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penală</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acesta</a:t>
            </a:r>
            <a:r>
              <a:rPr lang="en-GB" sz="1600" b="0" i="0" u="none" strike="noStrike" dirty="0">
                <a:solidFill>
                  <a:srgbClr val="000000"/>
                </a:solidFill>
                <a:effectLst/>
                <a:latin typeface="Arial" panose="020B0604020202020204" pitchFamily="34" charset="0"/>
                <a:cs typeface="Arial" panose="020B0604020202020204" pitchFamily="34" charset="0"/>
              </a:rPr>
              <a:t> a </a:t>
            </a:r>
            <a:r>
              <a:rPr lang="en-GB" sz="1600" b="0" i="0" u="none" strike="noStrike" dirty="0" err="1">
                <a:solidFill>
                  <a:srgbClr val="000000"/>
                </a:solidFill>
                <a:effectLst/>
                <a:latin typeface="Arial" panose="020B0604020202020204" pitchFamily="34" charset="0"/>
                <a:cs typeface="Arial" panose="020B0604020202020204" pitchFamily="34" charset="0"/>
              </a:rPr>
              <a:t>menționat</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că</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dorea</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să</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participe</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în</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procedurile</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penale</a:t>
            </a:r>
            <a:r>
              <a:rPr lang="en-GB" sz="1600" i="0" u="sng" strike="noStrike" dirty="0">
                <a:solidFill>
                  <a:srgbClr val="000000"/>
                </a:solidFill>
                <a:effectLst/>
                <a:latin typeface="Arial" panose="020B0604020202020204" pitchFamily="34" charset="0"/>
                <a:cs typeface="Arial" panose="020B0604020202020204" pitchFamily="34" charset="0"/>
              </a:rPr>
              <a:t> ca </a:t>
            </a:r>
            <a:r>
              <a:rPr lang="en-GB" sz="1600" i="0" u="sng" strike="noStrike" dirty="0" err="1">
                <a:solidFill>
                  <a:srgbClr val="000000"/>
                </a:solidFill>
                <a:effectLst/>
                <a:latin typeface="Arial" panose="020B0604020202020204" pitchFamily="34" charset="0"/>
                <a:cs typeface="Arial" panose="020B0604020202020204" pitchFamily="34" charset="0"/>
              </a:rPr>
              <a:t>parte</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civilă</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și</a:t>
            </a:r>
            <a:r>
              <a:rPr lang="en-GB" sz="1600" i="0" u="sng" strike="noStrike" dirty="0">
                <a:solidFill>
                  <a:srgbClr val="000000"/>
                </a:solidFill>
                <a:effectLst/>
                <a:latin typeface="Arial" panose="020B0604020202020204" pitchFamily="34" charset="0"/>
                <a:cs typeface="Arial" panose="020B0604020202020204" pitchFamily="34" charset="0"/>
              </a:rPr>
              <a:t> a </a:t>
            </a:r>
            <a:r>
              <a:rPr lang="en-GB" sz="1600" i="0" u="sng" strike="noStrike" dirty="0" err="1">
                <a:solidFill>
                  <a:srgbClr val="000000"/>
                </a:solidFill>
                <a:effectLst/>
                <a:latin typeface="Arial" panose="020B0604020202020204" pitchFamily="34" charset="0"/>
                <a:cs typeface="Arial" panose="020B0604020202020204" pitchFamily="34" charset="0"/>
              </a:rPr>
              <a:t>cerut</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suma</a:t>
            </a:r>
            <a:r>
              <a:rPr lang="en-GB" sz="1600" i="0" u="sng" strike="noStrike" dirty="0">
                <a:solidFill>
                  <a:srgbClr val="000000"/>
                </a:solidFill>
                <a:effectLst/>
                <a:latin typeface="Arial" panose="020B0604020202020204" pitchFamily="34" charset="0"/>
                <a:cs typeface="Arial" panose="020B0604020202020204" pitchFamily="34" charset="0"/>
              </a:rPr>
              <a:t> de </a:t>
            </a:r>
            <a:r>
              <a:rPr lang="en-GB" sz="1600" i="0" u="sng" strike="noStrike" dirty="0" err="1">
                <a:solidFill>
                  <a:srgbClr val="000000"/>
                </a:solidFill>
                <a:effectLst/>
                <a:latin typeface="Arial" panose="020B0604020202020204" pitchFamily="34" charset="0"/>
                <a:cs typeface="Arial" panose="020B0604020202020204" pitchFamily="34" charset="0"/>
              </a:rPr>
              <a:t>cinci</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milioane</a:t>
            </a:r>
            <a:r>
              <a:rPr lang="en-GB" sz="1600" i="0" u="sng" strike="noStrike" dirty="0">
                <a:solidFill>
                  <a:srgbClr val="000000"/>
                </a:solidFill>
                <a:effectLst/>
                <a:latin typeface="Arial" panose="020B0604020202020204" pitchFamily="34" charset="0"/>
                <a:cs typeface="Arial" panose="020B0604020202020204" pitchFamily="34" charset="0"/>
              </a:rPr>
              <a:t> de euro ca </a:t>
            </a:r>
            <a:r>
              <a:rPr lang="en-GB" sz="1600" i="0" u="sng" strike="noStrike" dirty="0" err="1">
                <a:solidFill>
                  <a:srgbClr val="000000"/>
                </a:solidFill>
                <a:effectLst/>
                <a:latin typeface="Arial" panose="020B0604020202020204" pitchFamily="34" charset="0"/>
                <a:cs typeface="Arial" panose="020B0604020202020204" pitchFamily="34" charset="0"/>
              </a:rPr>
              <a:t>despăgubiri</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si</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să</a:t>
            </a:r>
            <a:r>
              <a:rPr lang="en-GB" sz="1600" i="0" u="sng" strike="noStrike" dirty="0">
                <a:solidFill>
                  <a:srgbClr val="000000"/>
                </a:solidFill>
                <a:effectLst/>
                <a:latin typeface="Arial" panose="020B0604020202020204" pitchFamily="34" charset="0"/>
                <a:cs typeface="Arial" panose="020B0604020202020204" pitchFamily="34" charset="0"/>
              </a:rPr>
              <a:t> fie </a:t>
            </a:r>
            <a:r>
              <a:rPr lang="en-GB" sz="1600" i="0" u="sng" strike="noStrike" dirty="0" err="1">
                <a:solidFill>
                  <a:srgbClr val="000000"/>
                </a:solidFill>
                <a:effectLst/>
                <a:latin typeface="Arial" panose="020B0604020202020204" pitchFamily="34" charset="0"/>
                <a:cs typeface="Arial" panose="020B0604020202020204" pitchFamily="34" charset="0"/>
              </a:rPr>
              <a:t>informat</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în</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eventualitatea</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în</a:t>
            </a:r>
            <a:r>
              <a:rPr lang="en-GB" sz="1600" i="0" u="sng" strike="noStrike" dirty="0">
                <a:solidFill>
                  <a:srgbClr val="000000"/>
                </a:solidFill>
                <a:effectLst/>
                <a:latin typeface="Arial" panose="020B0604020202020204" pitchFamily="34" charset="0"/>
                <a:cs typeface="Arial" panose="020B0604020202020204" pitchFamily="34" charset="0"/>
              </a:rPr>
              <a:t> care </a:t>
            </a:r>
            <a:r>
              <a:rPr lang="en-GB" sz="1600" i="0" u="sng" strike="noStrike" dirty="0" err="1">
                <a:solidFill>
                  <a:srgbClr val="000000"/>
                </a:solidFill>
                <a:effectLst/>
                <a:latin typeface="Arial" panose="020B0604020202020204" pitchFamily="34" charset="0"/>
                <a:cs typeface="Arial" panose="020B0604020202020204" pitchFamily="34" charset="0"/>
              </a:rPr>
              <a:t>procedurile</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ar</a:t>
            </a:r>
            <a:r>
              <a:rPr lang="en-GB" sz="1600" i="0" u="sng" strike="noStrike" dirty="0">
                <a:solidFill>
                  <a:srgbClr val="000000"/>
                </a:solidFill>
                <a:effectLst/>
                <a:latin typeface="Arial" panose="020B0604020202020204" pitchFamily="34" charset="0"/>
                <a:cs typeface="Arial" panose="020B0604020202020204" pitchFamily="34" charset="0"/>
              </a:rPr>
              <a:t> fi </a:t>
            </a:r>
            <a:r>
              <a:rPr lang="en-GB" sz="1600" i="0" u="sng" strike="noStrike" dirty="0" err="1">
                <a:solidFill>
                  <a:srgbClr val="000000"/>
                </a:solidFill>
                <a:effectLst/>
                <a:latin typeface="Arial" panose="020B0604020202020204" pitchFamily="34" charset="0"/>
                <a:cs typeface="Arial" panose="020B0604020202020204" pitchFamily="34" charset="0"/>
              </a:rPr>
              <a:t>fost</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i="0" u="sng" strike="noStrike" dirty="0" err="1">
                <a:solidFill>
                  <a:srgbClr val="000000"/>
                </a:solidFill>
                <a:effectLst/>
                <a:latin typeface="Arial" panose="020B0604020202020204" pitchFamily="34" charset="0"/>
                <a:cs typeface="Arial" panose="020B0604020202020204" pitchFamily="34" charset="0"/>
              </a:rPr>
              <a:t>încetate</a:t>
            </a:r>
            <a:r>
              <a:rPr lang="en-GB" sz="1600" i="0" u="sng" strike="noStrike" dirty="0">
                <a:solidFill>
                  <a:srgbClr val="000000"/>
                </a:solidFill>
                <a:effectLst/>
                <a:latin typeface="Arial" panose="020B0604020202020204" pitchFamily="34" charset="0"/>
                <a:cs typeface="Arial" panose="020B0604020202020204" pitchFamily="34" charset="0"/>
              </a:rPr>
              <a:t>. </a:t>
            </a:r>
            <a:r>
              <a:rPr lang="en-GB" sz="1600" b="0" i="0" strike="noStrike" dirty="0" err="1">
                <a:solidFill>
                  <a:srgbClr val="000000"/>
                </a:solidFill>
                <a:effectLst/>
                <a:latin typeface="Arial" panose="020B0604020202020204" pitchFamily="34" charset="0"/>
                <a:cs typeface="Arial" panose="020B0604020202020204" pitchFamily="34" charset="0"/>
              </a:rPr>
              <a:t>Acesta</a:t>
            </a:r>
            <a:r>
              <a:rPr lang="en-GB" sz="1600" b="0" i="0"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și</a:t>
            </a:r>
            <a:r>
              <a:rPr lang="en-GB" sz="1600" b="0" i="0" u="none" strike="noStrike" dirty="0">
                <a:solidFill>
                  <a:srgbClr val="000000"/>
                </a:solidFill>
                <a:effectLst/>
                <a:latin typeface="Arial" panose="020B0604020202020204" pitchFamily="34" charset="0"/>
                <a:cs typeface="Arial" panose="020B0604020202020204" pitchFamily="34" charset="0"/>
              </a:rPr>
              <a:t>-a </a:t>
            </a:r>
            <a:r>
              <a:rPr lang="en-GB" sz="1600" b="0" i="0" u="none" strike="noStrike" dirty="0" err="1">
                <a:solidFill>
                  <a:srgbClr val="000000"/>
                </a:solidFill>
                <a:effectLst/>
                <a:latin typeface="Arial" panose="020B0604020202020204" pitchFamily="34" charset="0"/>
                <a:cs typeface="Arial" panose="020B0604020202020204" pitchFamily="34" charset="0"/>
              </a:rPr>
              <a:t>exercitat</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cel</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puțin</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unul</a:t>
            </a:r>
            <a:r>
              <a:rPr lang="en-GB" sz="1600" b="0" i="0" u="none" strike="noStrike" dirty="0">
                <a:solidFill>
                  <a:srgbClr val="000000"/>
                </a:solidFill>
                <a:effectLst/>
                <a:latin typeface="Arial" panose="020B0604020202020204" pitchFamily="34" charset="0"/>
                <a:cs typeface="Arial" panose="020B0604020202020204" pitchFamily="34" charset="0"/>
              </a:rPr>
              <a:t> din </a:t>
            </a:r>
            <a:r>
              <a:rPr lang="en-GB" sz="1600" b="0" i="0" u="none" strike="noStrike" dirty="0" err="1">
                <a:solidFill>
                  <a:srgbClr val="000000"/>
                </a:solidFill>
                <a:effectLst/>
                <a:latin typeface="Arial" panose="020B0604020202020204" pitchFamily="34" charset="0"/>
                <a:cs typeface="Arial" panose="020B0604020202020204" pitchFamily="34" charset="0"/>
              </a:rPr>
              <a:t>drepturile</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sau</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prerogativele</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acordate</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în</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baza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dreptului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național</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unei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părți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vătămate</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Arnoldi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a:solidFill>
                  <a:srgbClr val="000000"/>
                </a:solidFill>
                <a:effectLst/>
                <a:latin typeface="Arial" panose="020B0604020202020204" pitchFamily="34" charset="0"/>
                <a:cs typeface="Arial" panose="020B0604020202020204" pitchFamily="34" charset="0"/>
              </a:rPr>
              <a:t>v.</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a:solidFill>
                  <a:srgbClr val="000000"/>
                </a:solidFill>
                <a:effectLst/>
                <a:latin typeface="Arial" panose="020B0604020202020204" pitchFamily="34" charset="0"/>
                <a:cs typeface="Arial" panose="020B0604020202020204" pitchFamily="34" charset="0"/>
              </a:rPr>
              <a:t>Italia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Curtea</a:t>
            </a:r>
            <a:r>
              <a:rPr lang="en-GB" sz="1600" b="0" i="0" u="none" strike="noStrike" dirty="0">
                <a:solidFill>
                  <a:srgbClr val="000000"/>
                </a:solidFill>
                <a:effectLst/>
                <a:latin typeface="Arial" panose="020B0604020202020204" pitchFamily="34" charset="0"/>
                <a:cs typeface="Arial" panose="020B0604020202020204" pitchFamily="34" charset="0"/>
              </a:rPr>
              <a:t> a </a:t>
            </a:r>
            <a:r>
              <a:rPr lang="en-GB" sz="1600" b="0" i="0" u="none" strike="noStrike" dirty="0" err="1">
                <a:solidFill>
                  <a:srgbClr val="000000"/>
                </a:solidFill>
                <a:effectLst/>
                <a:latin typeface="Arial" panose="020B0604020202020204" pitchFamily="34" charset="0"/>
                <a:cs typeface="Arial" panose="020B0604020202020204" pitchFamily="34" charset="0"/>
              </a:rPr>
              <a:t>respins</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obiecția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Guvernului</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privind</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0" u="none" strike="noStrike" dirty="0" err="1">
                <a:solidFill>
                  <a:srgbClr val="000000"/>
                </a:solidFill>
                <a:effectLst/>
                <a:latin typeface="Arial" panose="020B0604020202020204" pitchFamily="34" charset="0"/>
                <a:cs typeface="Arial" panose="020B0604020202020204" pitchFamily="34" charset="0"/>
              </a:rPr>
              <a:t>incompatibilitatea</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ratione</a:t>
            </a:r>
            <a:r>
              <a:rPr lang="en-GB" sz="1600" b="0" i="0" u="none" strike="noStrike" dirty="0">
                <a:solidFill>
                  <a:srgbClr val="000000"/>
                </a:solidFill>
                <a:effectLst/>
                <a:latin typeface="Arial" panose="020B0604020202020204" pitchFamily="34" charset="0"/>
                <a:cs typeface="Arial" panose="020B0604020202020204" pitchFamily="34" charset="0"/>
              </a:rPr>
              <a:t> </a:t>
            </a:r>
            <a:r>
              <a:rPr lang="en-GB" sz="1600" b="0" i="1" u="none" strike="noStrike" dirty="0" err="1">
                <a:solidFill>
                  <a:srgbClr val="000000"/>
                </a:solidFill>
                <a:effectLst/>
                <a:latin typeface="Arial" panose="020B0604020202020204" pitchFamily="34" charset="0"/>
                <a:cs typeface="Arial" panose="020B0604020202020204" pitchFamily="34" charset="0"/>
              </a:rPr>
              <a:t>materiae</a:t>
            </a:r>
            <a:r>
              <a:rPr lang="en-GB" sz="1600" b="0" i="1" u="none" strike="noStrike" dirty="0">
                <a:solidFill>
                  <a:srgbClr val="000000"/>
                </a:solidFill>
                <a:effectLst/>
                <a:latin typeface="Arial" panose="020B0604020202020204" pitchFamily="34" charset="0"/>
                <a:cs typeface="Arial" panose="020B0604020202020204" pitchFamily="34" charset="0"/>
              </a:rPr>
              <a:t>.</a:t>
            </a:r>
            <a:r>
              <a:rPr lang="en-GB" sz="1600" b="0" i="0" u="none" strike="noStrike" dirty="0">
                <a:solidFill>
                  <a:srgbClr val="000000"/>
                </a:solidFill>
                <a:effectLst/>
                <a:latin typeface="Arial" panose="020B0604020202020204" pitchFamily="34" charset="0"/>
                <a:cs typeface="Arial" panose="020B0604020202020204" pitchFamily="34" charset="0"/>
              </a:rPr>
              <a:t/>
            </a:r>
            <a:br>
              <a:rPr lang="en-GB" sz="1600" b="0" i="0" u="none" strike="noStrike" dirty="0">
                <a:solidFill>
                  <a:srgbClr val="000000"/>
                </a:solidFill>
                <a:effectLst/>
                <a:latin typeface="Arial" panose="020B0604020202020204" pitchFamily="34" charset="0"/>
                <a:cs typeface="Arial" panose="020B0604020202020204" pitchFamily="34" charset="0"/>
              </a:rPr>
            </a:br>
            <a:endParaRPr lang="x-none" sz="16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xmlns="" id="{4646A3A9-EE69-3E6F-5207-E408000B2DB1}"/>
              </a:ext>
            </a:extLst>
          </p:cNvPr>
          <p:cNvSpPr>
            <a:spLocks noGrp="1"/>
          </p:cNvSpPr>
          <p:nvPr>
            <p:ph type="dt" sz="half" idx="10"/>
          </p:nvPr>
        </p:nvSpPr>
        <p:spPr/>
        <p:txBody>
          <a:bodyPr/>
          <a:lstStyle/>
          <a:p>
            <a:r>
              <a:rPr lang="en-US" dirty="0"/>
              <a:t>10 </a:t>
            </a:r>
            <a:r>
              <a:rPr lang="en-US" dirty="0" err="1"/>
              <a:t>Octombrie</a:t>
            </a:r>
            <a:r>
              <a:rPr lang="en-US" dirty="0"/>
              <a:t> 2024</a:t>
            </a:r>
          </a:p>
          <a:p>
            <a:endParaRPr lang="en-US" dirty="0"/>
          </a:p>
        </p:txBody>
      </p:sp>
      <p:sp>
        <p:nvSpPr>
          <p:cNvPr id="4" name="Footer Placeholder 3">
            <a:extLst>
              <a:ext uri="{FF2B5EF4-FFF2-40B4-BE49-F238E27FC236}">
                <a16:creationId xmlns:a16="http://schemas.microsoft.com/office/drawing/2014/main" xmlns="" id="{7A42AA5D-1530-2BC1-D90F-369C604FCF1C}"/>
              </a:ext>
            </a:extLst>
          </p:cNvPr>
          <p:cNvSpPr>
            <a:spLocks noGrp="1"/>
          </p:cNvSpPr>
          <p:nvPr>
            <p:ph type="ftr" sz="quarter" idx="11"/>
          </p:nvPr>
        </p:nvSpPr>
        <p:spPr/>
        <p:txBody>
          <a:bodyPr/>
          <a:lstStyle/>
          <a:p>
            <a:r>
              <a:rPr lang="en-US" dirty="0" err="1"/>
              <a:t>Principiile</a:t>
            </a:r>
            <a:r>
              <a:rPr lang="en-US" dirty="0"/>
              <a:t> </a:t>
            </a:r>
            <a:r>
              <a:rPr lang="en-US" dirty="0" err="1"/>
              <a:t>aplicarii</a:t>
            </a:r>
            <a:r>
              <a:rPr lang="en-US" dirty="0"/>
              <a:t> CEDO in </a:t>
            </a:r>
            <a:r>
              <a:rPr lang="en-US" dirty="0" err="1"/>
              <a:t>Ordinea</a:t>
            </a:r>
            <a:r>
              <a:rPr lang="en-US" dirty="0"/>
              <a:t> </a:t>
            </a:r>
            <a:r>
              <a:rPr lang="en-US" dirty="0" err="1"/>
              <a:t>Juridica</a:t>
            </a:r>
            <a:r>
              <a:rPr lang="en-US" dirty="0"/>
              <a:t> Interna, Nani Nicoleta </a:t>
            </a:r>
          </a:p>
        </p:txBody>
      </p:sp>
      <p:sp>
        <p:nvSpPr>
          <p:cNvPr id="5" name="Slide Number Placeholder 4">
            <a:extLst>
              <a:ext uri="{FF2B5EF4-FFF2-40B4-BE49-F238E27FC236}">
                <a16:creationId xmlns:a16="http://schemas.microsoft.com/office/drawing/2014/main" xmlns="" id="{67E68B83-7894-4BB3-37EB-FEA747926DCA}"/>
              </a:ext>
            </a:extLst>
          </p:cNvPr>
          <p:cNvSpPr>
            <a:spLocks noGrp="1"/>
          </p:cNvSpPr>
          <p:nvPr>
            <p:ph type="sldNum" sz="quarter" idx="12"/>
          </p:nvPr>
        </p:nvSpPr>
        <p:spPr/>
        <p:txBody>
          <a:bodyPr/>
          <a:lstStyle/>
          <a:p>
            <a:r>
              <a:rPr lang="en-US"/>
              <a:t>Page </a:t>
            </a:r>
            <a:fld id="{9D46F3A4-F478-9440-BC8E-B732027F4C86}" type="slidenum">
              <a:rPr lang="en-US" smtClean="0"/>
              <a:pPr/>
              <a:t>9</a:t>
            </a:fld>
            <a:endParaRPr lang="en-US" dirty="0"/>
          </a:p>
        </p:txBody>
      </p:sp>
      <p:pic>
        <p:nvPicPr>
          <p:cNvPr id="6" name="Picture 5" descr="A logo with a globe and text&#10;&#10;Description automatically generated">
            <a:extLst>
              <a:ext uri="{FF2B5EF4-FFF2-40B4-BE49-F238E27FC236}">
                <a16:creationId xmlns:a16="http://schemas.microsoft.com/office/drawing/2014/main" xmlns="" id="{42915883-1162-EC14-5AB1-187447DAD2C1}"/>
              </a:ext>
            </a:extLst>
          </p:cNvPr>
          <p:cNvPicPr>
            <a:picLocks noChangeAspect="1"/>
          </p:cNvPicPr>
          <p:nvPr/>
        </p:nvPicPr>
        <p:blipFill>
          <a:blip r:embed="rId2"/>
          <a:stretch>
            <a:fillRect/>
          </a:stretch>
        </p:blipFill>
        <p:spPr>
          <a:xfrm>
            <a:off x="35000" y="5638"/>
            <a:ext cx="1524496" cy="1262423"/>
          </a:xfrm>
          <a:prstGeom prst="rect">
            <a:avLst/>
          </a:prstGeom>
        </p:spPr>
      </p:pic>
      <p:pic>
        <p:nvPicPr>
          <p:cNvPr id="7" name="Picture 6" descr="A blue circle with a white figure holding scales and a book&#10;&#10;Description automatically generated">
            <a:extLst>
              <a:ext uri="{FF2B5EF4-FFF2-40B4-BE49-F238E27FC236}">
                <a16:creationId xmlns:a16="http://schemas.microsoft.com/office/drawing/2014/main" xmlns="" id="{314CD00E-CF81-72CC-1144-DED48345703B}"/>
              </a:ext>
            </a:extLst>
          </p:cNvPr>
          <p:cNvPicPr>
            <a:picLocks noChangeAspect="1"/>
          </p:cNvPicPr>
          <p:nvPr/>
        </p:nvPicPr>
        <p:blipFill>
          <a:blip r:embed="rId3"/>
          <a:stretch>
            <a:fillRect/>
          </a:stretch>
        </p:blipFill>
        <p:spPr>
          <a:xfrm>
            <a:off x="1534583" y="12534"/>
            <a:ext cx="1659756" cy="1262423"/>
          </a:xfrm>
          <a:prstGeom prst="rect">
            <a:avLst/>
          </a:prstGeom>
        </p:spPr>
      </p:pic>
      <p:pic>
        <p:nvPicPr>
          <p:cNvPr id="8" name="Picture 7" descr="A green and white logo&#10;&#10;Description automatically generated">
            <a:extLst>
              <a:ext uri="{FF2B5EF4-FFF2-40B4-BE49-F238E27FC236}">
                <a16:creationId xmlns:a16="http://schemas.microsoft.com/office/drawing/2014/main" xmlns="" id="{66B196D0-87A6-CD0B-71A1-47A7C7F6D688}"/>
              </a:ext>
            </a:extLst>
          </p:cNvPr>
          <p:cNvPicPr>
            <a:picLocks noChangeAspect="1"/>
          </p:cNvPicPr>
          <p:nvPr/>
        </p:nvPicPr>
        <p:blipFill>
          <a:blip r:embed="rId4"/>
          <a:stretch>
            <a:fillRect/>
          </a:stretch>
        </p:blipFill>
        <p:spPr>
          <a:xfrm>
            <a:off x="3194339" y="-1843"/>
            <a:ext cx="3333709" cy="1340842"/>
          </a:xfrm>
          <a:prstGeom prst="rect">
            <a:avLst/>
          </a:prstGeom>
        </p:spPr>
      </p:pic>
    </p:spTree>
    <p:extLst>
      <p:ext uri="{BB962C8B-B14F-4D97-AF65-F5344CB8AC3E}">
        <p14:creationId xmlns:p14="http://schemas.microsoft.com/office/powerpoint/2010/main" val="3315933777"/>
      </p:ext>
    </p:extLst>
  </p:cSld>
  <p:clrMapOvr>
    <a:masterClrMapping/>
  </p:clrMapOvr>
</p:sld>
</file>

<file path=ppt/theme/theme1.xml><?xml version="1.0" encoding="utf-8"?>
<a:theme xmlns:a="http://schemas.openxmlformats.org/drawingml/2006/main" name="UZH">
  <a:themeElements>
    <a:clrScheme name="UZH">
      <a:dk1>
        <a:srgbClr val="000000"/>
      </a:dk1>
      <a:lt1>
        <a:srgbClr val="FFFFFF"/>
      </a:lt1>
      <a:dk2>
        <a:srgbClr val="DADEE2"/>
      </a:dk2>
      <a:lt2>
        <a:srgbClr val="FEDC00"/>
      </a:lt2>
      <a:accent1>
        <a:srgbClr val="0028A5"/>
      </a:accent1>
      <a:accent2>
        <a:srgbClr val="A3ADB7"/>
      </a:accent2>
      <a:accent3>
        <a:srgbClr val="DC6027"/>
      </a:accent3>
      <a:accent4>
        <a:srgbClr val="0B82A0"/>
      </a:accent4>
      <a:accent5>
        <a:srgbClr val="2A7F60"/>
      </a:accent5>
      <a:accent6>
        <a:srgbClr val="91C34A"/>
      </a:accent6>
      <a:hlink>
        <a:srgbClr val="DC6027"/>
      </a:hlink>
      <a:folHlink>
        <a:srgbClr val="000000"/>
      </a:folHlink>
    </a:clrScheme>
    <a:fontScheme name="Office-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UZH">
        <a:dk1>
          <a:srgbClr val="000000"/>
        </a:dk1>
        <a:lt1>
          <a:srgbClr val="FFFFFF"/>
        </a:lt1>
        <a:dk2>
          <a:srgbClr val="DADEE2"/>
        </a:dk2>
        <a:lt2>
          <a:srgbClr val="FEDC00"/>
        </a:lt2>
        <a:accent1>
          <a:srgbClr val="0028A5"/>
        </a:accent1>
        <a:accent2>
          <a:srgbClr val="A3ADB7"/>
        </a:accent2>
        <a:accent3>
          <a:srgbClr val="DC6027"/>
        </a:accent3>
        <a:accent4>
          <a:srgbClr val="0B82A0"/>
        </a:accent4>
        <a:accent5>
          <a:srgbClr val="2A7F60"/>
        </a:accent5>
        <a:accent6>
          <a:srgbClr val="91C34A"/>
        </a:accent6>
        <a:hlink>
          <a:srgbClr val="DC6027"/>
        </a:hlink>
        <a:folHlink>
          <a:srgbClr val="000000"/>
        </a:folHlink>
      </a:clrScheme>
      <a:clrMap bg1="lt1" tx1="dk1" bg2="lt2" tx2="dk2" accent1="accent1" accent2="accent2" accent3="accent3" accent4="accent4" accent5="accent5" accent6="accent6" hlink="hlink" folHlink="folHlink"/>
    </a:extraClrScheme>
  </a:extraClrSchemeLst>
  <a:custClrLst>
    <a:custClr name="Blau 100%">
      <a:srgbClr val="0028A5"/>
    </a:custClr>
    <a:custClr name="Grau 100%">
      <a:srgbClr val="A3ADB7"/>
    </a:custClr>
    <a:custClr name="Ockerrot 100%">
      <a:srgbClr val="DC6027"/>
    </a:custClr>
    <a:custClr name="Türkis 100%">
      <a:srgbClr val="0B82A0"/>
    </a:custClr>
    <a:custClr name="Flaschengrün 100%">
      <a:srgbClr val="2A7F62"/>
    </a:custClr>
    <a:custClr name="Lindengrün 100%">
      <a:srgbClr val="91C34A"/>
    </a:custClr>
    <a:custClr name="Warmgelb 100%">
      <a:srgbClr val="FEDE00"/>
    </a:custClr>
    <a:custClr name="blank">
      <a:srgbClr val="FFFFFF"/>
    </a:custClr>
    <a:custClr name="blank">
      <a:srgbClr val="FFFFFF"/>
    </a:custClr>
    <a:custClr name="blank">
      <a:srgbClr val="FFFFFF"/>
    </a:custClr>
    <a:custClr name="Blau 80%">
      <a:srgbClr val="3353B7"/>
    </a:custClr>
    <a:custClr name="Grau 80%">
      <a:srgbClr val="B5BDC5"/>
    </a:custClr>
    <a:custClr name="Ockerrot 80%">
      <a:srgbClr val="E38052"/>
    </a:custClr>
    <a:custClr name="Türkis 80%">
      <a:srgbClr val="3C9FB6"/>
    </a:custClr>
    <a:custClr name="Flaschengrün 80%">
      <a:srgbClr val="569D85"/>
    </a:custClr>
    <a:custClr name="Lindengrün 80%">
      <a:srgbClr val="AAD470"/>
    </a:custClr>
    <a:custClr name="Warmgelb 80%">
      <a:srgbClr val="FBE651"/>
    </a:custClr>
    <a:custClr name="blank">
      <a:srgbClr val="FFFFFF"/>
    </a:custClr>
    <a:custClr name="blank">
      <a:srgbClr val="FFFFFF"/>
    </a:custClr>
    <a:custClr name="blank">
      <a:srgbClr val="FFFFFF"/>
    </a:custClr>
    <a:custClr name="Blau 60%">
      <a:srgbClr val="667EC9"/>
    </a:custClr>
    <a:custClr name="Grau 60%">
      <a:srgbClr val="C8CED4"/>
    </a:custClr>
    <a:custClr name="Ockerrot 60%">
      <a:srgbClr val="EAA07D"/>
    </a:custClr>
    <a:custClr name="Türkis 60%">
      <a:srgbClr val="6BB7C7"/>
    </a:custClr>
    <a:custClr name="Flaschengrün 60%">
      <a:srgbClr val="80B6A4"/>
    </a:custClr>
    <a:custClr name="Lindengrün 60%">
      <a:srgbClr val="BFDF94"/>
    </a:custClr>
    <a:custClr name="Warmgelb 60%">
      <a:srgbClr val="FCEC7C"/>
    </a:custClr>
    <a:custClr name="blank">
      <a:srgbClr val="FFFFFF"/>
    </a:custClr>
    <a:custClr name="blank">
      <a:srgbClr val="FFFFFF"/>
    </a:custClr>
    <a:custClr name="blank">
      <a:srgbClr val="FFFFFF"/>
    </a:custClr>
    <a:custClr name="Blau 40%">
      <a:srgbClr val="99A9DB"/>
    </a:custClr>
    <a:custClr name="Grau 40%">
      <a:srgbClr val="DADEE2"/>
    </a:custClr>
    <a:custClr name="Ockerrot 40%">
      <a:srgbClr val="F1BFA9"/>
    </a:custClr>
    <a:custClr name="Türkis 40%">
      <a:srgbClr val="ABCEC2"/>
    </a:custClr>
    <a:custClr name="Flaschengrün 40%">
      <a:srgbClr val="ABCEC2"/>
    </a:custClr>
    <a:custClr name="Lindengrün 40%">
      <a:srgbClr val="D5E9B7"/>
    </a:custClr>
    <a:custClr name="Warmgelb 40%">
      <a:srgbClr val="FDF3A8"/>
    </a:custClr>
    <a:custClr name="blank">
      <a:srgbClr val="FFFFFF"/>
    </a:custClr>
    <a:custClr name="blank">
      <a:srgbClr val="FFFFFF"/>
    </a:custClr>
    <a:custClr name="blank">
      <a:srgbClr val="FFFFFF"/>
    </a:custClr>
    <a:custClr name="Blau 20%">
      <a:srgbClr val="CCD4ED"/>
    </a:custClr>
    <a:custClr name="Grau 20%">
      <a:srgbClr val="EDEFF1"/>
    </a:custClr>
    <a:custClr name="Ockerrot 20%">
      <a:srgbClr val="F8DFD4"/>
    </a:custClr>
    <a:custClr name="Türkis 20%">
      <a:srgbClr val="CFE8EC"/>
    </a:custClr>
    <a:custClr name="Flaschengrün 20%">
      <a:srgbClr val="D5E7E1"/>
    </a:custClr>
    <a:custClr name="Lindengrün 20%">
      <a:srgbClr val="EAF4DB"/>
    </a:custClr>
    <a:custClr name="Warmgelb 20%">
      <a:srgbClr val="FEF9D3"/>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uzh_praesentation_e.potx" id="{749176B2-8F2A-4342-A048-60BED46E758F}" vid="{432F7B11-0F4C-4FE0-A45B-1D1A5AE252E3}"/>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UZH</Template>
  <TotalTime>614</TotalTime>
  <Words>2503</Words>
  <Application>Microsoft Office PowerPoint</Application>
  <PresentationFormat>Широкоэкранный</PresentationFormat>
  <Paragraphs>89</Paragraphs>
  <Slides>14</Slides>
  <Notes>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14</vt:i4>
      </vt:variant>
    </vt:vector>
  </HeadingPairs>
  <TitlesOfParts>
    <vt:vector size="23" baseType="lpstr">
      <vt:lpstr>ＭＳ Ｐゴシック</vt:lpstr>
      <vt:lpstr>Arial</vt:lpstr>
      <vt:lpstr>Calibri</vt:lpstr>
      <vt:lpstr>Google Sans</vt:lpstr>
      <vt:lpstr>Roboto</vt:lpstr>
      <vt:lpstr>Tahoma</vt:lpstr>
      <vt:lpstr>Times New Roman</vt:lpstr>
      <vt:lpstr>Wingdings</vt:lpstr>
      <vt:lpstr>UZH</vt:lpstr>
      <vt:lpstr>PRINCIPIILE APLICĂRII CONVENȚIEI EUROPENE A DREPTURILOR OMULUI ÎN ORDINEA JURIDICĂ INTERNĂ </vt:lpstr>
      <vt:lpstr>Презентация PowerPoint</vt:lpstr>
      <vt:lpstr>Презентация PowerPoint</vt:lpstr>
      <vt:lpstr>Презентация PowerPoint</vt:lpstr>
      <vt:lpstr>Презентация PowerPoint</vt:lpstr>
      <vt:lpstr>Презентация PowerPoint</vt:lpstr>
      <vt:lpstr>V. FABBRI ȘI ALȚII C. SAN MARINO – REEVALUAREA EFECTULUI PETRELLA      Cauza FABBRI ȘI ALȚII c. SAN MARINO (Curtea Europeană a Drepturilor Omului) 6319/21 și alte 3 cauze.      Sursa: https://hudoc.echr.coe.int/fre#{%22itemid%22:[%22001-237239%22]}   </vt:lpstr>
      <vt:lpstr>Petrella c. Italiei - 24340/07, Hotărârea din 18.03.2021       </vt:lpstr>
      <vt:lpstr>Aplicabilitate?    a)Pentru a se încadra în câmpul de aplicare al Convenției: dreptul la începerea urmăririi penale asupra unor terți sau la condamnarea lor pentru o anumită infracțiune trebuie să fie inseparabil de exercițiul dreptului victimei de a iniția proceduri civile în dreptul național, chiar dacă numai pentru garantarea reparației simbolice sau pentru protejarea unui drept civil, cum ar fi dreptul la o bună reputație”;   b)Art. 6 alin. (1) din Convenție este aplicabil în cazul procedurilor care implica plângeri ale părților civile din momentul în care reclamantul devine parte civilă, cu excepția cazului în care se renunța de o manieră lipsită de echivoc la dreptul la repararea prejudiciului (Perez v. Franța [MC]). Curtea a considerat că acest articol se aplica unei victime care încă nu a intervenit în procedurile penale în calitate de parte civilă în măsura în care, în baza dreptului italian, chiar înainte de ședința preliminară în cadrul căreia putea fi obținut un astfel de statut, victima era îndreptățită să-și exercite anumite drepturi și prerogative recunoscute de lege;  c)Reclamantul a formulat o plângere penală pentru a-și exercita un drept civil, și anume dreptul la protecția reputației sale, în privința căruia avea o pretenție justificată. Mai mult, în plângerea sa penală, acesta a menționat că dorea să participe în procedurile penale ca parte civilă și a cerut suma de cinci milioane de euro ca despăgubiri si să fie informat, în eventualitatea în care procedurile ar fi fost încetate. Acesta și-a exercitat cel puțin unul din drepturile sau prerogativele acordate în baza dreptului național unei părți vătămate (Arnoldi v. Italia). Curtea a respins obiecția Guvernului privind incompatibilitatea ratione materiae. </vt:lpstr>
      <vt:lpstr>Prezentarea generală a hotaririi Fabbri: </vt:lpstr>
      <vt:lpstr>Interesant:</vt:lpstr>
      <vt:lpstr>I. Articolul 6 alin.(1) CEDO-dreptul la un proces echitabil.</vt:lpstr>
      <vt:lpstr>I.Context legal: </vt:lpstr>
      <vt:lpstr>Презентация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Case Law of International Courts</dc:title>
  <dc:subject/>
  <dc:creator>NR</dc:creator>
  <cp:keywords/>
  <dc:description>Vorlage uzh_praesentationen_16:9_e MSO2016 v3 11.02.2016</dc:description>
  <cp:lastModifiedBy>User</cp:lastModifiedBy>
  <cp:revision>262</cp:revision>
  <cp:lastPrinted>2021-11-15T15:31:58Z</cp:lastPrinted>
  <dcterms:created xsi:type="dcterms:W3CDTF">2020-11-01T15:43:01Z</dcterms:created>
  <dcterms:modified xsi:type="dcterms:W3CDTF">2024-10-17T16:14:03Z</dcterms:modified>
  <cp:category/>
</cp:coreProperties>
</file>