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58" r:id="rId3"/>
    <p:sldId id="260" r:id="rId4"/>
    <p:sldId id="284" r:id="rId5"/>
    <p:sldId id="261" r:id="rId6"/>
    <p:sldId id="285" r:id="rId7"/>
    <p:sldId id="262" r:id="rId8"/>
    <p:sldId id="263" r:id="rId9"/>
    <p:sldId id="286" r:id="rId10"/>
    <p:sldId id="264" r:id="rId11"/>
    <p:sldId id="265" r:id="rId12"/>
    <p:sldId id="287" r:id="rId13"/>
    <p:sldId id="266" r:id="rId14"/>
    <p:sldId id="288" r:id="rId15"/>
    <p:sldId id="267" r:id="rId16"/>
    <p:sldId id="268" r:id="rId17"/>
    <p:sldId id="269" r:id="rId18"/>
    <p:sldId id="270" r:id="rId19"/>
    <p:sldId id="271" r:id="rId20"/>
    <p:sldId id="289" r:id="rId21"/>
    <p:sldId id="273" r:id="rId22"/>
    <p:sldId id="290" r:id="rId23"/>
    <p:sldId id="274" r:id="rId24"/>
    <p:sldId id="275" r:id="rId25"/>
    <p:sldId id="276" r:id="rId26"/>
    <p:sldId id="277" r:id="rId27"/>
    <p:sldId id="291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duja Dumitru" initials="BD" lastIdx="1" clrIdx="0">
    <p:extLst>
      <p:ext uri="{19B8F6BF-5375-455C-9EA6-DF929625EA0E}">
        <p15:presenceInfo xmlns:p15="http://schemas.microsoft.com/office/powerpoint/2012/main" userId="1b69847b4a2534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" y="11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3" y="3149600"/>
            <a:ext cx="10998200" cy="1511407"/>
          </a:xfrm>
        </p:spPr>
        <p:txBody>
          <a:bodyPr>
            <a:noAutofit/>
          </a:bodyPr>
          <a:lstStyle/>
          <a:p>
            <a:r>
              <a:rPr lang="en-US" dirty="0" err="1"/>
              <a:t>Curtea</a:t>
            </a:r>
            <a:r>
              <a:rPr lang="en-US" dirty="0"/>
              <a:t> European</a:t>
            </a:r>
            <a:r>
              <a:rPr lang="ro-RO" dirty="0"/>
              <a:t>ă a Drepturilor Omului</a:t>
            </a:r>
            <a:r>
              <a:rPr lang="en-US" dirty="0"/>
              <a:t>: </a:t>
            </a:r>
            <a:r>
              <a:rPr lang="ro-RO" dirty="0"/>
              <a:t>analiza hotărârilor emise în perioada 07.10-11.10.2024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43" y="198120"/>
            <a:ext cx="10353762" cy="1257300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T.V c. SPANI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Articolul 4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6032" y="1591056"/>
            <a:ext cx="12448032" cy="5175504"/>
          </a:xfrm>
        </p:spPr>
        <p:txBody>
          <a:bodyPr>
            <a:normAutofit fontScale="77500" lnSpcReduction="20000"/>
          </a:bodyPr>
          <a:lstStyle/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2003,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ani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Benin, C.,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cunoștință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sex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pașaport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adult.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plătească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70 000 de euro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natura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viitoarei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Conform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formularului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2003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călătorit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avionul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or. Lagos (Nigeria) la Paris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Madrid.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Arahal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sud-est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Sevilla),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întâlnit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partenerul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observațiilor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aranjată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C.”,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abuzată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amenințată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lucreze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prostituată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2007,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reușit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scape.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lucreze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prostituată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primească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Fundației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Apip-Acam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neguvernamentală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nevoiașe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locuințele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medical.</a:t>
            </a:r>
            <a:endParaRPr lang="en-US" sz="18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9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Brigăzii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Provinciei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Zaragoza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Unității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Rețelelor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Imigrație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Ilegală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Falsificării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Documentelor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legislația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martorii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protejați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traficului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exploatării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sexuale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2003-2007,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minoră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2007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evadat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C.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Madrid,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prostituată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Malaga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din 2009, la Zaragoza. Cu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ocazie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arestată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Zaragoza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raid.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orașului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stării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primească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2007, C.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reaminti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plătise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25 000 euro. C.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încercat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contacteze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pierdut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proxenet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distrus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afacerea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Nigeria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încercarea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plătească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datoria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spaniola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denunțat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devreme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supusă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ritual „voodoo”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căruia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angajat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denunțe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reușit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depășească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temerile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înțeleagă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depunerii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plângeri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furnizat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vârsta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aproximativă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U..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Sevilla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Arahal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schizofrenie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paranoidală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26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2013,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recunoscută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handicap de 70%</a:t>
            </a:r>
            <a:r>
              <a:rPr lang="ro-RO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Referindu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-se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clasarea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provizorie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motivele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invocate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internă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autoritățile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anchetat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urmărit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pedepsit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supus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traficului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plus,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autoritățile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măsuri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proteja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victimă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traficului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precum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eșecul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institui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cadru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legislativ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politic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descuraja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traficul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0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" y="243840"/>
            <a:ext cx="11792712" cy="12573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FUNDAȚIA VALIDITY ÎN NUMELE LUI T.J </a:t>
            </a:r>
            <a:r>
              <a:rPr lang="ro-R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UNGARIEI</a:t>
            </a:r>
            <a:r>
              <a:rPr lang="ro-R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Articolul 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2496"/>
            <a:ext cx="12192000" cy="5330952"/>
          </a:xfrm>
        </p:spPr>
        <p:txBody>
          <a:bodyPr>
            <a:normAutofit/>
          </a:bodyPr>
          <a:lstStyle/>
          <a:p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 s-a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născut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24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1973.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diagnosticată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cu o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dizabilitate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intelectuală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severă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Era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incapabilă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comunice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verbal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era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ocazional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predispusă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comportamente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agresive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1983,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plasată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instituția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socială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Topház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Göd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Ungaria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).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1996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plasată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sub tutela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mamei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sale.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opinia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Guvernului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din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incapacității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refuzului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mamei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sale de a-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exercita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atribuțiile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tutore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un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tutore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oficial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numit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2012.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Începând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cu 1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ianuarie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2018, un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nou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tutore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K.,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numit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aceasta.Conform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mărturiei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date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dintre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îngrijitorii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timpul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anchetei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(a se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vedea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punctul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14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jos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),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până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jurul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anului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2015,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dna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meargă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mănânce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mod independent.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folosea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un pat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obișnuit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nu era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măsură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comunice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socializa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ceilalți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rezidenți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făcea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înțeleasă.De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lungul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anilor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dosarul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medical al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doamnei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 au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înregistrate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multe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leziuni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inclusiv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răni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cap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față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tăieturi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pleoape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sprâncene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contuzii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hematoame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trunchi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membre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precum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tăietură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deget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cauzată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fie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cădere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împingere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fie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lovire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Conform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fișelor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sale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medicale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spital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-au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prescrise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tranchilizante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medicamente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antipsihotice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suferit de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pneumonie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bacteriană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2015, 2016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2018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</a:p>
          <a:p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15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februarie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18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aprilie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2017, o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echipă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monitori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zare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la Validity Foundation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vizitat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Topház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observat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starea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dnei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T.J..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Avea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rană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deschisă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frunte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ochi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vânăt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reacționa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deloc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La 3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2017, Validity Foundation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publicat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raport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condițiile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Topház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descriind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utilizarea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excesivă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ilegală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legăturilor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mâini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lipsa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încălzirii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adecvate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malnutriția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neglijarea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fizică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Raportul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conținea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mărturii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violență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abuz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personalului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rândul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rezidenților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10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12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2017,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reprezentanți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ai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Ministerului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Resurselor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Umane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efectuat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inspecție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locului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Topház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endParaRPr lang="ro-RO" sz="14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La 16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2018, Validity Foundation </a:t>
            </a:r>
            <a:r>
              <a:rPr lang="ro-RO" sz="1400" dirty="0">
                <a:solidFill>
                  <a:schemeClr val="tx1"/>
                </a:solidFill>
                <a:latin typeface="Bahnschrift" panose="020B0502040204020203" pitchFamily="34" charset="0"/>
              </a:rPr>
              <a:t>a depus o nouă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plângere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susținând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abaterea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profesională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angajaților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instituției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condus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decesul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rezident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P.D.,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puțin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șapte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alți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rezidenți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2017. La 29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ianuarie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2019, Validity Foundation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modificat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nou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plângerea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susținând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decese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cele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ale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doamnelor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K.K. - au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avut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loc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instituție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abaterii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profesionale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personalului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Bazându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-se pe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probele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prezentate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plângerea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din 2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2017, Validity Foundation 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susținut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existau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motive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creadă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condițiile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inadecvate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îngrijire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contribuit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indirect la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decesul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dnei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T.J.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lui</a:t>
            </a:r>
            <a:r>
              <a:rPr lang="en-US" sz="1400" dirty="0">
                <a:solidFill>
                  <a:schemeClr val="tx1"/>
                </a:solidFill>
                <a:latin typeface="Bahnschrift" panose="020B0502040204020203" pitchFamily="34" charset="0"/>
              </a:rPr>
              <a:t> K.K. </a:t>
            </a:r>
          </a:p>
        </p:txBody>
      </p:sp>
    </p:spTree>
    <p:extLst>
      <p:ext uri="{BB962C8B-B14F-4D97-AF65-F5344CB8AC3E}">
        <p14:creationId xmlns:p14="http://schemas.microsoft.com/office/powerpoint/2010/main" val="171664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9043C9-6C98-4969-BBEF-10F80AE6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12192000" cy="6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98120"/>
            <a:ext cx="11201400" cy="1257300"/>
          </a:xfrm>
        </p:spPr>
        <p:txBody>
          <a:bodyPr>
            <a:noAutofit/>
          </a:bodyPr>
          <a:lstStyle/>
          <a:p>
            <a:r>
              <a:rPr lang="ro-RO" sz="4000" dirty="0">
                <a:latin typeface="+mj-lt"/>
              </a:rPr>
              <a:t>AGHAJANYAN c. ARMENI</a:t>
            </a:r>
            <a:r>
              <a:rPr lang="en-US" sz="4000" dirty="0">
                <a:latin typeface="+mj-lt"/>
              </a:rPr>
              <a:t>EI</a:t>
            </a:r>
            <a:r>
              <a:rPr lang="ro-RO" sz="4000" dirty="0">
                <a:latin typeface="+mj-lt"/>
              </a:rPr>
              <a:t/>
            </a:r>
            <a:br>
              <a:rPr lang="ro-RO" sz="4000" dirty="0">
                <a:latin typeface="+mj-lt"/>
              </a:rPr>
            </a:br>
            <a:r>
              <a:rPr lang="ro-RO" sz="4000" dirty="0">
                <a:latin typeface="+mj-lt"/>
              </a:rPr>
              <a:t>Articolul 10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728" y="1455420"/>
            <a:ext cx="12301728" cy="5330952"/>
          </a:xfrm>
        </p:spPr>
        <p:txBody>
          <a:bodyPr>
            <a:normAutofit fontScale="77500" lnSpcReduction="20000"/>
          </a:bodyPr>
          <a:lstStyle/>
          <a:p>
            <a:pPr marL="457200"/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Din 2003,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lucra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cercetător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principal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Nairit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producea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diverse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produse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chimice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Proprietatea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era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împărțită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societate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deținea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90%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acțiuni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guvern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deținea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10%.În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conformitate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ordin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emis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9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2007,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informațiile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nivelurile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salariale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angajaților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erau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considerate un secret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comercial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fundamental.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clauză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specifică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obligația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confidențialitate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nivelul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salariilor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adăugată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contractul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fiecărui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angajat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2008,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obținut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contract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permanent.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Clauza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2.1.11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contractul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interzicea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publicarea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informațiilor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conțin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secrete de stat,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profesionale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comerciale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referitoare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457200"/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1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2008,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semnat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cadrul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contractului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declarație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referitoare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obligația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confidențialitate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salariul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Declarația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făcea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trimitere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221 § 2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alineatul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(2)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Codul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457200"/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9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ianuarie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2009,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adoptat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regulament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intern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secretele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comerciale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Regulamentul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2.1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regulament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definește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secret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comercial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informație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valoare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comercială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deoarece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cunoscută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cărei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difuzare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impact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negativ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asupra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funcționării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conformitate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2.3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regulament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informațiile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printre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capacitatea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producție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natura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lucrărilor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științifice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experimentele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curs,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depozitarea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materiilor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prime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procesele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tehnologice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curs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dezvoltare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punere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aplicare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pot fi considerate secret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comercial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457200"/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multe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2006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înaintat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rapoarte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conducerii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necesitatea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gestionării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corespunzătoare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deșeurilor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chimice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anume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lacului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solvent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etinol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era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depozitat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instalațiile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raportul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14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iunie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2006,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colegul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prezentat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propunere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producere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vopsele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dispersie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dintr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amestec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lac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latex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cauciuc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cloropren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utilizată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acoperirea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conductelor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echipamentelor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proteja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coroziunii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2007,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propunere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testată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potrivit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procesului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-verbal 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experimentului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rezultatele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satisfăcătoare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două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conducerii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experimentul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efectuat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corect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rezultatele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exacte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El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propus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lucrările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fie continuate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-un mod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responsabil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457200"/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19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directorul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general 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concediat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fără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preaviz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directorul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menționat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la 22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aprilie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2010,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publicat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ziar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despre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bazat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declarațiile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nefondate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special,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difuzat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informații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false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munca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experimentele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științifice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precum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salariile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angajaților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fabrică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încălcând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astfel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221 § 2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Codul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Muncii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27260A-5FD4-42EB-B493-189A6FF0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182880"/>
            <a:ext cx="11624733" cy="63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8120"/>
            <a:ext cx="10817352" cy="871728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COSOVAN c. MOLDOV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948690"/>
            <a:ext cx="1228039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La 15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ianuarie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2007,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numeroaselor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plângeri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partea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municipiului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Chișinău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inițiată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o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anchetă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penală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împotriva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solicitantului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sub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acuzația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exercitare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unei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activități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comerciale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ilegale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Conform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acuzației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solicitantul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acționând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 director al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unei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companii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V.G., era </a:t>
            </a:r>
            <a:r>
              <a:rPr kumimoji="0" lang="ro-RO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bănuit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</a:t>
            </a:r>
            <a:r>
              <a:rPr kumimoji="0" lang="ro-RO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 fi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operat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ro-RO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cu o parcare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public</a:t>
            </a:r>
            <a:r>
              <a:rPr kumimoji="0" lang="ro-RO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aprilie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noiembrie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2006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fără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autorizația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corespunzătoare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partea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autorităților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statului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fără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plăti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taxe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ro-RO" altLang="en-US" sz="140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timpul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investigației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autoritățile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fiscale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calculat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venitul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parcarea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auto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perioada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investigației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pe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baza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documentelor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confiscate la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fața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locului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la 116.428 de lei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moldovenești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(MDL).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Investigația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relevat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V.G. era o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întreprindere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condusă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solicitant care nu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depus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nicio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declarație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fiscală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decembrie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2004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care, din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motiv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desemnată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entitate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„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delincventă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”. </a:t>
            </a:r>
            <a:endParaRPr kumimoji="0" lang="ro-RO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ro-RO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Potrivit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circumstanțelor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cauzei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la 15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ianuarie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2007,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privința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reclamantului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pornită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urmărirea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penală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baza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art. 241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alin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(2) lit. e)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f) din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Codul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penal,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pentru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practicarea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ilegală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activității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întreprinzător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fapt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soldat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obținerea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unui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profit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proporții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deosebit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mari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  <a:endParaRPr lang="ro-RO" sz="1400" b="0" i="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o-RO" sz="1400" b="0" i="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ierarhic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27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argumentat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recunoscuse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vinovăția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infracțiunea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acuzațiile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determinate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judecătorească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ierarhic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superior din 6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respinsă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27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expirării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termenului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prescripție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recunoaștere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vinovăției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recunoscut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vreodată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bănuit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înaintate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învinuiri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Din moment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recunoscut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vreodată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vinovăția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infracționale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făptuitorului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încheierea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15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ianuarie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Chișinău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Buiucani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plângerea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argumentat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suficiente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pertinente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bănuiala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ultimul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răspundere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expirării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termenului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prescripție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infracționale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procesual-penale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2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8120"/>
            <a:ext cx="10817352" cy="871728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COSOVAN c. MOLDOV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146854"/>
            <a:ext cx="12192000" cy="551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 algn="just">
              <a:lnSpc>
                <a:spcPct val="107000"/>
              </a:lnSpc>
              <a:spcAft>
                <a:spcPts val="195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deficiențele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din moment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recunoscut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bănuit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juridică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avocat,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procesuală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avocatul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contestaseră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constatările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ilegală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care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desfășurase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195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§ 1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echitabil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prezumției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nevinovăție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argumentat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prezumat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nevinovat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§ 2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aplicabilitatea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prevederi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făcând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acumulate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suficientă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făceau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prevederile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§ 2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Totodată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niciun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încetării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expirării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termenului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prescripție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omisiunea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195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fondul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plângerii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aplicarea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confiscării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speciale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echivala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pedeapsă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impunea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autorităților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naționale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dreptului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intern,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condamne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exprime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opinie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potrivit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căreia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 face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vinovat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comiterea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plus,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prevederile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relevante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penal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degrabă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îndreptate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bunuri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destinate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prevină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folosirea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bunurilor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rezultate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dintr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-un act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ilegal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8120"/>
            <a:ext cx="10817352" cy="871728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COSOVAN c. MOLDOV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56388" y="1186724"/>
            <a:ext cx="12192000" cy="466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ilicite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probe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prezumții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raționamentele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aprecierea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vinovăției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lumina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concluzionat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contextual,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face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ilicită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vinovăției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motive,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voturi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(cu patru voturi la trei)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§ 2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Opinia disidentă comună ale judecătorilor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Yüksel</a:t>
            </a:r>
            <a:r>
              <a:rPr lang="ro-RO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Derenčinović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și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Krenc</a:t>
            </a:r>
            <a:r>
              <a:rPr lang="ro-RO" sz="14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scoate în evidență că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legiuitorul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reușit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prezumția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nevinovăție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infracțiune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„o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prejudiciabilă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(ac</a:t>
            </a:r>
            <a:r>
              <a:rPr lang="ro-RO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inacțiune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prevăzută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vinovăție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pasibilă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confiscării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ilicit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interzis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Penal (un element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nelegat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/vina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suspectului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amestecarea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confirmări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suspiciunii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cu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obținute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infracțiuni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subiective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/vina),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facto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element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răspundere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de-al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aspect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§ 2,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protejează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nevinovăția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ro-RO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7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22960"/>
            <a:ext cx="10817352" cy="246888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ea typeface="Calibri" panose="020F0502020204030204" pitchFamily="34" charset="0"/>
              </a:rPr>
              <a:t>İŞİK </a:t>
            </a:r>
            <a:r>
              <a:rPr lang="en-US" sz="4000" dirty="0">
                <a:effectLst/>
              </a:rPr>
              <a:t>c. TURCIEI</a:t>
            </a:r>
            <a:r>
              <a:rPr lang="ro-RO" sz="4000" dirty="0">
                <a:effectLst/>
              </a:rPr>
              <a:t/>
            </a:r>
            <a:br>
              <a:rPr lang="ro-RO" sz="4000" dirty="0">
                <a:effectLst/>
              </a:rPr>
            </a:br>
            <a:r>
              <a:rPr lang="ro-RO" sz="4000" dirty="0">
                <a:effectLst/>
              </a:rPr>
              <a:t>Articolul 3</a:t>
            </a:r>
            <a:r>
              <a:rPr lang="en-US" sz="4000" dirty="0">
                <a:effectLst/>
              </a:rPr>
              <a:t> </a:t>
            </a: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78399"/>
            <a:ext cx="12192000" cy="4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 24 august 2014,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jurul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19:00,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izbucnit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bătaie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formate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aproximativ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persoane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centrul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orașului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Van.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Potrivit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îndrepta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cafeneaua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jucase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jocuri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trecea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lângă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cearta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momentul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intervenit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El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susține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ambuscadă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lovit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gloanțe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plastic,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ajungând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pământ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20:58,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examinat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un medic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Spitalul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Van.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Raportul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medical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întocmit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examinării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plâns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dureri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cap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dureri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braț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avea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lacerare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1 cm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nivelul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capului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echimoză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rotundă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1 cm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brațului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drept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echimoză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rotundă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1 cm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șoldul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stâng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Raportul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concluzionat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viața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 era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pericol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tratat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simplă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intervenție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medicală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fotografie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prezentată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dosarul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cauzei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targă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bandaje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cap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braț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culoare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închisă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tricou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Conform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înregistrărilor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întocmite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ofițeri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22:30,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informațiilor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primite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oameni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încăierat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echipă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ajuns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găsi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până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patruzeci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persoane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cuțite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bâte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lungi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luptându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-se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cafenele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Echipa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cerut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întăriri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suplimentare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imediate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început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îndrepte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un restaurant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bâte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mâini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sosirea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echipe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urmărit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avertizându-i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disperseze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Ulterior,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patrulele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reacțiune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rapidă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sosit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luate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măsurile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necesare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Conform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înregistrărilor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douăzeci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până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persoane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începuseră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lovească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obloanele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restaurantului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bâte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avertizați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disperseze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măsură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continuat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acționeze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agresiv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patrulele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reacțiune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rapidă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intervenit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treptat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forță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corporală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scuturi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gaze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lacrimogene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continuat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reziste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de data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aceasta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aruncând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pietre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căreia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polițiști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răniți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dispersat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utilizarea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gazelor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lacrimogene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totuși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posibil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identificați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care au opus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rezistență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poliției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fugeau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0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22960"/>
            <a:ext cx="10817352" cy="246888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ea typeface="Calibri" panose="020F0502020204030204" pitchFamily="34" charset="0"/>
              </a:rPr>
              <a:t>İŞİK </a:t>
            </a:r>
            <a:r>
              <a:rPr lang="en-US" sz="4000" b="1" dirty="0">
                <a:effectLst/>
              </a:rPr>
              <a:t>c. TURCIA</a:t>
            </a:r>
            <a:r>
              <a:rPr lang="ro-RO" sz="4000" b="1" dirty="0">
                <a:effectLst/>
              </a:rPr>
              <a:t/>
            </a:r>
            <a:br>
              <a:rPr lang="ro-RO" sz="4000" b="1" dirty="0">
                <a:effectLst/>
              </a:rPr>
            </a:br>
            <a:r>
              <a:rPr lang="ro-RO" sz="4000" b="1" dirty="0">
                <a:effectLst/>
              </a:rPr>
              <a:t>Articolul 3</a:t>
            </a:r>
            <a:r>
              <a:rPr lang="en-US" sz="4000" b="1" dirty="0">
                <a:effectLst/>
              </a:rPr>
              <a:t> </a:t>
            </a: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645042"/>
            <a:ext cx="12192000" cy="38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verbale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întocmite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23.00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polițiști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refuzului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dispersa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polițiștii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gaze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dispersat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străzi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patrulelor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Înregistrările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fereastră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spartă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obloane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magazinele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vizavi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restaurant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 Pe 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ofițeri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întocmit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-verbale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menționa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magazine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apropiere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obloanele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magazine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camera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supraveghere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restaurant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 19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Securitate Van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înregistrările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camerele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menționând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înregistrări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 de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actualizare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software-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9750" lvl="1" indent="-285750"/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guvernul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turc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susținut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vătămările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nivelul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minim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severitate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necesar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conformitate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3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natură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minoră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observă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–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prezenta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–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confruntă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reprezentanții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organelor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aplicare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examinarea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deplasează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necesitatea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severitatea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tratamentului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care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determina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problema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încadrează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domeniul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aplicare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3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stabilit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deja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tratamentul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considerat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strict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necesar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comportamentul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indispensabil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înăbuși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dezordinea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tratament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inuman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degradant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interzis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3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caz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observă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subliniat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anterior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importanța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specifică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capului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leziune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capului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special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locației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suficient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gravă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inclusă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domeniul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aplicare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3.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2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7" y="0"/>
            <a:ext cx="11236283" cy="1127760"/>
          </a:xfrm>
        </p:spPr>
        <p:txBody>
          <a:bodyPr>
            <a:normAutofit/>
          </a:bodyPr>
          <a:lstStyle/>
          <a:p>
            <a:r>
              <a:rPr lang="ro-RO" dirty="0"/>
              <a:t>Lista cauzelor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CD0A18-AB3B-4EDF-B7B0-6018320B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38" y="1252728"/>
            <a:ext cx="10921662" cy="5334339"/>
          </a:xfrm>
        </p:spPr>
        <p:txBody>
          <a:bodyPr>
            <a:normAutofit lnSpcReduction="10000"/>
          </a:bodyPr>
          <a:lstStyle/>
          <a:p>
            <a:r>
              <a:rPr lang="ro-RO" sz="1800" dirty="0"/>
              <a:t>BAGIROVA c. AZERBAIJAN</a:t>
            </a:r>
            <a:r>
              <a:rPr lang="en-US" sz="1800" dirty="0"/>
              <a:t>ULUI</a:t>
            </a:r>
            <a:r>
              <a:rPr lang="ro-RO" sz="1800" dirty="0"/>
              <a:t>                          </a:t>
            </a:r>
          </a:p>
          <a:p>
            <a:r>
              <a:rPr lang="ro-RO" sz="1800" dirty="0"/>
              <a:t>ELDAR HASANOV c. AZERBAIJAN</a:t>
            </a:r>
            <a:r>
              <a:rPr lang="en-US" sz="1800" dirty="0"/>
              <a:t>ULUI</a:t>
            </a:r>
            <a:endParaRPr lang="ro-RO" sz="1800" dirty="0"/>
          </a:p>
          <a:p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MACHALICKÝ</a:t>
            </a:r>
            <a:r>
              <a:rPr lang="ro-RO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CEHI</a:t>
            </a:r>
            <a:r>
              <a:rPr lang="en-US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endParaRPr lang="ro-RO" sz="1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MEDVID c. UCRAIN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endParaRPr lang="ro-RO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T.V c. SPANI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endParaRPr lang="ro-RO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FUNDAȚIA VALIDITY ÎN NUMELE LUI T.J</a:t>
            </a:r>
            <a:r>
              <a:rPr lang="ro-RO" sz="1800" dirty="0"/>
              <a:t> c. UNGARI</a:t>
            </a:r>
            <a:r>
              <a:rPr lang="en-US" sz="1800" dirty="0"/>
              <a:t>EI</a:t>
            </a:r>
            <a:endParaRPr lang="ro-RO" sz="1800" dirty="0"/>
          </a:p>
          <a:p>
            <a:r>
              <a:rPr lang="ro-RO" sz="1800" dirty="0"/>
              <a:t>AGHAJANYAN c. ARMENI</a:t>
            </a:r>
            <a:r>
              <a:rPr lang="en-US" sz="1800" dirty="0"/>
              <a:t>EI</a:t>
            </a:r>
            <a:endParaRPr lang="ro-RO" sz="1800" dirty="0"/>
          </a:p>
          <a:p>
            <a:r>
              <a:rPr lang="ro-RO" sz="1800" dirty="0"/>
              <a:t>COSOVAN c. MOLDOV</a:t>
            </a:r>
            <a:r>
              <a:rPr lang="en-US" sz="1800" dirty="0"/>
              <a:t>EI</a:t>
            </a:r>
            <a:endParaRPr lang="ro-RO" sz="1800" dirty="0"/>
          </a:p>
          <a:p>
            <a:r>
              <a:rPr lang="en-US" sz="1800" i="0" dirty="0">
                <a:effectLst/>
              </a:rPr>
              <a:t>İŞİK </a:t>
            </a:r>
            <a:r>
              <a:rPr lang="ro-RO" sz="1800" i="0" dirty="0">
                <a:effectLst/>
              </a:rPr>
              <a:t>c. TURCI</a:t>
            </a:r>
            <a:r>
              <a:rPr lang="en-US" sz="1800" i="0" dirty="0">
                <a:effectLst/>
              </a:rPr>
              <a:t>EI</a:t>
            </a:r>
          </a:p>
          <a:p>
            <a:r>
              <a:rPr lang="en-US" sz="1800" i="0" dirty="0">
                <a:effectLst/>
              </a:rPr>
              <a:t>KAJGANIĆ </a:t>
            </a:r>
            <a:r>
              <a:rPr lang="ro-RO" sz="1800" i="0" dirty="0">
                <a:effectLst/>
              </a:rPr>
              <a:t>c</a:t>
            </a:r>
            <a:r>
              <a:rPr lang="en-US" sz="1800" i="0" dirty="0">
                <a:effectLst/>
              </a:rPr>
              <a:t>. SERBI</a:t>
            </a:r>
            <a:r>
              <a:rPr lang="ro-RO" sz="1800" dirty="0">
                <a:effectLst/>
              </a:rPr>
              <a:t>EI</a:t>
            </a:r>
          </a:p>
          <a:p>
            <a:r>
              <a:rPr lang="ro-RO" sz="1800" dirty="0">
                <a:effectLst/>
              </a:rPr>
              <a:t>M.A și Z.R c. CIPRULUI</a:t>
            </a:r>
          </a:p>
          <a:p>
            <a:r>
              <a:rPr lang="ro-RO" sz="1800" dirty="0">
                <a:effectLst/>
              </a:rPr>
              <a:t>MICHA și alții c. GRECIEI</a:t>
            </a:r>
          </a:p>
          <a:p>
            <a:r>
              <a:rPr lang="ro-RO" sz="1800" dirty="0">
                <a:effectLst/>
              </a:rPr>
              <a:t>ZAVRIDOU c. CIPRULUI</a:t>
            </a:r>
            <a:endParaRPr lang="ro-RO" sz="1800" dirty="0"/>
          </a:p>
          <a:p>
            <a:endParaRPr lang="en-US" sz="2000" dirty="0">
              <a:latin typeface="+mj-lt"/>
            </a:endParaRPr>
          </a:p>
          <a:p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158B3A-72ED-49E6-8070-A0E9B9ABA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262467"/>
            <a:ext cx="11506200" cy="63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5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07188" y="1381385"/>
            <a:ext cx="12293600" cy="528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avocat,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reprezenta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legate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asasinarea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sârb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12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2003. Pe 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săptămânală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Y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intitulat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avocați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vechi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prieteni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pretindea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vechii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prieteni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puternici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mărturiei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false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bărbați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menționați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Interne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Securitate de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stenogramă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Combatere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Criminalității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trimisă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Interne,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Stat.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fotografie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zi, 17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Combatere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Criminalității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Interne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întocmit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interceptarea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false. La 28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civil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despăgubiri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750.000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sârbi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onoarei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acuzațiile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2004.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ianuarie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2007,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Municipal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Belgrad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solicitat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procesului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-verbal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stat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relevante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Districtual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Belgrad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Procuratura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Districtuală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Biroul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Procurorului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General),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fără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succes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3 august 2007,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solicitări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respinse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judecătorul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instrucție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vigoare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vreme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prevedea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materialele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colectate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supravegherea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înregistrarea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convorbirilor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telefonice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folosite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cadrul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supraveghere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dispusă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legătură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acoperită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măsură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legătură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materialul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fuseseră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finalizate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efecte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definitive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91067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en-US" sz="4000" i="0" dirty="0">
                <a:solidFill>
                  <a:schemeClr val="tx2"/>
                </a:solidFill>
                <a:effectLst/>
              </a:rPr>
              <a:t>KAJGANIĆ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c</a:t>
            </a:r>
            <a:r>
              <a:rPr lang="en-US" sz="4000" i="0" dirty="0">
                <a:solidFill>
                  <a:schemeClr val="tx2"/>
                </a:solidFill>
                <a:effectLst/>
              </a:rPr>
              <a:t>. SERBI</a:t>
            </a:r>
            <a:r>
              <a:rPr lang="ro-RO" sz="4000" dirty="0">
                <a:solidFill>
                  <a:schemeClr val="tx2"/>
                </a:solidFill>
                <a:effectLst/>
              </a:rPr>
              <a:t>EI</a:t>
            </a: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Articolul </a:t>
            </a:r>
            <a:r>
              <a:rPr lang="en-US" sz="4000" b="0" i="0" dirty="0">
                <a:solidFill>
                  <a:schemeClr val="tx2"/>
                </a:solidFill>
                <a:effectLst/>
              </a:rPr>
              <a:t>6 § 1</a:t>
            </a:r>
            <a:endParaRPr lang="ro-R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8C82CE-2CD9-4CC1-80C9-7ECC1415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12192000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39" y="1883219"/>
            <a:ext cx="1207634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Procurorul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General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refuzat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inițial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dezvăluie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stenograma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solicitat</a:t>
            </a:r>
            <a:r>
              <a:rPr lang="ro-RO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posesia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târziu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 set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14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2008,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Tribunalul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Municipal din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Belgrad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parțial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favoarea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să-i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plătească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350.000 RSD cu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nepatrimoniale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19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hotărârea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pronunțându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obligând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plătească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166.750 RSD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Bazându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 pe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declarația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verificase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Agenția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Securitate,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Parchetul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Înalta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Interne, cu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căror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identități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le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dezvălui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care le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adevărate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refereau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obținute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interzisă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scop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afecteze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onoarea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reputația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cauzeze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suferință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chestiune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legitim al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publicului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faptele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legate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referitoare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asasinarea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prim-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ministrului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prevalează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onoarea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reputația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avocat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apărare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acționează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s-au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 pe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conform cu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din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6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octombrie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Constituțională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al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era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protecției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reputației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altora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9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noiembrie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2015,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Constituțională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respins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recursul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constituțional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reclamantei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privește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plângerea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referitoare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lipsa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unui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echitabil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respins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restul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plângerilor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sale.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de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asemenea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era o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publică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dar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calitate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avocat al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apărării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unuia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dintre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acuzați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proceduri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atrăseseră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multă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atenție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partea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mass-media,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devenise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cunoscută</a:t>
            </a:r>
            <a:r>
              <a:rPr lang="en-US" sz="1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publicului</a:t>
            </a:r>
            <a:endParaRPr lang="ro-RO" sz="1400" dirty="0"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91067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en-US" sz="4000" i="0" dirty="0">
                <a:solidFill>
                  <a:schemeClr val="tx2"/>
                </a:solidFill>
                <a:effectLst/>
              </a:rPr>
              <a:t>KAJGANIĆ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c</a:t>
            </a:r>
            <a:r>
              <a:rPr lang="en-US" sz="4000" i="0" dirty="0">
                <a:solidFill>
                  <a:schemeClr val="tx2"/>
                </a:solidFill>
                <a:effectLst/>
              </a:rPr>
              <a:t>. SERBI</a:t>
            </a:r>
            <a:r>
              <a:rPr lang="ro-RO" sz="4000" dirty="0">
                <a:solidFill>
                  <a:schemeClr val="tx2"/>
                </a:solidFill>
                <a:effectLst/>
              </a:rPr>
              <a:t>EI</a:t>
            </a: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Articolul </a:t>
            </a:r>
            <a:r>
              <a:rPr lang="en-US" sz="4000" b="0" i="0" dirty="0">
                <a:solidFill>
                  <a:schemeClr val="tx2"/>
                </a:solidFill>
                <a:effectLst/>
              </a:rPr>
              <a:t>6 § 1</a:t>
            </a:r>
            <a:endParaRPr lang="ro-R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2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827" y="1731567"/>
            <a:ext cx="12076345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avocat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apărare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conținut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dăunător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încadrau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sfera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protecției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conțineau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grad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civile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jurisdicție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șapte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șapte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excesivă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îndeplinit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cerința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„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rezonabil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opt ani.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Constituționale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oarecum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îndelungată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excesivă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natura lor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neurgentă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91067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en-US" sz="4000" i="0" dirty="0">
                <a:solidFill>
                  <a:schemeClr val="tx2"/>
                </a:solidFill>
                <a:effectLst/>
              </a:rPr>
              <a:t>KAJGANIĆ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c</a:t>
            </a:r>
            <a:r>
              <a:rPr lang="en-US" sz="4000" i="0" dirty="0">
                <a:solidFill>
                  <a:schemeClr val="tx2"/>
                </a:solidFill>
                <a:effectLst/>
              </a:rPr>
              <a:t>. SERBI</a:t>
            </a:r>
            <a:r>
              <a:rPr lang="ro-RO" sz="4000" dirty="0">
                <a:solidFill>
                  <a:schemeClr val="tx2"/>
                </a:solidFill>
                <a:effectLst/>
              </a:rPr>
              <a:t>EI</a:t>
            </a: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Articolul </a:t>
            </a:r>
            <a:r>
              <a:rPr lang="en-US" sz="4000" b="0" i="0" dirty="0">
                <a:solidFill>
                  <a:schemeClr val="tx2"/>
                </a:solidFill>
                <a:effectLst/>
              </a:rPr>
              <a:t>6 § 1</a:t>
            </a:r>
            <a:endParaRPr lang="ro-R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826" y="1611185"/>
            <a:ext cx="12076345" cy="401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sunt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cetățeni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sirieni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născuți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1983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Idlib.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Informațiile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20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ianuarie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2023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indicau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atunci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locuiau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sunt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verișori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Pe 1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ianuarie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2016 au fugit din Idlib,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războiului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distrugerii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caselor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mers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Primul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solicitant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familia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familia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de-al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doilea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solicitant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rămas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intenționa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alăture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după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ajuns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stabilit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într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-o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țară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sigură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condiții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cazați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tabere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administrate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Biroul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Înaltului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Comisar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Națiunilor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Unite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Refugiați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(UNHCR),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condițiile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extrem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nesatisfăcătoare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fără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acces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îngrijire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medicală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fără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perspective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obține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un loc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muncă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documente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drepturi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bază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toată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durata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șederii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le era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frică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returnați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Libanul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începuse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să-i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îndepărteze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sirieni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protest popular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împotriva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refugiaților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Situația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agravat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explozii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Beirut pe 4 august 2020. 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azil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fratele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primului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solicitant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locuia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deja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căutase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protecție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internațională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plătit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câte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2.500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dolari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americani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cămătar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duce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Pe 6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2020,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bordul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bărci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lemn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împreună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grup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aproximativ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sirieni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libanezi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inclusiv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minori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neînsoțiți</a:t>
            </a:r>
            <a:r>
              <a:rPr lang="en-US" dirty="0">
                <a:effectLst/>
              </a:rPr>
              <a:t>. </a:t>
            </a:r>
            <a:endParaRPr lang="ro-RO" dirty="0">
              <a:effectLst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 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2020,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sosirea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teritoriale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Republicii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barca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lor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interceptată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Garda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Coastă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cipriotă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barca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lor era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siriană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vorbea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greacă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interpret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barca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pazei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coastă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primit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niște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mâncare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moment,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li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să-și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continue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călătoria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Interpretul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întrebat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vin, le-a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nimeni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lăsat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trebui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întoarcă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poliția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însoți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duce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înapoi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099" y="77268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M.A și Z.R c. CIPRULUI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Articolul 3, 4/4, 13 </a:t>
            </a:r>
          </a:p>
        </p:txBody>
      </p:sp>
    </p:spTree>
    <p:extLst>
      <p:ext uri="{BB962C8B-B14F-4D97-AF65-F5344CB8AC3E}">
        <p14:creationId xmlns:p14="http://schemas.microsoft.com/office/powerpoint/2010/main" val="401640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533" y="1322779"/>
            <a:ext cx="12073467" cy="57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interpret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sirieni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casa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distrusă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război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grijă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căreia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refugiații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debarce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interpret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se pot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întoarce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întrebat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meargă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întoarce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cipriote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circumstanțele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refugiații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jurisprudența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prevăd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exprimată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dovezi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afirmația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exprimat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mare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sub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Maritime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Cipriote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patrula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zona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bărcii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debarce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circumstanțe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contact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exterioară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facilități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dovezi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plângere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146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expulzare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colectivă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revendicând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Adițional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Bilateral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Cipru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despăgubiri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dispută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remediul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menționat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suspensiv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susținerilor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plângerile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acuzații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grave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întoarcerea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expune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refoulement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deportarea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echivala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expulzare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colectiva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afirmațiile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evaluările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făcuseră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bărcilor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reușise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furnizeze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evaluărilor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099" y="77268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M.A și Z.R c. CIPRULUI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Articolul 3, 4/4, 13 </a:t>
            </a:r>
          </a:p>
        </p:txBody>
      </p:sp>
    </p:spTree>
    <p:extLst>
      <p:ext uri="{BB962C8B-B14F-4D97-AF65-F5344CB8AC3E}">
        <p14:creationId xmlns:p14="http://schemas.microsoft.com/office/powerpoint/2010/main" val="3200015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00C560-6D3B-4D4A-927D-40D42CF7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84"/>
            <a:ext cx="12192000" cy="60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3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26999" y="1470961"/>
            <a:ext cx="12319000" cy="550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născut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1965, 1970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1936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locuiesc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Prima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reclamantă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Eleni Micha, avocat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 § 5 (a)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însăși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celelalte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reclamante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Athina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Micha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Liapi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dețin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terenuri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250 m</a:t>
            </a:r>
            <a:r>
              <a:rPr lang="en-US" sz="1400" baseline="300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situate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 188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așa-numitului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sector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Kontopefko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”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municipiului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Eleni Micha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Athina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Micha sunt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coproprietari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unuia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terenuri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doamna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Maria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Liapi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proprietara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celuilalt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1998,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municipal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aferent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 188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Kontopefko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”.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planificat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reclasificarea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terenului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zonă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pietonală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 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1999,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municipal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obiecțiile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s-au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menționată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sus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rezultat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excesivă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proprietăților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Totodată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municipal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urbanistic: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presupus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pe de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reclasificarea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străzii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Trifyllias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până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atunci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drum municipal, ca drum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acoperit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plan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pe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scindare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 188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astfel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încât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creat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bloc nr. 188A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corespunzător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zonei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situate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străzile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Trifyllias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Plapouta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Apodimon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Ellinon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Kalamata,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terenul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aparțină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continuare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nr.188.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data de 19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Amenajare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Regională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Mediu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asupra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proiectului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amenajare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propusă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respectiv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nefavorabil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măsura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proiectul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urbanism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nr. 188,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aviz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favorabil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recalificarea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străzii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Trifyllias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drum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cuprins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planul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urbanism.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Secretarul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general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Regiunii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Attica,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avizul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respins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încadrarea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 188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zonă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pietonală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La data de 13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Mediului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Amenajării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Regionale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Lucrărilor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Publice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primind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municipiului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anulat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Secretarului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General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Regiunii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Atica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dosarul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înapoi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municipiului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reexaminare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ro-RO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nr. 221/2001,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municipal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reiterat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propunerea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transformare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blocului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nr. 188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zona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pietonală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. Ulterior, D.M.,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deținea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teren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situat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blocul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nr. 188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începuse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acolo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lucrări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construcție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formulat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plângere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împotriva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realizare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zona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cauză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4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100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MICHA și alții c. GRECIEI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Articolul  6 </a:t>
            </a:r>
            <a:r>
              <a:rPr lang="en-US" sz="4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§</a:t>
            </a:r>
            <a:r>
              <a:rPr lang="en-US" sz="4000" dirty="0">
                <a:solidFill>
                  <a:schemeClr val="tx2"/>
                </a:solidFill>
                <a:effectLst/>
              </a:rPr>
              <a:t> 1, 13 </a:t>
            </a:r>
            <a:r>
              <a:rPr lang="en-US" sz="4000" dirty="0" err="1">
                <a:solidFill>
                  <a:schemeClr val="tx2"/>
                </a:solidFill>
                <a:effectLst/>
              </a:rPr>
              <a:t>coroborat</a:t>
            </a:r>
            <a:r>
              <a:rPr lang="en-US" sz="4000" dirty="0">
                <a:solidFill>
                  <a:schemeClr val="tx2"/>
                </a:solidFill>
                <a:effectLst/>
              </a:rPr>
              <a:t> cu 1/1</a:t>
            </a:r>
            <a:endParaRPr lang="ro-R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6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0134" y="1518182"/>
            <a:ext cx="11552766" cy="481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2002,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municipal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nou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aviz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modificarea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parțială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proiectului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inițial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revizuire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așa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încât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proprietatea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D.M.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afectată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această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revizuire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La data de 24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martie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2003,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Secretarul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General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Regiunii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Attica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aprobat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modificarea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încadrând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blocul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nr. 188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drept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zonă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pietonală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La 18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2003,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Stat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anularea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deciziei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Secretarului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General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Regiunii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Attica din 24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martie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2003. 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hotărârea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nr. 720/2015 din 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martie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2015,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Stat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anulat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respectate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formalitățile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referitoare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publicarea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decizii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încercat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să-și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vândă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terenul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găsit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cumpărător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potrivit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eventual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interesați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făcuți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ezitând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blocarea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proprietăților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lor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municipalitate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situație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durează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aproximativ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douăzeci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ani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opinia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lor,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găsit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cumpărător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Stat,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chiar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favorabilă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putut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aduce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modificări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solicitat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apoi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autorităților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competente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ridice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blocajul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acorde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autorizație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construire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La 10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noiembrie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2017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transmis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primăriei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citație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extrajudiciară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scop. Pe 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2017,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cererea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acestora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respinsă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La data de 2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februarie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legătura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comisia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membri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Stat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însărcinată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supravegherea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executării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hotărârilor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respectivei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instanțe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nr. 13/2018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sesizată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data de 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Regiunii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Attica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data de 19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2018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municipiului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comisia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administrația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efectuat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reglementările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statutul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urbanistic al.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terenul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litigiu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de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Hotărârea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nr. 720/2015,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bine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ani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fără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nouă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procedură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modificare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vederea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declararii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construibile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Comitetul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invitat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municipalitatea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respecte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decizia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Stat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termen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luni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 Mai precis, l-a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invitat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stabilească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încadrarea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terenului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justificată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punct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vedere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caz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afirmativ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procedeze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exproprierea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plata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imediată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despăgubirii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corespunzătoare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daca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nu,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ridice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blocajul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acorde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autorizatie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construire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100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MICHA și alții c. GRECIEI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Articolul  6 </a:t>
            </a:r>
            <a:r>
              <a:rPr lang="en-US" sz="4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§</a:t>
            </a:r>
            <a:r>
              <a:rPr lang="en-US" sz="4000" dirty="0">
                <a:solidFill>
                  <a:schemeClr val="tx2"/>
                </a:solidFill>
                <a:effectLst/>
              </a:rPr>
              <a:t> 1, 13 </a:t>
            </a:r>
            <a:r>
              <a:rPr lang="en-US" sz="4000" dirty="0" err="1">
                <a:solidFill>
                  <a:schemeClr val="tx2"/>
                </a:solidFill>
                <a:effectLst/>
              </a:rPr>
              <a:t>coroborat</a:t>
            </a:r>
            <a:r>
              <a:rPr lang="en-US" sz="4000" dirty="0">
                <a:solidFill>
                  <a:schemeClr val="tx2"/>
                </a:solidFill>
                <a:effectLst/>
              </a:rPr>
              <a:t> cu 1/1</a:t>
            </a:r>
            <a:endParaRPr lang="ro-R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43" y="353568"/>
            <a:ext cx="10353762" cy="1257300"/>
          </a:xfrm>
        </p:spPr>
        <p:txBody>
          <a:bodyPr>
            <a:normAutofit/>
          </a:bodyPr>
          <a:lstStyle/>
          <a:p>
            <a:r>
              <a:rPr lang="ro-RO" sz="4000" dirty="0">
                <a:latin typeface="+mj-lt"/>
              </a:rPr>
              <a:t>BAGIROVA c. AZERBAIJAN</a:t>
            </a:r>
            <a:r>
              <a:rPr lang="en-US" sz="4000" dirty="0"/>
              <a:t>ULUI</a:t>
            </a:r>
            <a:r>
              <a:rPr lang="ro-RO" sz="4000" dirty="0">
                <a:latin typeface="+mj-lt"/>
              </a:rPr>
              <a:t>                             </a:t>
            </a:r>
            <a:br>
              <a:rPr lang="ro-RO" sz="4000" dirty="0">
                <a:latin typeface="+mj-lt"/>
              </a:rPr>
            </a:br>
            <a:r>
              <a:rPr lang="ro-RO" sz="4000" dirty="0">
                <a:latin typeface="+mj-lt"/>
              </a:rPr>
              <a:t>Articolul 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" y="2003298"/>
            <a:ext cx="11814048" cy="4287774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La 3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iulie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2018,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șeful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autorității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executive 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orașului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Ganja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garda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corp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împușcați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de Y.S.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fața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clădirii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autorității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executive,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urma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căruia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grav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răniți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</a:p>
          <a:p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În cadrul acțiunilor procesuale 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Y.S. 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arestat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</a:p>
          <a:p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La 15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iulie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2018,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cadrul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cauzei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penale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nr. 180556037,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fratele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reclamantului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(A.B.) 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acuzat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împreună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cu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alte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persoane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de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numeroase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infracțiuni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penale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cum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fi, </a:t>
            </a:r>
            <a:r>
              <a:rPr lang="en-US" sz="2600" i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printre</a:t>
            </a:r>
            <a:r>
              <a:rPr lang="en-US" sz="2600" i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Bahnschrift" panose="020B0502040204020203" pitchFamily="34" charset="0"/>
              </a:rPr>
              <a:t>altele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participarea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omor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către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un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grup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persoane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terorism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deținere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ilegală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arme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uzurparea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puterii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de stat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prin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forță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</a:p>
          <a:p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La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aceeași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dată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dat în căutare 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A.B.</a:t>
            </a:r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 pe întreg teritoriul statului.</a:t>
            </a:r>
          </a:p>
          <a:p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La o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dată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nespecificată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agenții</a:t>
            </a:r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 serviciilor speciale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primit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informații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potrivit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cărora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A.B. se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ascundea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într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-un motel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situat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periferia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orașului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Baku. La 20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iulie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2018,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jurul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orei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22.45,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agenții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serviciilor speciale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desfășurat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o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operațiune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vederea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arestării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lui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A.B.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Acesta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ucis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timpul</a:t>
            </a:r>
            <a:r>
              <a:rPr lang="en-US" sz="2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Bahnschrift" panose="020B0502040204020203" pitchFamily="34" charset="0"/>
              </a:rPr>
              <a:t>operațiunii</a:t>
            </a:r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</a:p>
          <a:p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La 24 octombrie 2018, organele de drept au refuzat să inițieze proces penal, considerând că nu a existat niciun element penal în acțiunile agenților.</a:t>
            </a:r>
          </a:p>
          <a:p>
            <a:r>
              <a:rPr lang="ro-RO" sz="2600" dirty="0">
                <a:solidFill>
                  <a:schemeClr val="tx1"/>
                </a:solidFill>
                <a:latin typeface="Bahnschrift" panose="020B0502040204020203" pitchFamily="34" charset="0"/>
              </a:rPr>
              <a:t>Curtea reiterează că atunci când este vorba de utilizarea forței potențial letale de către agenții statului, este de datoria statului să furnizeze o explicație plauzibilă a evenimentelor care au condus la moartea unei persoane, pentru a demonstra că forța utilizată de către membrii forțelor de securitate a fost justificată, că nu a depășit ceea ce era absolut necesar și că a fost strict proporțională cu realizarea unuia sau mai multora dintre scopurile specificate la articolul 2 § 2 din Convenție.</a:t>
            </a:r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06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2881633"/>
            <a:ext cx="11772900" cy="208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/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31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octombrie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municipiul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Aghia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Paraskevi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transmis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document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confirma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intenția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bloca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proprietățile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recurgând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la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ridicare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reimpunere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exproprieri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ci la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planului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urbanistic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vizând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încadrarea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proprietăți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spațiu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verde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zonă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pietonală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grădiniță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buget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inclusă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375.000 euro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scopul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despăgubirii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628650" indent="-285750"/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observațiile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din data de 27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2021,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susținut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prevederile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noii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Legi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nr. 4759/2020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aplicate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lor.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rândul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său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Guvernul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observațiile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suplimentare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din data de 24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2021,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indicat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procedura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națională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era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pendinte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complexității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faptelor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implicării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multor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autorități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Potrivit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elementelor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dosarului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reclamanții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nu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primit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despăgubiri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blocarea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terenului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vederea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exproprierii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nici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despăgubirile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acordate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comitetul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trei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membri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ai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Consiliului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de Stat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100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MICHA și alții c. GRECIEI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Articolul  6 </a:t>
            </a:r>
            <a:r>
              <a:rPr lang="en-US" sz="4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§</a:t>
            </a:r>
            <a:r>
              <a:rPr lang="en-US" sz="4000" dirty="0">
                <a:solidFill>
                  <a:schemeClr val="tx2"/>
                </a:solidFill>
                <a:effectLst/>
              </a:rPr>
              <a:t> 1, 13 </a:t>
            </a:r>
            <a:r>
              <a:rPr lang="en-US" sz="4000" dirty="0" err="1">
                <a:solidFill>
                  <a:schemeClr val="tx2"/>
                </a:solidFill>
                <a:effectLst/>
              </a:rPr>
              <a:t>coroborat</a:t>
            </a:r>
            <a:r>
              <a:rPr lang="en-US" sz="4000" dirty="0">
                <a:solidFill>
                  <a:schemeClr val="tx2"/>
                </a:solidFill>
                <a:effectLst/>
              </a:rPr>
              <a:t> cu 1/1</a:t>
            </a:r>
            <a:endParaRPr lang="ro-R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41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81385"/>
            <a:ext cx="12259733" cy="528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C.K.,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născut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A.K.,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născut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2012,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căsătoria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G.K. („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despărțit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un moment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apartament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 6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Familial din Nicosia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(nr. 342/2018 – „prima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contact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temporară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”). La 31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Familial din Nicosia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pregătească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20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noiembrie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provizorie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obligând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returneze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exercitarea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drepturilor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de contact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stabilind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locul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reședință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mama lor.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respectat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ordinul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stat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noapte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mod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regulat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avut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contact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solicitantul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martie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contactul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oprit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întâlnea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rare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ocazii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întotdeauna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prezența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tatălui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întâlnit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 14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evaluări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Conform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alienase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mama lor.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recomandat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reestabilit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dificultăți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aceștia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 25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Tribunalului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Familial,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recomandând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custodia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îngrijirea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recomandat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treptat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oferind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psihologic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recomandat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întreaga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25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octombrie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Familial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acordat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custodia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îngrijirea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ordonanță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reședință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favoarea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”). La 10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2020,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depus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nouă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Familial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contextul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(nr. 342/18),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solicitând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punerea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aplicare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respectării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ordinului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100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ZAVRIDOU c. CIPRULUI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 Articolul  8</a:t>
            </a:r>
          </a:p>
        </p:txBody>
      </p:sp>
    </p:spTree>
    <p:extLst>
      <p:ext uri="{BB962C8B-B14F-4D97-AF65-F5344CB8AC3E}">
        <p14:creationId xmlns:p14="http://schemas.microsoft.com/office/powerpoint/2010/main" val="2060179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67733" y="1877825"/>
            <a:ext cx="11772900" cy="44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întâlnit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ulterior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ocazii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august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2020),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colaborator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Serviciului 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 5 august 2020,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plângeri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Avocatul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petiții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26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Familial,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custodie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(nr. 342/18), l-a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găsit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vinovat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nerespectarea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judecătorești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remarcat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pus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opoziției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opuneau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locuiască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ghidarea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metodică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deliberată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intenționată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[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]”, care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atinsese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anume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transferase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întreaga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neîndeplinirea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care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11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patruzeci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încarcerarea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aranjat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înceapă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reiterează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include,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reuniuni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altcineva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pregătitoare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constrângerea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drepturile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părților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implicate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important,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superior al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/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100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ZAVRIDOU c. CIPRULUI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 Articolul  8</a:t>
            </a:r>
          </a:p>
        </p:txBody>
      </p:sp>
    </p:spTree>
    <p:extLst>
      <p:ext uri="{BB962C8B-B14F-4D97-AF65-F5344CB8AC3E}">
        <p14:creationId xmlns:p14="http://schemas.microsoft.com/office/powerpoint/2010/main" val="4037416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9666"/>
            <a:ext cx="10817352" cy="350181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300" dirty="0"/>
              <a:t/>
            </a:r>
            <a:br>
              <a:rPr lang="ro-RO" sz="4300" dirty="0"/>
            </a:br>
            <a:endParaRPr lang="en-US" sz="43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23D2E8-B44B-4EF0-92E2-35B26D79D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2296922"/>
            <a:ext cx="11772900" cy="32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indent="-28575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nicio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dispută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legăturile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Tribunalului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Familial din 25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octombrie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C.K.,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vârstă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opt ani,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A.K.,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vârstă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șapte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locuiască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ordonanța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5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încredințați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rămân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neexecutate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14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mama lor, se pare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follow-up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psihologic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întâmplat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ciuda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abuzat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psihologic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menționat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încarcerat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reluat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primirea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psihologic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context,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observă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folosit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mijloacele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dispoziția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cum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plângerile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autorități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diverse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procedure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instanțele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interne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fi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reunită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copiii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Se pare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povara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parte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recurgă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constant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remedii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consumatoare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timp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a-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proteja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drepturile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chiar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aveau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dispoziție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cadru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legal care le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permitea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măsuri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concrete.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exemplu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tatăl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încarcerat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prima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cererii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Familial.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Poliția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asemenea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autorizată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inițieze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acțiuni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tatălui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a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întârziat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facă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lucru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ciuda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plângerilor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începând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2018,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deoarece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conform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Avocatului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Poporului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nu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erau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siguri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interpretarea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ordonanțelor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instanței</a:t>
            </a:r>
            <a:r>
              <a:rPr lang="en-US" sz="14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5C562-150C-407D-A76D-C06B654B5BDB}"/>
              </a:ext>
            </a:extLst>
          </p:cNvPr>
          <p:cNvSpPr txBox="1"/>
          <p:nvPr/>
        </p:nvSpPr>
        <p:spPr>
          <a:xfrm>
            <a:off x="419100" y="57946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i="0" dirty="0">
                <a:effectLst/>
              </a:rPr>
              <a:t>                      </a:t>
            </a:r>
            <a:r>
              <a:rPr lang="ro-RO" sz="4000" i="0" dirty="0">
                <a:solidFill>
                  <a:schemeClr val="tx2"/>
                </a:solidFill>
                <a:effectLst/>
              </a:rPr>
              <a:t>ZAVRIDOU c. CIPRULUI</a:t>
            </a:r>
            <a:endParaRPr lang="ro-RO" sz="4000" dirty="0">
              <a:solidFill>
                <a:schemeClr val="tx2"/>
              </a:solidFill>
              <a:effectLst/>
            </a:endParaRPr>
          </a:p>
          <a:p>
            <a:r>
              <a:rPr lang="ro-RO" sz="4000" dirty="0">
                <a:solidFill>
                  <a:schemeClr val="tx2"/>
                </a:solidFill>
              </a:rPr>
              <a:t>                             Articolul  8</a:t>
            </a:r>
          </a:p>
        </p:txBody>
      </p:sp>
    </p:spTree>
    <p:extLst>
      <p:ext uri="{BB962C8B-B14F-4D97-AF65-F5344CB8AC3E}">
        <p14:creationId xmlns:p14="http://schemas.microsoft.com/office/powerpoint/2010/main" val="334046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" y="2003298"/>
            <a:ext cx="11814048" cy="4287774"/>
          </a:xfrm>
        </p:spPr>
        <p:txBody>
          <a:bodyPr>
            <a:normAutofit/>
          </a:bodyPr>
          <a:lstStyle/>
          <a:p>
            <a:endParaRPr lang="ro-RO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649A72-1DD9-4965-8159-21326F4B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84"/>
            <a:ext cx="12192000" cy="62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4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43" y="188976"/>
            <a:ext cx="10353762" cy="1257300"/>
          </a:xfrm>
        </p:spPr>
        <p:txBody>
          <a:bodyPr>
            <a:normAutofit/>
          </a:bodyPr>
          <a:lstStyle/>
          <a:p>
            <a:r>
              <a:rPr lang="ro-RO" sz="4000" dirty="0"/>
              <a:t>ELDAR HASANOV c. AZERBAIJAN</a:t>
            </a:r>
            <a:r>
              <a:rPr lang="en-US" sz="4000" dirty="0"/>
              <a:t>ULUI</a:t>
            </a:r>
            <a:r>
              <a:rPr lang="ro-RO" sz="4000" dirty="0"/>
              <a:t>                             </a:t>
            </a:r>
            <a:br>
              <a:rPr lang="ro-RO" sz="4000" dirty="0"/>
            </a:br>
            <a:r>
              <a:rPr lang="ro-RO" sz="4000" dirty="0"/>
              <a:t>Articolul 3, 5</a:t>
            </a:r>
            <a:r>
              <a:rPr lang="en-US" sz="4000" i="0" dirty="0">
                <a:effectLst/>
              </a:rPr>
              <a:t>§</a:t>
            </a:r>
            <a:r>
              <a:rPr lang="en-US" sz="4000" b="0" i="0" dirty="0">
                <a:effectLst/>
              </a:rPr>
              <a:t>3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0868"/>
            <a:ext cx="12003024" cy="5155692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este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ro-RO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procuror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general</a:t>
            </a:r>
            <a:r>
              <a:rPr lang="ro-RO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al </a:t>
            </a:r>
            <a:r>
              <a:rPr lang="ro-RO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Azerbaijanului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(din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martie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1995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aprilie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2000),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ambasador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al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Azerbaijanului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România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(din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martie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2001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martie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2013)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ambasador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al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Azerbaijanului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Serbia,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Muntenegru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Bosnia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Herțegovina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la 17 august 2020).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Potrivit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înainte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jurul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datei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evenimentelor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prezenta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cauză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diverse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surse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media locale au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publicat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serie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articole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referitoare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acesta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care se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susținea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printre</a:t>
            </a:r>
            <a:r>
              <a:rPr lang="en-US" sz="1800" i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Bahnschrift" panose="020B0502040204020203" pitchFamily="34" charset="0"/>
              </a:rPr>
              <a:t>altele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are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legături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opoziția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politică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ambiții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politice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formulate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acuzații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potrivit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cărora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atunci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când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era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ambasador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nu 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luat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măsuri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vânzările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de arm</a:t>
            </a:r>
            <a:r>
              <a:rPr lang="ro-RO" sz="1800" dirty="0">
                <a:solidFill>
                  <a:schemeClr val="tx1"/>
                </a:solidFill>
                <a:latin typeface="Bahnschrift" panose="020B0502040204020203" pitchFamily="34" charset="0"/>
              </a:rPr>
              <a:t>ament Armeniei de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către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Serbia, recent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raportate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care au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ieșit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iveală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iulie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2020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jurul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acestei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date.</a:t>
            </a:r>
            <a:endParaRPr lang="ro-RO" sz="18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Serviciul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Securității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(„SSS”)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inițiat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anchetă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specială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legătură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suspiciuni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deturnare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fonduri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abuz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oficială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funcționari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Ministerului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Afacerilor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Externe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Cinci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înalți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funcționari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ministerului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arestați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acuzați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menționate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sus. Se pare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ancheta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preliminară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naștere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asemenea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suspiciuni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ro-RO" sz="18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9 august 2020,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era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atunci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ambasador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Serbia,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Muntenegru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Bosnia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Herțegovina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sosit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Baku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vizită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oficială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Azerbaidjan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delegații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guvernului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sârb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La 12 august 2020,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districtual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Sabail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autorizat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SSS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efectueze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percheziții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spațiile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rezidențiale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vehiculele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personale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aparținând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formulate de SSS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baza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informațiilor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primite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Ministerul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Finanțe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suspiciuni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cheltuieli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ilegale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cheltuieli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excesive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fondurilor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stat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lipsă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responsabilitate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financiară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cadrul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Ambasadei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Azerbaidjanului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Serbia.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dimineața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zilei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13 august 2020,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ofițerii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SSS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sosit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apartamentul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Baku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prezentat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mandatul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percheziție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percheziției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arestat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aceeași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zi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reținut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calitate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bănuit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Ulterior, la 17 august 2020,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demis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funcția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ambasador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ro-RO" sz="18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aceeași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zi, 14 august 2020,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urma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unei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cereri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depuse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anchetatorul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SSS,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Tribunalul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districtual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Sabail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dispus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arestarea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preventivă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la 3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noiembrie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2020.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cursul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audierii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avocatul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său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susținut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printre</a:t>
            </a:r>
            <a:r>
              <a:rPr lang="en-US" sz="1800" i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Bahnschrift" panose="020B0502040204020203" pitchFamily="34" charset="0"/>
              </a:rPr>
              <a:t>altele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acuzațiile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formulate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aveau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niciun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temei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erau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arbitrare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solicitat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instanței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ia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considerare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faptul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fusese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niciodată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condamnat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avea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copii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nepoți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suferea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probleme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grave de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sănătate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trebuia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respecte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regim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strict de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medicamente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prescrise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intenționa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opereze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septembrie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</a:rPr>
              <a:t> 2020.</a:t>
            </a:r>
          </a:p>
          <a:p>
            <a:pPr indent="431800"/>
            <a:endParaRPr lang="en-US" sz="18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6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211F44-BBFB-444F-A31F-8E766316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43" y="198120"/>
            <a:ext cx="10353762" cy="1257300"/>
          </a:xfrm>
        </p:spPr>
        <p:txBody>
          <a:bodyPr>
            <a:noAutofit/>
          </a:bodyPr>
          <a:lstStyle/>
          <a:p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MACHALICKÝ</a:t>
            </a:r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CEHI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ro-RO" sz="4000" dirty="0"/>
              <a:t/>
            </a:r>
            <a:br>
              <a:rPr lang="ro-RO" sz="4000" dirty="0"/>
            </a:br>
            <a:r>
              <a:rPr lang="ro-RO" sz="4000" dirty="0"/>
              <a:t>Articolul 6</a:t>
            </a:r>
            <a:r>
              <a:rPr lang="en-US" sz="4000" b="0" i="0" dirty="0">
                <a:effectLst/>
              </a:rPr>
              <a:t>§2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1591056"/>
            <a:ext cx="11920728" cy="5175504"/>
          </a:xfrm>
        </p:spPr>
        <p:txBody>
          <a:bodyPr>
            <a:normAutofit fontScale="77500" lnSpcReduction="20000"/>
          </a:bodyPr>
          <a:lstStyle/>
          <a:p>
            <a:pPr marL="628650" indent="-285750"/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ianuarie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2003,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inițiat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penal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acuzat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fraudă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legătură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acțiunile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care le-a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calitatea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director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bancă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1993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1994 (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cunoscută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Republica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Cehă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sub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numele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cazul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„H-system”).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decembrie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2004,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pus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oficial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sub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acuzare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către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procuror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judecat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Tribunalul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Municipal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Praga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Întrucât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elementul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subiectiv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fraudei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anume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faptul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acțiunile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intenționate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premeditate - nu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stabilit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schimbat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încadrarea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juridică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administrarea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necorespunzătoare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bunurilor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altuia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628650" indent="-285750"/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9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ianuarie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2009,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faptele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stabilite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„permit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concluzioneze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împreună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persoane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)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săvârșit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gestiune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necorespunzătoare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patrimoniului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altuia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”.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toate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întrucât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termenul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prescripție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cinci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ani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infracțiune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expirase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înainte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inculpat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întrucât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probele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disponibile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erau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suficiente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acțiunile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calificate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drept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fraudă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Codul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penal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prevedea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un termen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prescripție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zece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ani,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încetat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urmărirea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</a:p>
          <a:p>
            <a:pPr marL="628650" indent="-285750"/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Procurorul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formulat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recurs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acestei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anulată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4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noiembrie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2009.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Cauza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trimisă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care, la 23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2010,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încetarea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urmăririi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fiind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prescrisă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După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făcut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trimitere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afirmațiile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sus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9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ianuarie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2009, pe care le-a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reluat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paginile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100-101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23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2010,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examinat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dacă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urmărit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penal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fraudă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ajuns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concluzia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deoarece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afirmațiile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procurorului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potrivit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cărora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acționat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început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intenție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frauduloasă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convenit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alți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autori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asupra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mijloacelor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realizare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fraudei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au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putut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dovedite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paginile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137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141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faptele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puteau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calificate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decât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drept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gestiune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necorespunzătoare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patrimoniului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altuia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termenul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prescripție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cinci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ani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expirase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înainte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a fi formulate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acuzațiile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împotriva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ro-RO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628650" indent="-285750"/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octombrie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2011,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depus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temeiul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articolului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14 din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răspunderea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statului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 82/1998)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Ministerul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Justiției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solicitând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despăgubiri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cheltuielile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judecată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care le-a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suportat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cadrul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procedurilor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penale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menționate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sus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pierderea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venit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aferentă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aprilie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2012,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ministerul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era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nefondată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având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vedere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cazul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față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fusese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îndeplinită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cerința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legală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unei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decizii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anulată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modificată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motiv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ro-RO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legalitate</a:t>
            </a:r>
            <a:r>
              <a:rPr lang="ro-RO" sz="18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8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A0BF8-D005-40AB-A32B-99886AFC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43" y="91440"/>
            <a:ext cx="10353762" cy="1257300"/>
          </a:xfrm>
        </p:spPr>
        <p:txBody>
          <a:bodyPr>
            <a:noAutofit/>
          </a:bodyPr>
          <a:lstStyle/>
          <a:p>
            <a:r>
              <a:rPr lang="ro-RO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MEDVID c. UCRAIN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ro-RO" sz="4000" dirty="0"/>
              <a:t/>
            </a:r>
            <a:br>
              <a:rPr lang="ro-RO" sz="4000" dirty="0"/>
            </a:br>
            <a:r>
              <a:rPr lang="ro-RO" sz="4000" dirty="0"/>
              <a:t>Articolul 3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48941-708B-4DB1-BC0B-254F141C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1348740"/>
            <a:ext cx="12109704" cy="5820156"/>
          </a:xfrm>
        </p:spPr>
        <p:txBody>
          <a:bodyPr>
            <a:normAutofit fontScale="47500" lnSpcReduction="20000"/>
          </a:bodyPr>
          <a:lstStyle/>
          <a:p>
            <a:pPr marL="685800" indent="-342900"/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s-a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născut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1984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închisoarea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Romny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nr. 56,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Perekhrestivka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regiunea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Sumy,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Ucraina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La 18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iunie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2003,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Regională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Apel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Kiev l-a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condamnat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închisoare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dublă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crimă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decembrie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2002.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hotărâre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confirmată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Curtea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Supremă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2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octombrie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2003.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Între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2014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2019,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formulat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mai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multe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fără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succes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fața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instanțelor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interne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comutarea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pedepsei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cincisprezece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ani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închisoare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februarie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2021,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depus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eliberare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condiționată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;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această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respinsă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instanțele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două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grade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jurisdicție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lipsă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temei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juridic la 15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aprilie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2021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respectiv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la 16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noiembrie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2022.</a:t>
            </a:r>
          </a:p>
          <a:p>
            <a:pPr marL="685800" indent="-342900"/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La 1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decembrie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2022,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convocată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închisoarea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Romny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examina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gradul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corijare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;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comisia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nu era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calificat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depune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cerere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comutare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pedepsei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sale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pedeapsă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cu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închisoarea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durată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determinată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Potrivit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Guvernului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constatările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comisiei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comunicate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înainte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de 31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decembrie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2022,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timp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susținut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primit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textul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integral al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constatărilor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comisiei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abia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mijlocul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lunii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 august 2023.</a:t>
            </a:r>
          </a:p>
          <a:p>
            <a:pPr marL="685800" indent="-342900">
              <a:lnSpc>
                <a:spcPct val="107000"/>
              </a:lnSpc>
              <a:spcAft>
                <a:spcPts val="800"/>
              </a:spcAft>
            </a:pP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amendamentele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18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(care au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vigoare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9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2022),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diferită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Petukhov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i="1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nr. 2),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s-a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efectivă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anticipată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deținuții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Ucraina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valabil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cuprinsă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recent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condiționată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devenise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operațional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342900">
              <a:lnSpc>
                <a:spcPct val="107000"/>
              </a:lnSpc>
              <a:spcAft>
                <a:spcPts val="800"/>
              </a:spcAft>
            </a:pP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punerea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integrală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mecanismului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condiționată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îndeplinit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cerințele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jurisprudenței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jurisprudența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prevedea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eliberat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douăzeci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cinci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ani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închisoare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mecanismului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condiționată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introdus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Ucraina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detenție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douăzeci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șase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ani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corespunzând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cincisprezece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din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inițială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plus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unsprezece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constituia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sferturi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suplimentară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cincisprezece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care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comutării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9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342900">
              <a:lnSpc>
                <a:spcPct val="107000"/>
              </a:lnSpc>
              <a:spcAft>
                <a:spcPts val="800"/>
              </a:spcAft>
            </a:pP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condiționată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discriminatoriu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deținuților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cincisprezece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din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pedepsele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respective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operațional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realitate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care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execute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deținuți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 de ani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condamnate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închisoare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executat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cincisprezece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ani din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inițială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însuși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ispășise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depunerii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observațiilor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douăzeci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ani, opt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patru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pedeapsa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9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29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chemeClr val="tx1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8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FFCFD3-1582-4B52-8066-C9A85413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54000"/>
            <a:ext cx="11819466" cy="63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{31A1D7D0-2DBB-4168-8052-F7E72A5BBEB6}tf12214701_win32</Template>
  <TotalTime>478</TotalTime>
  <Words>8526</Words>
  <Application>Microsoft Office PowerPoint</Application>
  <PresentationFormat>Широкоэкранный</PresentationFormat>
  <Paragraphs>157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Bahnschrift</vt:lpstr>
      <vt:lpstr>Calibri</vt:lpstr>
      <vt:lpstr>Goudy Old Style</vt:lpstr>
      <vt:lpstr>Times New Roman</vt:lpstr>
      <vt:lpstr>Trebuchet MS</vt:lpstr>
      <vt:lpstr>Wingdings 2</vt:lpstr>
      <vt:lpstr>SlateVTI</vt:lpstr>
      <vt:lpstr>Curtea Europeană a Drepturilor Omului: analiza hotărârilor emise în perioada 07.10-11.10.2024</vt:lpstr>
      <vt:lpstr>Lista cauzelor </vt:lpstr>
      <vt:lpstr>BAGIROVA c. AZERBAIJANULUI                              Articolul 2</vt:lpstr>
      <vt:lpstr>Презентация PowerPoint</vt:lpstr>
      <vt:lpstr>ELDAR HASANOV c. AZERBAIJANULUI                              Articolul 3, 5§3</vt:lpstr>
      <vt:lpstr>Презентация PowerPoint</vt:lpstr>
      <vt:lpstr>MACHALICKÝ c. CEHIEI Articolul 6§2</vt:lpstr>
      <vt:lpstr>MEDVID c. UCRAINEI Articolul 3</vt:lpstr>
      <vt:lpstr>Презентация PowerPoint</vt:lpstr>
      <vt:lpstr>T.V c. SPANIEI Articolul 4</vt:lpstr>
      <vt:lpstr>FUNDAȚIA VALIDITY ÎN NUMELE LUI T.J  c. UNGARIEI Articolul 2</vt:lpstr>
      <vt:lpstr>Презентация PowerPoint</vt:lpstr>
      <vt:lpstr>AGHAJANYAN c. ARMENIEI Articolul 10</vt:lpstr>
      <vt:lpstr>Презентация PowerPoint</vt:lpstr>
      <vt:lpstr>COSOVAN c. MOLDOVEI </vt:lpstr>
      <vt:lpstr>COSOVAN c. MOLDOVEI </vt:lpstr>
      <vt:lpstr>COSOVAN c. MOLDOVEI </vt:lpstr>
      <vt:lpstr> İŞİK c. TURCIEI Articolul 3  </vt:lpstr>
      <vt:lpstr> İŞİK c. TURCIA Articolul 3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Curtea Europeană a Drepturilor Omului: analiza hotărârilor emise în perioada 07.10-11.10.2024</dc:title>
  <dc:creator>Burduja Dumitru</dc:creator>
  <cp:lastModifiedBy>User</cp:lastModifiedBy>
  <cp:revision>88</cp:revision>
  <dcterms:created xsi:type="dcterms:W3CDTF">2024-10-22T18:06:18Z</dcterms:created>
  <dcterms:modified xsi:type="dcterms:W3CDTF">2024-10-31T17:40:49Z</dcterms:modified>
</cp:coreProperties>
</file>