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0" r:id="rId3"/>
    <p:sldId id="274" r:id="rId4"/>
    <p:sldId id="321" r:id="rId5"/>
    <p:sldId id="403" r:id="rId6"/>
    <p:sldId id="313" r:id="rId7"/>
    <p:sldId id="336" r:id="rId8"/>
    <p:sldId id="401" r:id="rId9"/>
    <p:sldId id="341" r:id="rId10"/>
    <p:sldId id="342" r:id="rId11"/>
    <p:sldId id="311" r:id="rId12"/>
    <p:sldId id="355" r:id="rId13"/>
    <p:sldId id="402" r:id="rId14"/>
    <p:sldId id="328" r:id="rId15"/>
    <p:sldId id="315" r:id="rId16"/>
    <p:sldId id="405" r:id="rId17"/>
    <p:sldId id="406" r:id="rId18"/>
    <p:sldId id="407" r:id="rId19"/>
    <p:sldId id="350" r:id="rId20"/>
    <p:sldId id="349" r:id="rId21"/>
    <p:sldId id="348" r:id="rId22"/>
    <p:sldId id="351" r:id="rId23"/>
    <p:sldId id="326" r:id="rId24"/>
    <p:sldId id="359" r:id="rId25"/>
    <p:sldId id="363" r:id="rId26"/>
    <p:sldId id="364" r:id="rId27"/>
    <p:sldId id="375" r:id="rId28"/>
    <p:sldId id="366" r:id="rId29"/>
    <p:sldId id="365" r:id="rId30"/>
    <p:sldId id="327" r:id="rId31"/>
    <p:sldId id="325" r:id="rId32"/>
    <p:sldId id="324" r:id="rId33"/>
    <p:sldId id="352" r:id="rId34"/>
    <p:sldId id="380" r:id="rId35"/>
    <p:sldId id="316" r:id="rId36"/>
    <p:sldId id="396" r:id="rId37"/>
    <p:sldId id="395" r:id="rId38"/>
    <p:sldId id="369" r:id="rId39"/>
    <p:sldId id="368" r:id="rId4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87CE68-49DD-6DEA-CB12-CF00DB1FA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9FE31B7-D402-33C6-9579-8E744560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F3AFBE0-ECD3-0A3E-1436-663DCBF0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FA838F7-2CC5-34F4-EC10-B03ECB49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0C5A66A-33DF-56DF-75D1-8E330B04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407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AF4710-0472-577C-B18D-247CAADA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2CA6904-4B6F-D8AE-6EA1-673708A50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038F321-9139-9581-79C8-E3046BB0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2F5FB97-C78E-C725-A7AA-D3C8078F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7D26EE3-18DC-3592-A898-ACEE62B5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382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A4DF6022-95F4-7928-6599-1C9DDC08D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3CAEC9C-54B1-1434-0C20-09E9A4DC7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343D6B5-D214-FD8F-712B-205B8E17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DE4558A-85E5-C43D-97F6-C668CC2B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D52ED1F-2F50-3B91-CD71-3B60AA69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792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25B26-7A2D-D0FD-2BE3-617EF6E1F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07B5D-BE92-A399-AC29-ED9167330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EF94F-D93A-7A8B-01E9-F504DC860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E1BFA-57AB-43A8-886A-1938523C6B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40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654592-0212-B338-6D90-B7F3F883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027486-F08A-115E-7876-82BB6EAD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ADB2D8-DDC6-BD43-A831-226186BE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7625690-C401-29DE-7FE3-83541C7A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0039DD-AF68-9905-061C-D1C03117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285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B1776C9-6828-A558-6CB8-8189E288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40364A8-130C-8CFA-8A37-C3DE1935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86F3D4B-69FA-E40D-62A7-AD177689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D17B1EF-B3AF-9247-D3F5-EE1CCB9A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799A062-6DBB-0A4D-D642-99D4CEA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779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1429D7-C25C-1F92-AB9B-32D7B7F4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3590BA3-E0DF-823C-D39F-338FDFCAB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1C42229-67E1-7750-7EB7-B13DA05E0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48DB0A4-4B5D-824C-C8F8-ACAD2775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32208E4-21BE-A234-10CB-2E9D1F03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C214337-F672-548A-7F04-BAFD0CE4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673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FADDB42-17A9-4213-B804-271D9589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39A2425-994C-5BD5-2C38-27C1780EB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F78A4ED-1D5F-7C56-FF91-7FBDE57A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A445F44A-8EE5-2431-5578-6581AF76E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12B0671-D507-44B1-7E9F-1A4C93E8E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0FE9AFF-F5A2-8C0A-8FC8-601F94C3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3C8B363-38FF-F849-16F4-049EFF08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F9346027-7301-2A30-1193-CB44CD7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608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5FA85E-8D6B-860F-D61D-9B8090FB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BEBEF33-237B-E827-CE7E-64CD332F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2977A09-57B0-DACB-41FE-D287E8B8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47044B7-DA0D-6AED-3C0A-35D4A374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092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F5C2BE42-FB67-2313-6119-0E73BAC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AA89A64-BC3F-7E5C-6E88-37EF3900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DC49CF7-83D9-2EFD-773E-B8D5F47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417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9D7BA14-82EC-AF2E-58B2-945B1E9C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8595FF-D340-2E7B-96A2-816BE802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06D65FF-AADA-5BE9-AD15-458EE2F8B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DD47DB6-8AF9-419B-F182-735FC9E6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133801A-A9AB-62CF-73F9-EA0D4E15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A2D273E-9220-D658-E2EA-D214B98A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123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2A2400-F7AF-B8D2-06E7-A197F252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EBE471D-5215-E65B-F501-DFF9B354B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9F2EBA9-0BB2-95FC-313F-38C2473EB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4219256-3837-B365-8141-5BB376D7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3BC5D0B-3EFB-2C8A-0062-3749E58F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C960C60-D433-CC44-709E-1D5E9941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920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2972BD45-ED51-FDC1-BC92-9788F141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D3BD226-FD03-9D62-8129-35118EF9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00EBD21-20AB-8C9E-DE76-0F14CF7C3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CB038-385F-4FE7-96BE-1AAEA774F1FC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ABE36DB-EBFC-0C60-4AA8-C51E23C2C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A347071-A5EA-CB9A-17B3-9EADAF1CB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A082E2-0A47-45ED-B765-EE07F255A3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17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A2AD37CE-FBB2-C46F-79D9-6F0C718057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76200"/>
            <a:ext cx="7772400" cy="2667000"/>
          </a:xfrm>
        </p:spPr>
        <p:txBody>
          <a:bodyPr/>
          <a:lstStyle/>
          <a:p>
            <a:pPr eaLnBrk="1" hangingPunct="1"/>
            <a:r>
              <a:rPr lang="ru-RU" altLang="ru-RU" sz="5400" b="1">
                <a:solidFill>
                  <a:srgbClr val="61612A"/>
                </a:solidFill>
              </a:rPr>
              <a:t>Познавательные процессы: мышление</a:t>
            </a: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id="{87B07DB4-72AD-D01D-8975-8640FC9E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657601"/>
            <a:ext cx="30384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>
            <a:extLst>
              <a:ext uri="{FF2B5EF4-FFF2-40B4-BE49-F238E27FC236}">
                <a16:creationId xmlns:a16="http://schemas.microsoft.com/office/drawing/2014/main" id="{5364A4D8-7E89-D4E4-3311-F254832B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sz="3600" b="1">
                <a:solidFill>
                  <a:srgbClr val="61612A"/>
                </a:solidFill>
              </a:rPr>
              <a:t>Универсальность и эффективность методов решения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3CD5D-5DA0-C634-00B2-F5FF62B8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altLang="ru-RU" sz="2400" b="1"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altLang="ru-RU" sz="2200" b="1">
                <a:ea typeface="Verdana" panose="020B0604030504040204" pitchFamily="34" charset="0"/>
                <a:cs typeface="Verdana" panose="020B0604030504040204" pitchFamily="34" charset="0"/>
              </a:rPr>
              <a:t>ниверсальность и эффективность методов связаны обратной зависимостью: </a:t>
            </a:r>
            <a:r>
              <a:rPr lang="ru-RU" altLang="ru-RU" sz="2200" b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чем метод более универсален, тем он менее эффективен</a:t>
            </a:r>
            <a:r>
              <a:rPr lang="ru-RU" altLang="ru-RU" sz="220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(Один из параметров эффективности метода – способность с его помощью решить задачу)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Наиболее эффективны самые частные, самые специализированные методы – </a:t>
            </a:r>
            <a:r>
              <a:rPr lang="ru-RU" altLang="ru-RU" sz="2200" b="1" i="1">
                <a:ea typeface="Verdana" panose="020B0604030504040204" pitchFamily="34" charset="0"/>
                <a:cs typeface="Verdana" panose="020B0604030504040204" pitchFamily="34" charset="0"/>
              </a:rPr>
              <a:t>алгоритмы</a:t>
            </a:r>
            <a:endParaRPr lang="ru-RU" altLang="ru-RU" sz="22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200" b="1">
                <a:ea typeface="Verdana" panose="020B0604030504040204" pitchFamily="34" charset="0"/>
                <a:cs typeface="Verdana" panose="020B0604030504040204" pitchFamily="34" charset="0"/>
              </a:rPr>
              <a:t>Пример:</a:t>
            </a: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200" i="1">
                <a:ea typeface="Verdana" panose="020B0604030504040204" pitchFamily="34" charset="0"/>
                <a:cs typeface="Verdana" panose="020B0604030504040204" pitchFamily="34" charset="0"/>
              </a:rPr>
              <a:t>«Если не получилось решить задачу одним способом, попробуй другим» </a:t>
            </a: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– универсальная рекомендация, но вряд ли достаточно эффективна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4">
            <a:extLst>
              <a:ext uri="{FF2B5EF4-FFF2-40B4-BE49-F238E27FC236}">
                <a16:creationId xmlns:a16="http://schemas.microsoft.com/office/drawing/2014/main" id="{AFA2D235-F234-45A2-1D77-78F3A262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>
                <a:solidFill>
                  <a:srgbClr val="61612A"/>
                </a:solidFill>
              </a:rPr>
              <a:t>Основные мыслительные операции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2B2073-56FA-B8DC-ABC6-04E7DC9D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8768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/>
              <a:t>Сравнение</a:t>
            </a:r>
            <a:r>
              <a:rPr lang="ru-RU" sz="2200" b="1"/>
              <a:t> </a:t>
            </a:r>
            <a:r>
              <a:rPr lang="ru-RU" sz="2200"/>
              <a:t>– сопоставление предметов и явлений, нахождение сходства и различий между ними</a:t>
            </a:r>
            <a:endParaRPr lang="ru-RU" sz="2200" b="1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/>
              <a:t>Анализ</a:t>
            </a:r>
            <a:r>
              <a:rPr lang="ru-RU" sz="2200" b="1"/>
              <a:t> </a:t>
            </a:r>
            <a:r>
              <a:rPr lang="ru-RU" sz="2200"/>
              <a:t>– мысленное расчленение объекта на составляющие его элементы, свойства или части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/>
              <a:t>Синтез</a:t>
            </a:r>
            <a:r>
              <a:rPr lang="ru-RU" sz="2200" b="1"/>
              <a:t> </a:t>
            </a:r>
            <a:r>
              <a:rPr lang="ru-RU" sz="2200"/>
              <a:t>– мысленное объединение частей или свойств объекта в единое целое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/>
              <a:t>Абстрагирование</a:t>
            </a:r>
            <a:r>
              <a:rPr lang="ru-RU" sz="2200" b="1"/>
              <a:t> </a:t>
            </a:r>
            <a:r>
              <a:rPr lang="ru-RU" sz="2200"/>
              <a:t>– выделение одной стороны объекта или явления при одновременном отвлечении от других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/>
              <a:t>Обобщение</a:t>
            </a:r>
            <a:r>
              <a:rPr lang="ru-RU" sz="2200" b="1"/>
              <a:t> </a:t>
            </a:r>
            <a:r>
              <a:rPr lang="ru-RU" sz="2200"/>
              <a:t>– выделение общих, существенных свойств в сравниваемых объектах</a:t>
            </a:r>
          </a:p>
          <a:p>
            <a:pPr>
              <a:spcBef>
                <a:spcPts val="600"/>
              </a:spcBef>
              <a:buNone/>
              <a:defRPr/>
            </a:pPr>
            <a:endParaRPr lang="ru-RU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>
            <a:extLst>
              <a:ext uri="{FF2B5EF4-FFF2-40B4-BE49-F238E27FC236}">
                <a16:creationId xmlns:a16="http://schemas.microsoft.com/office/drawing/2014/main" id="{841250B8-2911-F2EE-C2A5-2D84757E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Задачи Ж. Пиаже</a:t>
            </a:r>
          </a:p>
        </p:txBody>
      </p:sp>
      <p:sp>
        <p:nvSpPr>
          <p:cNvPr id="119811" name="Объект 2">
            <a:extLst>
              <a:ext uri="{FF2B5EF4-FFF2-40B4-BE49-F238E27FC236}">
                <a16:creationId xmlns:a16="http://schemas.microsoft.com/office/drawing/2014/main" id="{56E15D35-861D-2502-0530-59751ABD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30725"/>
          </a:xfrm>
        </p:spPr>
        <p:txBody>
          <a:bodyPr/>
          <a:lstStyle/>
          <a:p>
            <a:pPr marL="0">
              <a:spcBef>
                <a:spcPct val="0"/>
              </a:spcBef>
              <a:buFont typeface="Garamond" panose="02020404030301010803" pitchFamily="18" charset="0"/>
              <a:buAutoNum type="arabicPeriod"/>
            </a:pPr>
            <a:endParaRPr lang="ru-RU" altLang="ru-RU">
              <a:solidFill>
                <a:srgbClr val="DD4B39"/>
              </a:solidFill>
            </a:endParaRPr>
          </a:p>
          <a:p>
            <a:pPr marL="0"/>
            <a:endParaRPr lang="ru-RU" altLang="ru-RU"/>
          </a:p>
        </p:txBody>
      </p:sp>
      <p:pic>
        <p:nvPicPr>
          <p:cNvPr id="119812" name="Рисунок 4" descr="liquidconservation.gif">
            <a:extLst>
              <a:ext uri="{FF2B5EF4-FFF2-40B4-BE49-F238E27FC236}">
                <a16:creationId xmlns:a16="http://schemas.microsoft.com/office/drawing/2014/main" id="{84AF17B9-F2BB-388D-5A76-A91C9583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71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>
            <a:extLst>
              <a:ext uri="{FF2B5EF4-FFF2-40B4-BE49-F238E27FC236}">
                <a16:creationId xmlns:a16="http://schemas.microsoft.com/office/drawing/2014/main" id="{DE0953C6-B328-1392-3C26-A471C2DB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Исключение лишнего</a:t>
            </a:r>
          </a:p>
        </p:txBody>
      </p:sp>
      <p:pic>
        <p:nvPicPr>
          <p:cNvPr id="12291" name="Объект 3" descr="Книга Логика. Задания на развитие логического мышления скачать бесплатно. Скачать Логика. Задания на развитие логического мышлен">
            <a:extLst>
              <a:ext uri="{FF2B5EF4-FFF2-40B4-BE49-F238E27FC236}">
                <a16:creationId xmlns:a16="http://schemas.microsoft.com/office/drawing/2014/main" id="{C91F584E-3578-ED0C-69B6-5AFBC3D2D3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600200"/>
            <a:ext cx="4648200" cy="4876800"/>
          </a:xfr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>
            <a:extLst>
              <a:ext uri="{FF2B5EF4-FFF2-40B4-BE49-F238E27FC236}">
                <a16:creationId xmlns:a16="http://schemas.microsoft.com/office/drawing/2014/main" id="{011853E0-DF80-5B15-E5AD-4CE782EA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>
                <a:solidFill>
                  <a:srgbClr val="61612A"/>
                </a:solidFill>
              </a:rPr>
              <a:t>Основные мыслительные операции</a:t>
            </a:r>
            <a:endParaRPr lang="ru-RU" altLang="ru-RU">
              <a:solidFill>
                <a:srgbClr val="61612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841E9-7BCB-06A1-BCD4-793D0746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ts val="1200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400" b="1">
                <a:solidFill>
                  <a:srgbClr val="000000"/>
                </a:solidFill>
              </a:rPr>
              <a:t>Классификация</a:t>
            </a:r>
            <a:r>
              <a:rPr lang="ru-RU" altLang="ru-RU" sz="2200">
                <a:solidFill>
                  <a:srgbClr val="000000"/>
                </a:solidFill>
              </a:rPr>
              <a:t> – группировка объектов на основе какого-либо признака</a:t>
            </a:r>
          </a:p>
          <a:p>
            <a:pPr algn="just">
              <a:spcBef>
                <a:spcPts val="1200"/>
              </a:spcBef>
              <a:buClr>
                <a:srgbClr val="666600"/>
              </a:buClr>
              <a:defRPr/>
            </a:pPr>
            <a:r>
              <a:rPr lang="ru-RU" altLang="ru-RU" sz="2400" b="1">
                <a:solidFill>
                  <a:srgbClr val="000000"/>
                </a:solidFill>
                <a:cs typeface="Times New Roman" pitchFamily="18" charset="0"/>
              </a:rPr>
              <a:t>Конкретизация</a:t>
            </a:r>
            <a:r>
              <a:rPr lang="ru-RU" altLang="ru-RU" sz="2200">
                <a:solidFill>
                  <a:srgbClr val="000000"/>
                </a:solidFill>
                <a:cs typeface="Times New Roman" pitchFamily="18" charset="0"/>
              </a:rPr>
              <a:t> – мысленный переход от общего к единичному, которое соответствует этому общему</a:t>
            </a:r>
          </a:p>
          <a:p>
            <a:pPr>
              <a:spcBef>
                <a:spcPts val="1200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400" b="1">
                <a:solidFill>
                  <a:srgbClr val="000000"/>
                </a:solidFill>
                <a:cs typeface="Times New Roman" pitchFamily="18" charset="0"/>
              </a:rPr>
              <a:t>Сериация</a:t>
            </a:r>
            <a:r>
              <a:rPr lang="ru-RU" altLang="ru-RU" sz="2200">
                <a:solidFill>
                  <a:srgbClr val="000000"/>
                </a:solidFill>
                <a:cs typeface="Times New Roman" pitchFamily="18" charset="0"/>
              </a:rPr>
              <a:t> – упорядочивание предметов по возрастанию или убыванию выделенного признака</a:t>
            </a:r>
            <a:endParaRPr lang="ru-RU" altLang="ru-RU" sz="22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/>
          </a:p>
        </p:txBody>
      </p:sp>
      <p:pic>
        <p:nvPicPr>
          <p:cNvPr id="121860" name="Picture 4">
            <a:extLst>
              <a:ext uri="{FF2B5EF4-FFF2-40B4-BE49-F238E27FC236}">
                <a16:creationId xmlns:a16="http://schemas.microsoft.com/office/drawing/2014/main" id="{56840DDF-CB0E-5C16-25BF-51BAC72B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4762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3">
            <a:extLst>
              <a:ext uri="{FF2B5EF4-FFF2-40B4-BE49-F238E27FC236}">
                <a16:creationId xmlns:a16="http://schemas.microsoft.com/office/drawing/2014/main" id="{47114D2A-A4A7-DF8C-4A98-2CD5574D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      </a:t>
            </a:r>
            <a:r>
              <a:rPr lang="ru-RU" altLang="ru-RU" sz="4000" b="1">
                <a:solidFill>
                  <a:srgbClr val="61612A"/>
                </a:solidFill>
              </a:rPr>
              <a:t>Виды мышления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CC1F912-5D2B-9156-3F68-E98E9B2E9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0"/>
            <a:ext cx="8534400" cy="50292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altLang="ru-RU" sz="2400" b="1"/>
              <a:t>По форме: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200"/>
              <a:t>наглядно-действенное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200"/>
              <a:t>наглядно-образное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200"/>
              <a:t>словесно-логическое (вербальное) понятийное)</a:t>
            </a:r>
            <a:r>
              <a:rPr lang="ru-RU" altLang="ru-RU" sz="220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ru-RU" altLang="ru-RU" sz="2200" b="1" i="1">
                <a:ea typeface="Verdana" panose="020B0604030504040204" pitchFamily="34" charset="0"/>
                <a:cs typeface="Verdana" panose="020B0604030504040204" pitchFamily="34" charset="0"/>
              </a:rPr>
              <a:t>Понятия</a:t>
            </a:r>
            <a:r>
              <a:rPr lang="ru-RU" altLang="ru-RU" sz="2000" b="1" i="1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форма мышления, в которой  </a:t>
            </a:r>
            <a:r>
              <a:rPr lang="ru-RU" altLang="ru-RU" sz="2000">
                <a:ea typeface="Verdana" panose="020B0604030504040204" pitchFamily="34" charset="0"/>
                <a:cs typeface="Verdana" panose="020B0604030504040204" pitchFamily="34" charset="0"/>
              </a:rPr>
              <a:t>зафиксированы общие, устойчивые свойства и признаки предметов и явлений</a:t>
            </a:r>
          </a:p>
          <a:p>
            <a:pPr>
              <a:spcBef>
                <a:spcPts val="1200"/>
              </a:spcBef>
              <a:buNone/>
            </a:pPr>
            <a:r>
              <a:rPr lang="ru-RU" altLang="ru-RU" sz="2200" b="1" i="1">
                <a:ea typeface="Verdana" panose="020B0604030504040204" pitchFamily="34" charset="0"/>
                <a:cs typeface="Verdana" panose="020B0604030504040204" pitchFamily="34" charset="0"/>
              </a:rPr>
              <a:t>Суждение</a:t>
            </a:r>
            <a:r>
              <a:rPr lang="ru-RU" altLang="ru-RU" sz="2000">
                <a:ea typeface="Verdana" panose="020B0604030504040204" pitchFamily="34" charset="0"/>
                <a:cs typeface="Verdana" panose="020B0604030504040204" pitchFamily="34" charset="0"/>
              </a:rPr>
              <a:t> – это мысль, высказывание, в котором что-либо утверждается или отрицается относительно предметов и явлений, их свойств, связей и отношений </a:t>
            </a:r>
          </a:p>
          <a:p>
            <a:pPr>
              <a:spcBef>
                <a:spcPts val="1200"/>
              </a:spcBef>
              <a:buNone/>
            </a:pPr>
            <a:r>
              <a:rPr lang="ru-RU" altLang="ru-RU" sz="2200" b="1" i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Умозаключение</a:t>
            </a:r>
            <a:r>
              <a:rPr lang="ru-RU" altLang="ru-RU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о</a:t>
            </a:r>
            <a:r>
              <a:rPr lang="ru-RU" altLang="ru-RU" sz="2000">
                <a:ea typeface="Verdana" panose="020B0604030504040204" pitchFamily="34" charset="0"/>
                <a:cs typeface="Verdana" panose="020B0604030504040204" pitchFamily="34" charset="0"/>
              </a:rPr>
              <a:t>бразование нового суждения на основе нескольких предшествующих суждений (посылок)</a:t>
            </a:r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C30E36CC-5B01-D0E3-F371-5EFBDB49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28601"/>
            <a:ext cx="29575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EF4AB19-AFE2-D69E-454D-BF42C80FA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i="1"/>
              <a:t>Феноменология познавательных процессов. Мышление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9E60606-38F6-FE7D-3AF8-1FC02C374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1" y="1628776"/>
            <a:ext cx="8469313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Законы формальной логики: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1. Закон тождества: в каждом рассуждении значения используемых понятий постоянны.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2. Закон противоречия: из двух суждений, из которых одно утверждает то, что отрицает другое, одно должно быть ложным.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3. Закон исключенного третьего: при двух суждениях, из которых одно утверждает то, что отрицает другое, не может быть третьего, среднего суждения.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4. Необходимо мыслить на достаточном основании</a:t>
            </a:r>
            <a:r>
              <a:rPr lang="ru-RU" altLang="ru-RU" sz="300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719CF5D2-9624-4BCE-242B-345979AC7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/>
              <a:t>Феноменология познавательных процессов. Мышление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091FE26-4124-667B-605C-6A030A9FD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916113"/>
            <a:ext cx="82296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Условный силлогизм: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8000"/>
                </a:solidFill>
              </a:rPr>
              <a:t>Если вы досмотрите футбольный матч до конца, вы будете знать его результат.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>
              <a:solidFill>
                <a:srgbClr val="008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8000"/>
                </a:solidFill>
              </a:rPr>
              <a:t>Вы досмотрели матч до конца.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8000"/>
                </a:solidFill>
              </a:rPr>
              <a:t>Следовательно, вы знаете его результат.</a:t>
            </a:r>
            <a:r>
              <a:rPr lang="ru-RU" altLang="ru-RU">
                <a:solidFill>
                  <a:srgbClr val="00FF00"/>
                </a:solidFill>
              </a:rPr>
              <a:t> </a:t>
            </a:r>
            <a:endParaRPr lang="ru-RU" altLang="ru-RU" sz="3600">
              <a:solidFill>
                <a:srgbClr val="00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6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2FF01C22-4E36-B1CE-5183-3644BD7D9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/>
              <a:t>Феноменология познавательных процессов. Мышление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657C743-73C7-F9CE-41D2-9DE636D2E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543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000"/>
              <a:t>Еще один (ошибочный):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Если бы вы поняли правило, вы бы решили задачу.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Вы не поняли правила.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Следовательно, вы не решили задачу.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/>
              <a:t>- Дедуктивное и индуктивное мышление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/>
              <a:t>- Рассуждающее / интуитивное мышление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>
            <a:extLst>
              <a:ext uri="{FF2B5EF4-FFF2-40B4-BE49-F238E27FC236}">
                <a16:creationId xmlns:a16="http://schemas.microsoft.com/office/drawing/2014/main" id="{2E41DE6E-D42E-23FA-AC14-EC3AC7BF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>
                <a:solidFill>
                  <a:srgbClr val="61612A"/>
                </a:solidFill>
              </a:rPr>
              <a:t>Тип умозаключений</a:t>
            </a:r>
            <a:endParaRPr lang="ru-RU" altLang="ru-RU">
              <a:solidFill>
                <a:srgbClr val="61612A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A5ABB12-E140-E453-AA6C-62D1AE7F41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1752600"/>
          <a:ext cx="8153400" cy="4145074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Дедуктивное рассуждение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Индуктивное рассуждение</a:t>
                      </a: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Переход от общего к частному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Переход от частного к общему</a:t>
                      </a: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Использование логических правил</a:t>
                      </a: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Использование эвристик</a:t>
                      </a: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Точные заключения</a:t>
                      </a: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Вероятностные заключения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86331" marR="186331"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>
            <a:extLst>
              <a:ext uri="{FF2B5EF4-FFF2-40B4-BE49-F238E27FC236}">
                <a16:creationId xmlns:a16="http://schemas.microsoft.com/office/drawing/2014/main" id="{C6864908-806B-F129-D24F-D20EB536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61612A"/>
                </a:solidFill>
              </a:rPr>
              <a:t>Общая характеристика мышления</a:t>
            </a:r>
            <a:endParaRPr lang="ru-RU" altLang="ru-RU">
              <a:solidFill>
                <a:srgbClr val="61612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54EF7-4129-194D-CCAE-54A626DB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just">
              <a:spcBef>
                <a:spcPts val="2400"/>
              </a:spcBef>
              <a:defRPr/>
            </a:pPr>
            <a:r>
              <a:rPr lang="ru-RU" altLang="ru-RU" sz="2200">
                <a:ea typeface="MS Mincho" pitchFamily="49" charset="-128"/>
              </a:rPr>
              <a:t>Принципиально важная особенность мышления </a:t>
            </a:r>
            <a:r>
              <a:rPr lang="ru-RU" altLang="ru-RU" sz="220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altLang="ru-RU" sz="2200">
                <a:ea typeface="MS Mincho" pitchFamily="49" charset="-128"/>
              </a:rPr>
              <a:t> способность раскрывать обобщенные, </a:t>
            </a:r>
            <a:r>
              <a:rPr lang="ru-RU" altLang="ru-RU" sz="2200" b="1" i="1">
                <a:ea typeface="MS Mincho" pitchFamily="49" charset="-128"/>
              </a:rPr>
              <a:t>сущностные </a:t>
            </a:r>
            <a:r>
              <a:rPr lang="ru-RU" altLang="ru-RU" sz="2200" b="1" i="1">
                <a:cs typeface="Times New Roman" pitchFamily="18" charset="0"/>
              </a:rPr>
              <a:t>признаки и качества явлений</a:t>
            </a:r>
            <a:endParaRPr lang="ru-RU" altLang="ru-RU" sz="2200">
              <a:cs typeface="Times New Roman" pitchFamily="18" charset="0"/>
            </a:endParaRPr>
          </a:p>
          <a:p>
            <a:pPr algn="just">
              <a:spcBef>
                <a:spcPts val="2400"/>
              </a:spcBef>
              <a:buClr>
                <a:srgbClr val="666600"/>
              </a:buClr>
              <a:defRPr/>
            </a:pPr>
            <a:r>
              <a:rPr lang="ru-RU" altLang="ru-RU" sz="2200">
                <a:solidFill>
                  <a:srgbClr val="000000"/>
                </a:solidFill>
                <a:cs typeface="Times New Roman" pitchFamily="18" charset="0"/>
              </a:rPr>
              <a:t>Мышление – деятельность, в результате которой рождаются (иногда мгновенно!) </a:t>
            </a:r>
            <a:r>
              <a:rPr lang="ru-RU" altLang="ru-RU" sz="2200" b="1" i="1">
                <a:solidFill>
                  <a:srgbClr val="000000"/>
                </a:solidFill>
                <a:cs typeface="Times New Roman" pitchFamily="18" charset="0"/>
              </a:rPr>
              <a:t>новые решения, новые знания</a:t>
            </a:r>
            <a:r>
              <a:rPr lang="ru-RU" altLang="ru-RU" sz="2200">
                <a:solidFill>
                  <a:srgbClr val="000000"/>
                </a:solidFill>
                <a:cs typeface="Times New Roman" pitchFamily="18" charset="0"/>
              </a:rPr>
              <a:t>, не содержащееся в памяти в готовом виде и недоступные непосредственно органам чувств</a:t>
            </a:r>
          </a:p>
          <a:p>
            <a:pPr algn="just">
              <a:spcBef>
                <a:spcPts val="2400"/>
              </a:spcBef>
              <a:defRPr/>
            </a:pPr>
            <a:r>
              <a:rPr lang="ru-RU" altLang="ru-RU" sz="2200">
                <a:cs typeface="Times New Roman" pitchFamily="18" charset="0"/>
              </a:rPr>
              <a:t>Часто в сложной ситуации человеку надо найти </a:t>
            </a:r>
            <a:r>
              <a:rPr lang="ru-RU" altLang="ru-RU" sz="2200" b="1" i="1">
                <a:cs typeface="Times New Roman" pitchFamily="18" charset="0"/>
              </a:rPr>
              <a:t>нестандартное решение </a:t>
            </a:r>
            <a:r>
              <a:rPr lang="ru-RU" altLang="ru-RU" sz="2200">
                <a:cs typeface="Times New Roman" pitchFamily="18" charset="0"/>
              </a:rPr>
              <a:t>и предпринять нестандартные действия</a:t>
            </a:r>
          </a:p>
          <a:p>
            <a:pPr>
              <a:defRPr/>
            </a:pPr>
            <a:endParaRPr lang="ru-RU" altLang="ru-RU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>
            <a:extLst>
              <a:ext uri="{FF2B5EF4-FFF2-40B4-BE49-F238E27FC236}">
                <a16:creationId xmlns:a16="http://schemas.microsoft.com/office/drawing/2014/main" id="{D2BD07EA-F814-CDD4-6793-B219596E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b="1">
                <a:solidFill>
                  <a:srgbClr val="61612A"/>
                </a:solidFill>
              </a:rPr>
              <a:t>Пример индуктивного рассуждения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39B9E-172B-5CF7-3D87-6F7F722A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400"/>
              <a:t>    Италия – республика; Португалия – республика; Финляндия – республика; Франция – республика. Италия, Португалия, Финляндия, Франция – западноевропейские страны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sz="2600" b="1" i="1"/>
              <a:t>Заключение: </a:t>
            </a:r>
            <a:r>
              <a:rPr lang="ru-RU" sz="2600" b="1"/>
              <a:t>Все западноевропейские страны являются республиками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ru-RU" sz="2600"/>
              <a:t>    Петров вчера не справился с заданием. Петров сегодня не справился с заданием. 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ru-RU" sz="2600" b="1" i="1"/>
              <a:t>Следовательно</a:t>
            </a:r>
            <a:r>
              <a:rPr lang="ru-RU" sz="2600"/>
              <a:t>, </a:t>
            </a:r>
            <a:r>
              <a:rPr lang="ru-RU" sz="2600" b="1"/>
              <a:t>Петров не способен выполнять данные задания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>
            <a:extLst>
              <a:ext uri="{FF2B5EF4-FFF2-40B4-BE49-F238E27FC236}">
                <a16:creationId xmlns:a16="http://schemas.microsoft.com/office/drawing/2014/main" id="{95F2B67A-8E7A-FF28-C272-017216B3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Дедуктивный метод</a:t>
            </a:r>
          </a:p>
        </p:txBody>
      </p:sp>
      <p:sp>
        <p:nvSpPr>
          <p:cNvPr id="129027" name="Объект 2">
            <a:extLst>
              <a:ext uri="{FF2B5EF4-FFF2-40B4-BE49-F238E27FC236}">
                <a16:creationId xmlns:a16="http://schemas.microsoft.com/office/drawing/2014/main" id="{B70D24AD-4AA0-7FE5-66FE-DC60583C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ru-RU" altLang="ru-RU" sz="26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6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6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6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400" i="1"/>
          </a:p>
          <a:p>
            <a:pPr marL="0" indent="0">
              <a:spcBef>
                <a:spcPct val="0"/>
              </a:spcBef>
              <a:buNone/>
            </a:pPr>
            <a:endParaRPr lang="ru-RU" altLang="ru-RU" sz="2400" i="1"/>
          </a:p>
          <a:p>
            <a:pPr marL="0" indent="0">
              <a:spcBef>
                <a:spcPct val="0"/>
              </a:spcBef>
              <a:buNone/>
            </a:pPr>
            <a:endParaRPr lang="ru-RU" altLang="ru-RU" sz="2400" i="1"/>
          </a:p>
          <a:p>
            <a:pPr marL="0" indent="0">
              <a:spcBef>
                <a:spcPct val="0"/>
              </a:spcBef>
              <a:buNone/>
            </a:pPr>
            <a:endParaRPr lang="ru-RU" altLang="ru-RU" sz="2400" i="1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9EB4B98-9F94-E3C1-0FB7-2980F82EAB4E}"/>
              </a:ext>
            </a:extLst>
          </p:cNvPr>
          <p:cNvSpPr/>
          <p:nvPr/>
        </p:nvSpPr>
        <p:spPr>
          <a:xfrm>
            <a:off x="2185988" y="1600200"/>
            <a:ext cx="7772400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400"/>
              </a:spcBef>
              <a:defRPr/>
            </a:pPr>
            <a:r>
              <a:rPr lang="ru-RU" altLang="ru-RU" sz="2600" b="1" i="1">
                <a:solidFill>
                  <a:srgbClr val="000000"/>
                </a:solidFill>
                <a:cs typeface="Arial" charset="0"/>
              </a:rPr>
              <a:t>Посылка 1:</a:t>
            </a:r>
            <a:r>
              <a:rPr lang="ru-RU" altLang="ru-RU" sz="2600">
                <a:solidFill>
                  <a:srgbClr val="000000"/>
                </a:solidFill>
                <a:cs typeface="Arial" charset="0"/>
              </a:rPr>
              <a:t> У всех кошек четыре ноги</a:t>
            </a:r>
          </a:p>
          <a:p>
            <a:pPr>
              <a:spcBef>
                <a:spcPts val="2400"/>
              </a:spcBef>
              <a:defRPr/>
            </a:pPr>
            <a:r>
              <a:rPr lang="ru-RU" altLang="ru-RU" sz="2600" b="1" i="1">
                <a:solidFill>
                  <a:srgbClr val="000000"/>
                </a:solidFill>
                <a:cs typeface="Arial" charset="0"/>
              </a:rPr>
              <a:t>Посылка 2:</a:t>
            </a:r>
            <a:r>
              <a:rPr lang="ru-RU" altLang="ru-RU" sz="2600">
                <a:solidFill>
                  <a:srgbClr val="000000"/>
                </a:solidFill>
                <a:cs typeface="Arial" charset="0"/>
              </a:rPr>
              <a:t> Маруся – кошка</a:t>
            </a:r>
          </a:p>
          <a:p>
            <a:pPr>
              <a:spcBef>
                <a:spcPts val="2400"/>
              </a:spcBef>
              <a:defRPr/>
            </a:pPr>
            <a:r>
              <a:rPr lang="ru-RU" altLang="ru-RU" sz="2600" b="1" i="1">
                <a:solidFill>
                  <a:srgbClr val="000000"/>
                </a:solidFill>
                <a:cs typeface="Arial" charset="0"/>
              </a:rPr>
              <a:t>Заключение:</a:t>
            </a:r>
            <a:r>
              <a:rPr lang="ru-RU" altLang="ru-RU" sz="2600">
                <a:solidFill>
                  <a:srgbClr val="000000"/>
                </a:solidFill>
                <a:cs typeface="Arial" charset="0"/>
              </a:rPr>
              <a:t> У Маруси четыре ноги</a:t>
            </a:r>
            <a:endParaRPr lang="ru-RU" alt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FFE201D-D660-AD52-E574-163A201F5F5C}"/>
              </a:ext>
            </a:extLst>
          </p:cNvPr>
          <p:cNvSpPr/>
          <p:nvPr/>
        </p:nvSpPr>
        <p:spPr>
          <a:xfrm>
            <a:off x="2700338" y="3810000"/>
            <a:ext cx="6743700" cy="228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800"/>
              </a:spcBef>
              <a:defRPr/>
            </a:pPr>
            <a:r>
              <a:rPr lang="ru-RU" sz="2600" b="1" i="1">
                <a:solidFill>
                  <a:srgbClr val="000000"/>
                </a:solidFill>
                <a:cs typeface="Arial" charset="0"/>
              </a:rPr>
              <a:t>Посылка 1:</a:t>
            </a:r>
            <a:r>
              <a:rPr lang="ru-RU" sz="2600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Arial" charset="0"/>
              </a:rPr>
              <a:t>Все люди смертны </a:t>
            </a:r>
          </a:p>
          <a:p>
            <a:pPr>
              <a:spcBef>
                <a:spcPts val="1800"/>
              </a:spcBef>
              <a:defRPr/>
            </a:pPr>
            <a:r>
              <a:rPr lang="ru-RU" sz="2600" b="1" i="1">
                <a:solidFill>
                  <a:srgbClr val="000000"/>
                </a:solidFill>
                <a:cs typeface="Arial" charset="0"/>
              </a:rPr>
              <a:t>Посылка 2:</a:t>
            </a:r>
            <a:r>
              <a:rPr lang="ru-RU" sz="2600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Arial" charset="0"/>
              </a:rPr>
              <a:t>Все греки – люди </a:t>
            </a:r>
          </a:p>
          <a:p>
            <a:pPr>
              <a:spcBef>
                <a:spcPts val="1800"/>
              </a:spcBef>
              <a:defRPr/>
            </a:pPr>
            <a:r>
              <a:rPr lang="ru-RU" sz="2600" b="1" i="1">
                <a:solidFill>
                  <a:srgbClr val="000000"/>
                </a:solidFill>
                <a:cs typeface="Arial" charset="0"/>
              </a:rPr>
              <a:t>Заключение:</a:t>
            </a:r>
            <a:r>
              <a:rPr lang="ru-RU" sz="2600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Arial" charset="0"/>
              </a:rPr>
              <a:t>Все греки – смертны</a:t>
            </a:r>
            <a:endParaRPr lang="ru-RU" altLang="ru-RU" sz="26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>
            <a:extLst>
              <a:ext uri="{FF2B5EF4-FFF2-40B4-BE49-F238E27FC236}">
                <a16:creationId xmlns:a16="http://schemas.microsoft.com/office/drawing/2014/main" id="{4D1C98CC-D1EA-4965-5726-114C3A9C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b="1">
                <a:solidFill>
                  <a:srgbClr val="61612A"/>
                </a:solidFill>
              </a:rPr>
              <a:t>«Логика морали» </a:t>
            </a:r>
            <a:br>
              <a:rPr lang="ru-RU" altLang="ru-RU" b="1">
                <a:solidFill>
                  <a:srgbClr val="61612A"/>
                </a:solidFill>
              </a:rPr>
            </a:br>
            <a:r>
              <a:rPr lang="ru-RU" altLang="ru-RU" sz="4000" b="1">
                <a:solidFill>
                  <a:srgbClr val="61612A"/>
                </a:solidFill>
              </a:rPr>
              <a:t>(В. Лефевр «Алгебра совести»)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6D165-9331-C35D-D066-FC599DDAC5F2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rgbClr val="6666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>
                <a:solidFill>
                  <a:srgbClr val="000000"/>
                </a:solidFill>
              </a:rPr>
              <a:t> </a:t>
            </a:r>
            <a:r>
              <a:rPr lang="ru-RU" b="1" i="1">
                <a:solidFill>
                  <a:srgbClr val="000000"/>
                </a:solidFill>
              </a:rPr>
              <a:t>Культурные нормы </a:t>
            </a:r>
            <a:r>
              <a:rPr lang="ru-RU">
                <a:solidFill>
                  <a:srgbClr val="000000"/>
                </a:solidFill>
              </a:rPr>
              <a:t>организации процессов мышления:</a:t>
            </a:r>
          </a:p>
          <a:p>
            <a:pPr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endParaRPr lang="ru-RU" sz="2400" i="1">
              <a:solidFill>
                <a:srgbClr val="000000"/>
              </a:solidFill>
            </a:endParaRPr>
          </a:p>
          <a:p>
            <a:pPr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i="1">
                <a:solidFill>
                  <a:srgbClr val="000000"/>
                </a:solidFill>
              </a:rPr>
              <a:t>Можно послать шпаргалку, чтобы помочь близкому другу на конкурсном экзамене</a:t>
            </a:r>
          </a:p>
          <a:p>
            <a:pPr>
              <a:spcBef>
                <a:spcPts val="30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i="1">
                <a:solidFill>
                  <a:srgbClr val="000000"/>
                </a:solidFill>
              </a:rPr>
              <a:t>Можно дать ложные показания на суде, чтобы помочь невиновному избежать тюрьмы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4">
            <a:extLst>
              <a:ext uri="{FF2B5EF4-FFF2-40B4-BE49-F238E27FC236}">
                <a16:creationId xmlns:a16="http://schemas.microsoft.com/office/drawing/2014/main" id="{EEAD95A7-445E-3E9E-B80C-E7A44E86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sz="4000" b="1">
                <a:solidFill>
                  <a:srgbClr val="61612A"/>
                </a:solidFill>
              </a:rPr>
              <a:t>Ошибки с позиции формальной логики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92BCE1-6882-CA5F-B646-DDA1B526B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b="1"/>
              <a:t>Формальная и житейская логика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/>
              <a:t>Ошибки в логических рассуждениях: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i="1">
                <a:solidFill>
                  <a:srgbClr val="C00000"/>
                </a:solidFill>
              </a:rPr>
              <a:t>Абдукция</a:t>
            </a:r>
            <a:r>
              <a:rPr lang="ru-RU" sz="2200" b="1" i="1"/>
              <a:t> </a:t>
            </a:r>
            <a:r>
              <a:rPr lang="ru-RU" sz="2200"/>
              <a:t>(</a:t>
            </a:r>
            <a:r>
              <a:rPr lang="ru-RU" sz="2200" i="1"/>
              <a:t>предикативное мышление</a:t>
            </a:r>
            <a:r>
              <a:rPr lang="ru-RU" sz="2200"/>
              <a:t>) – вывод делается от следствия к посылке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C00000"/>
                </a:solidFill>
              </a:rPr>
              <a:t>«</a:t>
            </a:r>
            <a:r>
              <a:rPr lang="ru-RU" sz="2400" b="1" i="1">
                <a:solidFill>
                  <a:srgbClr val="C00000"/>
                </a:solidFill>
              </a:rPr>
              <a:t>Мотивационный сдвиг рациональности</a:t>
            </a:r>
            <a:r>
              <a:rPr lang="ru-RU" sz="2400">
                <a:solidFill>
                  <a:srgbClr val="C00000"/>
                </a:solidFill>
              </a:rPr>
              <a:t>» </a:t>
            </a:r>
            <a:r>
              <a:rPr lang="ru-RU" sz="2200"/>
              <a:t>– влияние мотивов на логичность выводов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i="1">
                <a:solidFill>
                  <a:srgbClr val="C00000"/>
                </a:solidFill>
              </a:rPr>
              <a:t>Шаблонность мышления </a:t>
            </a:r>
            <a:r>
              <a:rPr lang="ru-RU" sz="2200"/>
              <a:t>– тенденция одинаково подходить к разным проблемам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i="1">
                <a:solidFill>
                  <a:srgbClr val="C00000"/>
                </a:solidFill>
              </a:rPr>
              <a:t>Эффект «снижение логичности» </a:t>
            </a:r>
            <a:r>
              <a:rPr lang="ru-RU" sz="2200"/>
              <a:t>при конфликте со здравым смыслом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>
            <a:extLst>
              <a:ext uri="{FF2B5EF4-FFF2-40B4-BE49-F238E27FC236}">
                <a16:creationId xmlns:a16="http://schemas.microsoft.com/office/drawing/2014/main" id="{95A55DAB-D66C-1425-B11A-80F3D8C5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Пример абдукции </a:t>
            </a:r>
            <a:endParaRPr lang="ru-RU" altLang="ru-RU">
              <a:solidFill>
                <a:srgbClr val="61612A"/>
              </a:solidFill>
            </a:endParaRPr>
          </a:p>
        </p:txBody>
      </p:sp>
      <p:sp>
        <p:nvSpPr>
          <p:cNvPr id="132099" name="Объект 2">
            <a:extLst>
              <a:ext uri="{FF2B5EF4-FFF2-40B4-BE49-F238E27FC236}">
                <a16:creationId xmlns:a16="http://schemas.microsoft.com/office/drawing/2014/main" id="{43C75CA8-D7D2-6D77-B276-074AE86E5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0200"/>
            <a:ext cx="8550275" cy="5029200"/>
          </a:xfrm>
        </p:spPr>
        <p:txBody>
          <a:bodyPr/>
          <a:lstStyle/>
          <a:p>
            <a:pPr marL="0" indent="0">
              <a:buNone/>
            </a:pPr>
            <a:endParaRPr lang="ru-RU" altLang="ru-RU" sz="4000" b="1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altLang="ru-RU" sz="4000" b="1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altLang="ru-RU" sz="4000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altLang="ru-RU" sz="4000" b="1">
                <a:solidFill>
                  <a:srgbClr val="C00000"/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ru-RU" altLang="ru-RU" sz="4000" b="1">
                <a:solidFill>
                  <a:srgbClr val="C00000"/>
                </a:solidFill>
              </a:rPr>
              <a:t>                        =</a:t>
            </a:r>
            <a:endParaRPr lang="ru-RU" altLang="ru-RU"/>
          </a:p>
        </p:txBody>
      </p:sp>
      <p:pic>
        <p:nvPicPr>
          <p:cNvPr id="132100" name="Picture 2">
            <a:extLst>
              <a:ext uri="{FF2B5EF4-FFF2-40B4-BE49-F238E27FC236}">
                <a16:creationId xmlns:a16="http://schemas.microsoft.com/office/drawing/2014/main" id="{8715E6E0-789A-28E2-8C1F-616C2ACE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51289"/>
            <a:ext cx="40259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3">
            <a:extLst>
              <a:ext uri="{FF2B5EF4-FFF2-40B4-BE49-F238E27FC236}">
                <a16:creationId xmlns:a16="http://schemas.microsoft.com/office/drawing/2014/main" id="{816D6368-8968-6979-3BE2-5F527762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951289"/>
            <a:ext cx="3597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DA6249A-C4AA-2255-4373-EA9323C12CF1}"/>
              </a:ext>
            </a:extLst>
          </p:cNvPr>
          <p:cNvSpPr/>
          <p:nvPr/>
        </p:nvSpPr>
        <p:spPr>
          <a:xfrm>
            <a:off x="2438400" y="1611313"/>
            <a:ext cx="7620000" cy="190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200"/>
              </a:spcBef>
              <a:defRPr/>
            </a:pPr>
            <a:r>
              <a:rPr lang="ru-RU" sz="2400" b="1" i="1">
                <a:solidFill>
                  <a:schemeClr val="tx1"/>
                </a:solidFill>
                <a:cs typeface="Arial" charset="0"/>
              </a:rPr>
              <a:t>Посылка 1:</a:t>
            </a:r>
            <a:r>
              <a:rPr lang="ru-RU" sz="2400">
                <a:solidFill>
                  <a:schemeClr val="tx1"/>
                </a:solidFill>
                <a:cs typeface="Arial" charset="0"/>
              </a:rPr>
              <a:t>    Все тигры с четырьмя лапами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i="1">
                <a:solidFill>
                  <a:schemeClr val="tx1"/>
                </a:solidFill>
                <a:cs typeface="Arial" charset="0"/>
              </a:rPr>
              <a:t>Посылка 2:</a:t>
            </a:r>
            <a:r>
              <a:rPr lang="ru-RU" sz="2400">
                <a:solidFill>
                  <a:schemeClr val="tx1"/>
                </a:solidFill>
                <a:cs typeface="Arial" charset="0"/>
              </a:rPr>
              <a:t>    Собака имеет четыре лапы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i="1">
                <a:solidFill>
                  <a:schemeClr val="tx1"/>
                </a:solidFill>
                <a:cs typeface="Arial" charset="0"/>
              </a:rPr>
              <a:t>Заключение:</a:t>
            </a:r>
            <a:r>
              <a:rPr lang="ru-RU" sz="2400">
                <a:solidFill>
                  <a:schemeClr val="tx1"/>
                </a:solidFill>
                <a:cs typeface="Arial" charset="0"/>
              </a:rPr>
              <a:t> Собака – это тигр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>
            <a:extLst>
              <a:ext uri="{FF2B5EF4-FFF2-40B4-BE49-F238E27FC236}">
                <a16:creationId xmlns:a16="http://schemas.microsoft.com/office/drawing/2014/main" id="{C9212C98-AB8D-93DD-1629-86E7B712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61612A"/>
                </a:solidFill>
              </a:rPr>
              <a:t>Эвристика репрезентативности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DEFE0-8B4B-8DE3-DC00-DC5F5C56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9530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indent="0">
              <a:buClr>
                <a:srgbClr val="666600"/>
              </a:buClr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Линде 31 год. Она замужем, искренна и полна оптимизма. В колледже ее специализацией была философия. В студенческие годы она живо интересовалась вопросами дискриминации и другими социальными проблемами, участвовала в демонстрациях против ядерного оружия. </a:t>
            </a:r>
          </a:p>
          <a:p>
            <a:pPr indent="0">
              <a:spcBef>
                <a:spcPts val="600"/>
              </a:spcBef>
              <a:buClr>
                <a:srgbClr val="666600"/>
              </a:buClr>
              <a:buNone/>
            </a:pP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Основываясь на этом описании, </a:t>
            </a:r>
            <a:r>
              <a:rPr lang="ru-RU" altLang="ru-RU" sz="24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оцените, какой из двух выводов вероятнее</a:t>
            </a: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indent="0">
              <a:spcBef>
                <a:spcPts val="600"/>
              </a:spcBef>
              <a:buClr>
                <a:srgbClr val="666600"/>
              </a:buClr>
              <a:buNone/>
            </a:pP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а) Линда - кассир в банке</a:t>
            </a:r>
          </a:p>
          <a:p>
            <a:pPr indent="0">
              <a:spcBef>
                <a:spcPts val="1200"/>
              </a:spcBef>
              <a:buClr>
                <a:srgbClr val="666600"/>
              </a:buClr>
              <a:buNone/>
            </a:pP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б) Линда - кассир в банке и активистка феминистского движения</a:t>
            </a:r>
          </a:p>
          <a:p>
            <a:pPr indent="0"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>
            <a:extLst>
              <a:ext uri="{FF2B5EF4-FFF2-40B4-BE49-F238E27FC236}">
                <a16:creationId xmlns:a16="http://schemas.microsoft.com/office/drawing/2014/main" id="{5979D80E-B797-8CDB-47F4-F442E009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sz="4000" b="1">
                <a:solidFill>
                  <a:srgbClr val="61612A"/>
                </a:solidFill>
              </a:rPr>
              <a:t>Примеры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9B1EB-7E8C-5606-3C97-DB020240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6482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Какая болезнь опаснее?</a:t>
            </a:r>
          </a:p>
          <a:p>
            <a:pPr>
              <a:spcBef>
                <a:spcPts val="1800"/>
              </a:spcBef>
              <a:buNone/>
            </a:pPr>
            <a:r>
              <a:rPr lang="ru-RU" altLang="ru-RU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Китае появилась загадочная болезнь. За последний месяц неизвестный вирус подхватили 600 человек. 200 из них выжили.</a:t>
            </a:r>
          </a:p>
          <a:p>
            <a:pPr>
              <a:spcBef>
                <a:spcPts val="3600"/>
              </a:spcBef>
              <a:spcAft>
                <a:spcPts val="1800"/>
              </a:spcAft>
              <a:buNone/>
            </a:pP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2) В Китае появилась загадочная болезнь. За последний месяц неизвестный вирус подхватили 600 человек. 400 из них умерли.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endParaRPr lang="ru-RU" altLang="ru-RU" sz="18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endParaRPr lang="ru-RU" altLang="ru-RU" sz="18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altLang="ru-RU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altLang="ru-RU">
              <a:latin typeface="Times New Roman" panose="02020603050405020304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>
            <a:extLst>
              <a:ext uri="{FF2B5EF4-FFF2-40B4-BE49-F238E27FC236}">
                <a16:creationId xmlns:a16="http://schemas.microsoft.com/office/drawing/2014/main" id="{E96CAE3C-819B-6C57-A758-672E9A5E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Примеры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BBF36-9ADD-B180-0092-DDF22042E5C3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rgbClr val="666600"/>
              </a:buClr>
            </a:pPr>
            <a:r>
              <a:rPr lang="ru-RU" altLang="ru-RU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Что опаснее авиаперелеты или езда на автомобиле?</a:t>
            </a:r>
          </a:p>
          <a:p>
            <a:pPr algn="just">
              <a:lnSpc>
                <a:spcPct val="150000"/>
              </a:lnSpc>
              <a:buClr>
                <a:srgbClr val="666600"/>
              </a:buClr>
              <a:buFont typeface="Wingdings" panose="05000000000000000000" pitchFamily="2" charset="2"/>
              <a:buNone/>
            </a:pPr>
            <a:r>
              <a:rPr lang="ru-RU" altLang="ru-RU" sz="22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Несмотря на то что вероятность погибнуть в автокатастрофе в </a:t>
            </a:r>
            <a:r>
              <a:rPr lang="ru-RU" altLang="ru-RU" sz="24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ru-RU" altLang="ru-RU" sz="24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раз выше, чем вероятность крушения самолета, большинство людей уверены, что авиаперелеты опаснее езды на автомобиле.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>
            <a:extLst>
              <a:ext uri="{FF2B5EF4-FFF2-40B4-BE49-F238E27FC236}">
                <a16:creationId xmlns:a16="http://schemas.microsoft.com/office/drawing/2014/main" id="{A4F0F7F4-B6C1-061D-567F-B17C180E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Вычеркнете лишнее слово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2E8F2-E2FC-C895-7B8B-33D2F92FB560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endParaRPr lang="ru-RU" altLang="ru-RU" sz="200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Garamond" panose="02020404030301010803" pitchFamily="18" charset="0"/>
              <a:buAutoNum type="arabicParenR"/>
              <a:defRPr/>
            </a:pPr>
            <a:r>
              <a:rPr lang="ru-RU" altLang="ru-RU">
                <a:solidFill>
                  <a:srgbClr val="000000"/>
                </a:solidFill>
              </a:rPr>
              <a:t>Небоскреб     Собор     Храм     Молитва</a:t>
            </a:r>
          </a:p>
          <a:p>
            <a:pPr marL="0" indent="0">
              <a:spcBef>
                <a:spcPct val="0"/>
              </a:spcBef>
              <a:buFont typeface="Garamond" panose="02020404030301010803" pitchFamily="18" charset="0"/>
              <a:buAutoNum type="arabicParenR"/>
              <a:defRPr/>
            </a:pPr>
            <a:endParaRPr lang="ru-RU" altLang="ru-RU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Garamond" panose="02020404030301010803" pitchFamily="18" charset="0"/>
              <a:buAutoNum type="arabicParenR"/>
              <a:defRPr/>
            </a:pPr>
            <a:endParaRPr lang="ru-RU" altLang="ru-RU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Garamond" panose="02020404030301010803" pitchFamily="18" charset="0"/>
              <a:buAutoNum type="arabicParenR"/>
              <a:defRPr/>
            </a:pPr>
            <a:r>
              <a:rPr lang="ru-RU" altLang="ru-RU">
                <a:solidFill>
                  <a:srgbClr val="000000"/>
                </a:solidFill>
              </a:rPr>
              <a:t>Собор    Молитва    Храм    Небоскреб</a:t>
            </a:r>
          </a:p>
          <a:p>
            <a:pPr marL="0" indent="0">
              <a:spcBef>
                <a:spcPct val="0"/>
              </a:spcBef>
              <a:buFont typeface="Garamond" panose="02020404030301010803" pitchFamily="18" charset="0"/>
              <a:buAutoNum type="arabicParenR"/>
              <a:defRPr/>
            </a:pPr>
            <a:endParaRPr lang="ru-RU" altLang="ru-RU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ru-RU" altLang="ru-RU"/>
          </a:p>
        </p:txBody>
      </p:sp>
      <p:pic>
        <p:nvPicPr>
          <p:cNvPr id="136196" name="Picture 4" descr="http://im2-tub-ru.yandex.net/i?id=3ff399db8fae498998d5ff2bc3d2752b-143-144&amp;n=21">
            <a:extLst>
              <a:ext uri="{FF2B5EF4-FFF2-40B4-BE49-F238E27FC236}">
                <a16:creationId xmlns:a16="http://schemas.microsoft.com/office/drawing/2014/main" id="{6BE09D69-5C61-8262-CE4B-694E0359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9" y="419100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Заголовок 1">
            <a:extLst>
              <a:ext uri="{FF2B5EF4-FFF2-40B4-BE49-F238E27FC236}">
                <a16:creationId xmlns:a16="http://schemas.microsoft.com/office/drawing/2014/main" id="{20B1D368-B5C2-1FAD-A866-702A6CC9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sz="4000" b="1">
                <a:solidFill>
                  <a:srgbClr val="61612A"/>
                </a:solidFill>
              </a:rPr>
              <a:t>Барьеры при принятии решений и вынесении суждений</a:t>
            </a:r>
            <a:endParaRPr lang="ru-RU" altLang="ru-RU">
              <a:solidFill>
                <a:srgbClr val="61612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44003-916D-CEE4-DDFC-02DAB7CF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indent="-5032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Негативные эмоции </a:t>
            </a:r>
            <a:r>
              <a:rPr lang="ru-RU" altLang="ru-RU" sz="2200" i="1">
                <a:ea typeface="Verdana" panose="020B0604030504040204" pitchFamily="34" charset="0"/>
                <a:cs typeface="Verdana" panose="020B0604030504040204" pitchFamily="34" charset="0"/>
              </a:rPr>
              <a:t>(например, страх перед ошибкой или неопределенностью)</a:t>
            </a:r>
          </a:p>
          <a:p>
            <a:pPr indent="-5032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Распространенные в культуре представления, стереотипы </a:t>
            </a:r>
            <a:r>
              <a:rPr lang="ru-RU" altLang="ru-RU" sz="2200" i="1">
                <a:ea typeface="Verdana" panose="020B0604030504040204" pitchFamily="34" charset="0"/>
                <a:cs typeface="Verdana" panose="020B0604030504040204" pitchFamily="34" charset="0"/>
              </a:rPr>
              <a:t>(игра – это детское занятие)</a:t>
            </a:r>
          </a:p>
          <a:p>
            <a:pPr indent="-5032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200">
                <a:cs typeface="Times New Roman" panose="02020603050405020304" pitchFamily="18" charset="0"/>
              </a:rPr>
              <a:t>Воспоминания, установки, ожидания</a:t>
            </a:r>
          </a:p>
          <a:p>
            <a:pPr indent="-5032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Нерелевантная информация</a:t>
            </a:r>
          </a:p>
          <a:p>
            <a:pPr indent="-5032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Существующие представления о функциях предметов </a:t>
            </a:r>
            <a:r>
              <a:rPr lang="ru-RU" altLang="ru-RU" sz="2200" i="1">
                <a:ea typeface="Verdana" panose="020B0604030504040204" pitchFamily="34" charset="0"/>
                <a:cs typeface="Verdana" panose="020B0604030504040204" pitchFamily="34" charset="0"/>
              </a:rPr>
              <a:t>(функциональные привязки)</a:t>
            </a:r>
          </a:p>
          <a:p>
            <a:pPr indent="-5032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Формулировка задачи </a:t>
            </a:r>
          </a:p>
          <a:p>
            <a:pPr indent="-5032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200">
                <a:ea typeface="Verdana" panose="020B0604030504040204" pitchFamily="34" charset="0"/>
                <a:cs typeface="Verdana" panose="020B0604030504040204" pitchFamily="34" charset="0"/>
              </a:rPr>
              <a:t>Контекст решения задачи </a:t>
            </a:r>
          </a:p>
          <a:p>
            <a:pPr indent="-503238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ru-RU" altLang="ru-RU" sz="1800">
              <a:solidFill>
                <a:srgbClr val="AD010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503238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8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503238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2600">
              <a:solidFill>
                <a:srgbClr val="AD010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503238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2600">
              <a:solidFill>
                <a:srgbClr val="AD010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503238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ru-RU" altLang="ru-RU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-503238" algn="just">
              <a:buNone/>
            </a:pPr>
            <a:endParaRPr lang="ru-RU" altLang="ru-RU" sz="16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-503238"/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8034A46-6D1D-2ECF-C2BA-316562968F8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000" b="1">
                <a:solidFill>
                  <a:srgbClr val="61612A"/>
                </a:solidFill>
              </a:rPr>
              <a:t>Общая характеристика мышления</a:t>
            </a:r>
            <a:endParaRPr lang="ru-RU" sz="3200" b="1">
              <a:solidFill>
                <a:srgbClr val="61612A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73D3456-ADBD-69E5-ACD0-104080F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686800" cy="48768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b="1" dirty="0"/>
              <a:t>Мышление</a:t>
            </a:r>
            <a:r>
              <a:rPr lang="ru-RU" sz="2000" b="1" dirty="0"/>
              <a:t> </a:t>
            </a:r>
            <a:r>
              <a:rPr lang="ru-RU" sz="2000" dirty="0"/>
              <a:t> – </a:t>
            </a:r>
            <a:r>
              <a:rPr lang="ru-RU" sz="2400" dirty="0"/>
              <a:t>процесс обобщенного и опосредствованного познания, состоящий в установлении связей и отношений между познаваемыми объектами</a:t>
            </a:r>
            <a:endParaRPr lang="ru-RU" sz="1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sz="17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 dirty="0"/>
              <a:t>Две стороны мыслительного процесса</a:t>
            </a:r>
            <a:r>
              <a:rPr lang="ru-RU" sz="1800" dirty="0"/>
              <a:t>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Процессуальная</a:t>
            </a:r>
            <a:r>
              <a:rPr lang="ru-RU" sz="2000" dirty="0"/>
              <a:t> (мыслительные операции)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Мотивационная</a:t>
            </a:r>
            <a:r>
              <a:rPr lang="ru-RU" sz="2000" dirty="0"/>
              <a:t> </a:t>
            </a:r>
            <a:r>
              <a:rPr lang="ru-RU" sz="2000" i="1" dirty="0"/>
              <a:t>(«Мыслит не мышление. Мыслит человек»; «Мысль рождается не из другой мысли, а из сферы потребностей» –                 </a:t>
            </a:r>
            <a:r>
              <a:rPr lang="ru-RU" sz="2000" b="1" dirty="0"/>
              <a:t>Л.С. </a:t>
            </a:r>
            <a:r>
              <a:rPr lang="ru-RU" sz="2000" b="1" dirty="0" err="1"/>
              <a:t>Выготский</a:t>
            </a:r>
            <a:r>
              <a:rPr lang="ru-RU" sz="2000" i="1" dirty="0"/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1700" dirty="0"/>
          </a:p>
          <a:p>
            <a:pPr>
              <a:buFont typeface="Wingdings" panose="05000000000000000000" pitchFamily="2" charset="2"/>
              <a:buNone/>
              <a:defRPr/>
            </a:pPr>
            <a:endParaRPr lang="ru-RU" sz="1800" dirty="0"/>
          </a:p>
          <a:p>
            <a:pPr>
              <a:buFont typeface="Wingdings" panose="05000000000000000000" pitchFamily="2" charset="2"/>
              <a:buNone/>
              <a:defRPr/>
            </a:pPr>
            <a:endParaRPr lang="ru-RU" sz="1800" b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ru-RU" sz="1800" dirty="0"/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980C11CF-EBB9-AF36-26AA-64612C63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638800"/>
            <a:ext cx="2176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>
            <a:extLst>
              <a:ext uri="{FF2B5EF4-FFF2-40B4-BE49-F238E27FC236}">
                <a16:creationId xmlns:a16="http://schemas.microsoft.com/office/drawing/2014/main" id="{D3770031-5939-A777-8035-7C6F2C98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>
                <a:solidFill>
                  <a:srgbClr val="61612A"/>
                </a:solidFill>
              </a:rPr>
              <a:t>Примеры парадоксов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93A8AAA-6B0E-2F3A-F37A-89F67802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algn="just">
              <a:buNone/>
              <a:defRPr/>
            </a:pPr>
            <a:r>
              <a:rPr lang="ru-RU" altLang="ru-RU" sz="2400" b="1">
                <a:cs typeface="Times New Roman" pitchFamily="18" charset="0"/>
              </a:rPr>
              <a:t>     </a:t>
            </a:r>
            <a:r>
              <a:rPr lang="ru-RU" altLang="ru-RU" sz="2600" b="1">
                <a:cs typeface="Times New Roman" pitchFamily="18" charset="0"/>
              </a:rPr>
              <a:t>Парадокс</a:t>
            </a:r>
            <a:r>
              <a:rPr lang="ru-RU" altLang="ru-RU" sz="2000">
                <a:cs typeface="Times New Roman" pitchFamily="18" charset="0"/>
              </a:rPr>
              <a:t> – неожиданное, странное высказывание, резко расходящееся с общепринятым мнением или со здравым смыслом, хотя формально-логически оно правильно; рассуждение, приводящее к взаимоисключающим результатам, которые в равной мере доказуемы</a:t>
            </a:r>
          </a:p>
          <a:p>
            <a:pPr marL="0" indent="0" algn="just">
              <a:spcBef>
                <a:spcPts val="1200"/>
              </a:spcBef>
              <a:defRPr/>
            </a:pPr>
            <a:r>
              <a:rPr lang="ru-RU" altLang="ru-RU" sz="2200" b="1" i="1">
                <a:cs typeface="Times New Roman" pitchFamily="18" charset="0"/>
              </a:rPr>
              <a:t>     </a:t>
            </a:r>
            <a:r>
              <a:rPr lang="ru-RU" altLang="ru-RU" sz="2400" b="1" i="1">
                <a:cs typeface="Times New Roman" pitchFamily="18" charset="0"/>
              </a:rPr>
              <a:t>«Лжец»</a:t>
            </a:r>
            <a:r>
              <a:rPr lang="ru-RU" altLang="ru-RU" sz="2400" b="1">
                <a:cs typeface="Times New Roman" pitchFamily="18" charset="0"/>
              </a:rPr>
              <a:t> </a:t>
            </a:r>
            <a:r>
              <a:rPr lang="ru-RU" altLang="ru-RU" sz="2200">
                <a:cs typeface="Times New Roman" pitchFamily="18" charset="0"/>
              </a:rPr>
              <a:t>– «король парадоксов». </a:t>
            </a:r>
            <a:r>
              <a:rPr lang="ru-RU" altLang="ru-RU" sz="2200" b="1">
                <a:solidFill>
                  <a:srgbClr val="C00000"/>
                </a:solidFill>
                <a:cs typeface="Times New Roman" pitchFamily="18" charset="0"/>
              </a:rPr>
              <a:t>Человек говорит: </a:t>
            </a:r>
            <a:r>
              <a:rPr lang="ru-RU" altLang="ru-RU" sz="2200" b="1" i="1">
                <a:solidFill>
                  <a:srgbClr val="C00000"/>
                </a:solidFill>
                <a:cs typeface="Times New Roman" pitchFamily="18" charset="0"/>
              </a:rPr>
              <a:t>«Я лгу»</a:t>
            </a:r>
            <a:r>
              <a:rPr lang="ru-RU" altLang="ru-RU" sz="2200" i="1">
                <a:cs typeface="Times New Roman" pitchFamily="18" charset="0"/>
              </a:rPr>
              <a:t>. </a:t>
            </a:r>
            <a:r>
              <a:rPr lang="ru-RU" altLang="ru-RU" sz="1800">
                <a:cs typeface="Times New Roman" pitchFamily="18" charset="0"/>
              </a:rPr>
              <a:t>Его слова не могут соответствовать истине, ведь он сам сказал, что лжет, а значит, любое его высказывание должно быть ложным. Но если высказывание «Я лгу» ложно, то человек говорит правду, а не лжет. </a:t>
            </a:r>
          </a:p>
          <a:p>
            <a:pPr marL="0" indent="0" algn="just">
              <a:spcBef>
                <a:spcPts val="1800"/>
              </a:spcBef>
              <a:defRPr/>
            </a:pPr>
            <a:r>
              <a:rPr lang="ru-RU" altLang="ru-RU" sz="2200" b="1" i="1">
                <a:solidFill>
                  <a:srgbClr val="C00000"/>
                </a:solidFill>
                <a:cs typeface="Times New Roman" pitchFamily="18" charset="0"/>
              </a:rPr>
              <a:t>     «В этой вразе 3 ашибки»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altLang="ru-RU" sz="1800">
                <a:cs typeface="Times New Roman" pitchFamily="18" charset="0"/>
              </a:rPr>
              <a:t>(2 орфографических и одна семантическая – но тогда их действительно 3, но тогда 2 и т.д.).</a:t>
            </a:r>
          </a:p>
          <a:p>
            <a:pPr marL="0" indent="0" algn="just">
              <a:buNone/>
              <a:defRPr/>
            </a:pPr>
            <a:endParaRPr lang="ru-RU" altLang="ru-RU" sz="2000">
              <a:cs typeface="Times New Roman" pitchFamily="18" charset="0"/>
            </a:endParaRPr>
          </a:p>
          <a:p>
            <a:pPr marL="0" indent="0">
              <a:defRPr/>
            </a:pPr>
            <a:endParaRPr lang="ru-RU" altLang="ru-RU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>
            <a:extLst>
              <a:ext uri="{FF2B5EF4-FFF2-40B4-BE49-F238E27FC236}">
                <a16:creationId xmlns:a16="http://schemas.microsoft.com/office/drawing/2014/main" id="{D3C612D4-37AF-F8F2-1E9B-F6AE0CB2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>
                <a:solidFill>
                  <a:srgbClr val="61612A"/>
                </a:solidFill>
              </a:rPr>
              <a:t>Виды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A91D0-9E5F-CEF5-F018-DA0B7F23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ts val="238"/>
              </a:spcBef>
              <a:buClr>
                <a:srgbClr val="666600"/>
              </a:buClr>
              <a:defRPr/>
            </a:pPr>
            <a:r>
              <a:rPr lang="ru-RU" sz="2400" b="1">
                <a:solidFill>
                  <a:srgbClr val="000000"/>
                </a:solidFill>
              </a:rPr>
              <a:t>По характеру решаемых задач</a:t>
            </a:r>
            <a:r>
              <a:rPr lang="ru-RU" sz="20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>
                <a:solidFill>
                  <a:srgbClr val="C00000"/>
                </a:solidFill>
              </a:rPr>
              <a:t>теоретическое</a:t>
            </a:r>
            <a:r>
              <a:rPr lang="ru-RU" sz="2400">
                <a:solidFill>
                  <a:srgbClr val="C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мышление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>
                <a:solidFill>
                  <a:srgbClr val="C00000"/>
                </a:solidFill>
              </a:rPr>
              <a:t>практическое</a:t>
            </a:r>
            <a:r>
              <a:rPr lang="ru-RU" sz="2400">
                <a:solidFill>
                  <a:srgbClr val="000000"/>
                </a:solidFill>
              </a:rPr>
              <a:t> мышление</a:t>
            </a:r>
            <a:endParaRPr lang="ru-RU" sz="2400" b="1" i="1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Clr>
                <a:srgbClr val="666600"/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i="1">
                <a:solidFill>
                  <a:srgbClr val="000000"/>
                </a:solidFill>
              </a:rPr>
              <a:t>Особенности практического мышления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None/>
              <a:defRPr/>
            </a:pPr>
            <a:r>
              <a:rPr lang="ru-RU" sz="2000" i="1">
                <a:solidFill>
                  <a:srgbClr val="000000"/>
                </a:solidFill>
              </a:rPr>
              <a:t>(Б.М. Теплов, «Ум полководца»):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>
                <a:solidFill>
                  <a:srgbClr val="000000"/>
                </a:solidFill>
              </a:rPr>
              <a:t>Способность к максимальной продуктивности ума в условиях максимальной опасности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>
                <a:solidFill>
                  <a:srgbClr val="000000"/>
                </a:solidFill>
              </a:rPr>
              <a:t>Сложность материала, подлежащего анализу и простота, ясность, определенность его продуктов (планов, решений)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>
                <a:solidFill>
                  <a:srgbClr val="000000"/>
                </a:solidFill>
              </a:rPr>
              <a:t>Умение охватить все стороны вопроса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>
                <a:solidFill>
                  <a:srgbClr val="000000"/>
                </a:solidFill>
              </a:rPr>
              <a:t>Умение мгновенно менять план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>
                <a:solidFill>
                  <a:srgbClr val="000000"/>
                </a:solidFill>
              </a:rPr>
              <a:t>Нельзя проверить гипотезу</a:t>
            </a: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>
            <a:extLst>
              <a:ext uri="{FF2B5EF4-FFF2-40B4-BE49-F238E27FC236}">
                <a16:creationId xmlns:a16="http://schemas.microsoft.com/office/drawing/2014/main" id="{038AC2E0-9539-9DBF-1B86-159F75D7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>
                <a:solidFill>
                  <a:srgbClr val="61612A"/>
                </a:solidFill>
              </a:rPr>
              <a:t>Виды мышления </a:t>
            </a:r>
            <a:endParaRPr lang="ru-RU" altLang="ru-RU">
              <a:solidFill>
                <a:srgbClr val="61612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45B04-AAC5-03A7-B611-B6F1632E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7244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ts val="238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>
                <a:solidFill>
                  <a:srgbClr val="000000"/>
                </a:solidFill>
              </a:rPr>
              <a:t>По степени развернутости мышления:</a:t>
            </a:r>
          </a:p>
          <a:p>
            <a:pPr>
              <a:spcBef>
                <a:spcPts val="1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>
                <a:solidFill>
                  <a:srgbClr val="C00000"/>
                </a:solidFill>
              </a:rPr>
              <a:t>Дискурсивное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None/>
              <a:defRPr/>
            </a:pPr>
            <a:r>
              <a:rPr lang="ru-RU" sz="2200">
                <a:solidFill>
                  <a:srgbClr val="000000"/>
                </a:solidFill>
              </a:rPr>
              <a:t>(аналитическое)</a:t>
            </a:r>
          </a:p>
          <a:p>
            <a:pPr>
              <a:spcBef>
                <a:spcPts val="18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>
                <a:solidFill>
                  <a:srgbClr val="C00000"/>
                </a:solidFill>
              </a:rPr>
              <a:t>Интуитивное</a:t>
            </a: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None/>
              <a:defRPr/>
            </a:pPr>
            <a:endParaRPr lang="ru-RU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None/>
              <a:defRPr/>
            </a:pPr>
            <a:endParaRPr lang="ru-RU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None/>
              <a:defRPr/>
            </a:pPr>
            <a:endParaRPr lang="ru-RU" sz="2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>
                <a:solidFill>
                  <a:srgbClr val="000000"/>
                </a:solidFill>
              </a:rPr>
              <a:t>По степени новизны и оригинальности</a:t>
            </a:r>
            <a:r>
              <a:rPr lang="ru-RU" sz="24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1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200" b="1">
                <a:solidFill>
                  <a:srgbClr val="C00000"/>
                </a:solidFill>
              </a:rPr>
              <a:t>Репродуктивное</a:t>
            </a:r>
            <a:r>
              <a:rPr lang="ru-RU" sz="2200">
                <a:solidFill>
                  <a:srgbClr val="000000"/>
                </a:solidFill>
              </a:rPr>
              <a:t> (воспроизводящее)</a:t>
            </a:r>
          </a:p>
          <a:p>
            <a:pPr>
              <a:spcBef>
                <a:spcPts val="18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200" b="1">
                <a:solidFill>
                  <a:srgbClr val="C00000"/>
                </a:solidFill>
              </a:rPr>
              <a:t>Продуктивное </a:t>
            </a:r>
            <a:r>
              <a:rPr lang="ru-RU" sz="2200">
                <a:solidFill>
                  <a:srgbClr val="000000"/>
                </a:solidFill>
              </a:rPr>
              <a:t>(творческое)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200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F7FB2992-DB12-752C-1C0A-29E7D5D28630}"/>
              </a:ext>
            </a:extLst>
          </p:cNvPr>
          <p:cNvSpPr/>
          <p:nvPr/>
        </p:nvSpPr>
        <p:spPr>
          <a:xfrm>
            <a:off x="5105400" y="2116138"/>
            <a:ext cx="609600" cy="12954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5F93E86-980E-ADA1-3E01-66FA4EF0F164}"/>
              </a:ext>
            </a:extLst>
          </p:cNvPr>
          <p:cNvSpPr/>
          <p:nvPr/>
        </p:nvSpPr>
        <p:spPr>
          <a:xfrm>
            <a:off x="5867400" y="2116138"/>
            <a:ext cx="4191000" cy="16176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200"/>
              </a:spcBef>
              <a:buClr>
                <a:srgbClr val="666600"/>
              </a:buClr>
              <a:buSzPct val="75000"/>
              <a:buFont typeface="Garamond" pitchFamily="18" charset="0"/>
              <a:buAutoNum type="arabicParenR"/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   </a:t>
            </a:r>
            <a:r>
              <a:rPr lang="ru-RU" sz="2200">
                <a:solidFill>
                  <a:srgbClr val="000000"/>
                </a:solidFill>
                <a:cs typeface="Arial" charset="0"/>
              </a:rPr>
              <a:t>Быстрота протекания</a:t>
            </a:r>
          </a:p>
          <a:p>
            <a:pPr>
              <a:spcBef>
                <a:spcPts val="1200"/>
              </a:spcBef>
              <a:buClr>
                <a:srgbClr val="666600"/>
              </a:buClr>
              <a:buSzPct val="75000"/>
              <a:buFont typeface="Garamond" pitchFamily="18" charset="0"/>
              <a:buAutoNum type="arabicParenR"/>
              <a:defRPr/>
            </a:pPr>
            <a:r>
              <a:rPr lang="ru-RU" sz="2200">
                <a:solidFill>
                  <a:srgbClr val="000000"/>
                </a:solidFill>
                <a:cs typeface="Arial" charset="0"/>
              </a:rPr>
              <a:t>  Выраженность этапов</a:t>
            </a:r>
          </a:p>
          <a:p>
            <a:pPr>
              <a:spcBef>
                <a:spcPts val="1200"/>
              </a:spcBef>
              <a:buClr>
                <a:srgbClr val="666600"/>
              </a:buClr>
              <a:buSzPct val="75000"/>
              <a:buFont typeface="Garamond" pitchFamily="18" charset="0"/>
              <a:buAutoNum type="arabicParenR"/>
              <a:defRPr/>
            </a:pPr>
            <a:r>
              <a:rPr lang="ru-RU" sz="2200">
                <a:solidFill>
                  <a:srgbClr val="000000"/>
                </a:solidFill>
                <a:cs typeface="Arial" charset="0"/>
              </a:rPr>
              <a:t>  Осознанность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>
            <a:extLst>
              <a:ext uri="{FF2B5EF4-FFF2-40B4-BE49-F238E27FC236}">
                <a16:creationId xmlns:a16="http://schemas.microsoft.com/office/drawing/2014/main" id="{871D6206-3505-3FB5-DD22-A11280FC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Интеллект и креативность</a:t>
            </a: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77EBF574-10FE-A891-4164-6C091661E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indent="-503238">
              <a:spcBef>
                <a:spcPts val="3000"/>
              </a:spcBef>
              <a:defRPr/>
            </a:pPr>
            <a:r>
              <a:rPr lang="ru-RU" altLang="ru-RU" b="1"/>
              <a:t>Интеллект</a:t>
            </a:r>
            <a:r>
              <a:rPr lang="ru-RU" altLang="ru-RU"/>
              <a:t> – </a:t>
            </a:r>
            <a:r>
              <a:rPr lang="ru-RU" altLang="ru-RU" sz="2400"/>
              <a:t>способность к мышлению, способность решать задачи на основе имеющихся знаний</a:t>
            </a:r>
          </a:p>
          <a:p>
            <a:pPr indent="-503238">
              <a:spcBef>
                <a:spcPts val="3000"/>
              </a:spcBef>
              <a:defRPr/>
            </a:pPr>
            <a:r>
              <a:rPr lang="ru-RU" altLang="ru-RU" b="1"/>
              <a:t>Креативность</a:t>
            </a:r>
            <a:r>
              <a:rPr lang="ru-RU" altLang="ru-RU"/>
              <a:t> – </a:t>
            </a:r>
            <a:r>
              <a:rPr lang="ru-RU" altLang="ru-RU" sz="2400"/>
              <a:t>способность к творчеству, к преобразованию знаний</a:t>
            </a:r>
          </a:p>
          <a:p>
            <a:pPr indent="-503238">
              <a:spcBef>
                <a:spcPts val="3000"/>
              </a:spcBef>
              <a:defRPr/>
            </a:pPr>
            <a:r>
              <a:rPr lang="ru-RU" altLang="ru-RU" b="1"/>
              <a:t>Обучаемость</a:t>
            </a:r>
            <a:r>
              <a:rPr lang="ru-RU" altLang="ru-RU"/>
              <a:t> – </a:t>
            </a:r>
            <a:r>
              <a:rPr lang="ru-RU" altLang="ru-RU" sz="2400"/>
              <a:t>способность к приобретению знаний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E17D32F-43B0-BD53-4FCE-1C48A7B57708}"/>
              </a:ext>
            </a:extLst>
          </p:cNvPr>
          <p:cNvSpPr/>
          <p:nvPr/>
        </p:nvSpPr>
        <p:spPr>
          <a:xfrm>
            <a:off x="5029200" y="5029200"/>
            <a:ext cx="54864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>
                <a:solidFill>
                  <a:schemeClr val="tx1"/>
                </a:solidFill>
                <a:cs typeface="Arial" charset="0"/>
              </a:rPr>
              <a:t>Способность</a:t>
            </a:r>
            <a:r>
              <a:rPr lang="ru-RU" i="1">
                <a:solidFill>
                  <a:schemeClr val="tx1"/>
                </a:solidFill>
                <a:cs typeface="Arial" charset="0"/>
              </a:rPr>
              <a:t> как готовность к овладению определенными видами деятельности и к их успешному осуществлению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>
            <a:extLst>
              <a:ext uri="{FF2B5EF4-FFF2-40B4-BE49-F238E27FC236}">
                <a16:creationId xmlns:a16="http://schemas.microsoft.com/office/drawing/2014/main" id="{8EB3518D-2CA6-C5F2-29D4-10A5B8C2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Виды интеллекта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D7A11-910E-094E-2C2A-4A060ABA1878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b="1"/>
              <a:t>Общий интеллект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/>
              <a:t>Вербально-лингвистический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/>
              <a:t>Логико-математический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/>
              <a:t>Визуально-пространственный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/>
              <a:t>Эмоциональный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/>
              <a:t>Социальный</a:t>
            </a:r>
            <a:br>
              <a:rPr lang="ru-RU"/>
            </a:br>
            <a:endParaRPr lang="ru-RU"/>
          </a:p>
        </p:txBody>
      </p:sp>
      <p:pic>
        <p:nvPicPr>
          <p:cNvPr id="142340" name="Picture 7">
            <a:extLst>
              <a:ext uri="{FF2B5EF4-FFF2-40B4-BE49-F238E27FC236}">
                <a16:creationId xmlns:a16="http://schemas.microsoft.com/office/drawing/2014/main" id="{7F077865-1FAD-4CD4-3C42-EB3528C5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1910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Заголовок 1">
            <a:extLst>
              <a:ext uri="{FF2B5EF4-FFF2-40B4-BE49-F238E27FC236}">
                <a16:creationId xmlns:a16="http://schemas.microsoft.com/office/drawing/2014/main" id="{36385F5D-F3E1-FCDC-9E57-9A1EBC3A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61612A"/>
                </a:solidFill>
              </a:rPr>
              <a:t>Проблемы творческого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31E9A-1C02-D915-1326-7CE00116D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8382000" cy="50292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/>
              <a:t>Подходы к проблеме творческих способностей</a:t>
            </a:r>
            <a:r>
              <a:rPr lang="ru-RU" sz="2400"/>
              <a:t>: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1800" i="1"/>
              <a:t>1. </a:t>
            </a:r>
            <a:r>
              <a:rPr lang="ru-RU" sz="2200" i="1"/>
              <a:t>Творческих способностей,  как таковых, нет.        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000"/>
              <a:t>Главную роль в творчестве играют мотивация, ценности, личностные черты (А. Маслоу, Д. Богоявленская) – </a:t>
            </a:r>
            <a:r>
              <a:rPr lang="ru-RU" sz="2200" b="1" i="1">
                <a:solidFill>
                  <a:srgbClr val="C00000"/>
                </a:solidFill>
              </a:rPr>
              <a:t>креативный тип личности</a:t>
            </a:r>
            <a:endParaRPr lang="ru-RU" sz="2200" i="1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Clr>
                <a:srgbClr val="666600"/>
              </a:buClr>
              <a:buNone/>
              <a:defRPr/>
            </a:pPr>
            <a:r>
              <a:rPr lang="ru-RU" sz="1800" i="1"/>
              <a:t>2. </a:t>
            </a:r>
            <a:r>
              <a:rPr lang="ru-RU" sz="2200" i="1">
                <a:solidFill>
                  <a:srgbClr val="000000"/>
                </a:solidFill>
              </a:rPr>
              <a:t>Высокий уровень интеллекта предполагает высокий уровень творческих способностей и наоборот </a:t>
            </a: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None/>
              <a:defRPr/>
            </a:pPr>
            <a:r>
              <a:rPr lang="ru-RU" sz="2000">
                <a:solidFill>
                  <a:srgbClr val="000000"/>
                </a:solidFill>
              </a:rPr>
              <a:t>(Д. Векслер,Г. Айзенк, Р. Стенберг)</a:t>
            </a:r>
          </a:p>
          <a:p>
            <a:pPr>
              <a:spcBef>
                <a:spcPts val="1200"/>
              </a:spcBef>
              <a:buClr>
                <a:srgbClr val="666600"/>
              </a:buClr>
              <a:buNone/>
              <a:defRPr/>
            </a:pPr>
            <a:r>
              <a:rPr lang="ru-RU" sz="1800" i="1"/>
              <a:t>3. </a:t>
            </a:r>
            <a:r>
              <a:rPr lang="ru-RU" sz="2200" i="1"/>
              <a:t>Творческие способности (креативность) являются самостоятельным фактором, независимым от интеллекта </a:t>
            </a:r>
            <a:r>
              <a:rPr lang="ru-RU" sz="2000"/>
              <a:t>(Дж. Гилфорд, Я.А. Пономарев, П. Торренс – </a:t>
            </a:r>
            <a:r>
              <a:rPr lang="ru-RU" sz="2200">
                <a:solidFill>
                  <a:srgbClr val="C00000"/>
                </a:solidFill>
              </a:rPr>
              <a:t>«</a:t>
            </a:r>
            <a:r>
              <a:rPr lang="ru-RU" sz="2200" b="1" i="1">
                <a:solidFill>
                  <a:srgbClr val="C00000"/>
                </a:solidFill>
              </a:rPr>
              <a:t>теория интеллектуального порога»</a:t>
            </a:r>
            <a:r>
              <a:rPr lang="ru-RU" sz="2000"/>
              <a:t>)</a:t>
            </a:r>
          </a:p>
          <a:p>
            <a:pPr>
              <a:spcBef>
                <a:spcPts val="1200"/>
              </a:spcBef>
              <a:buNone/>
              <a:defRPr/>
            </a:pPr>
            <a:endParaRPr lang="ru-RU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>
            <a:extLst>
              <a:ext uri="{FF2B5EF4-FFF2-40B4-BE49-F238E27FC236}">
                <a16:creationId xmlns:a16="http://schemas.microsoft.com/office/drawing/2014/main" id="{ED6523F2-2418-D702-A9E5-53502613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Личность и креативность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2B660-6F0A-5E42-BEA2-68D535B0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8382000" cy="51816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-503238"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sz="2600" b="1">
                <a:solidFill>
                  <a:srgbClr val="000000"/>
                </a:solidFill>
              </a:rPr>
              <a:t>Личностные черты, присущие творческим людям:</a:t>
            </a:r>
            <a:r>
              <a:rPr lang="ru-RU" sz="2600">
                <a:solidFill>
                  <a:srgbClr val="000000"/>
                </a:solidFill>
              </a:rPr>
              <a:t> 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независимость 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открытость ума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высокая толерантность к неопределенным ситуациям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развитое эстетическое чувство 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самоуважение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развитая подсознательная сфера 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доминирует чувство радости в противовес чувству страха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склонность к риску</a:t>
            </a:r>
          </a:p>
          <a:p>
            <a:pPr marL="0" indent="-503238" algn="just">
              <a:spcBef>
                <a:spcPts val="2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нейротизм</a:t>
            </a:r>
          </a:p>
          <a:p>
            <a:pPr marL="0" indent="-503238">
              <a:defRPr/>
            </a:pP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Заголовок 1">
            <a:extLst>
              <a:ext uri="{FF2B5EF4-FFF2-40B4-BE49-F238E27FC236}">
                <a16:creationId xmlns:a16="http://schemas.microsoft.com/office/drawing/2014/main" id="{05D2AD0B-ED41-88F2-97B5-4760D118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1139825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b="1">
                <a:solidFill>
                  <a:srgbClr val="61612A"/>
                </a:solidFill>
              </a:rPr>
              <a:t>Соотношение креативности и интеллекта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3425D-81B5-BC45-CB61-EF590CF7F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524000"/>
            <a:ext cx="8458200" cy="49530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400" b="1"/>
              <a:t>Креативность </a:t>
            </a:r>
            <a:r>
              <a:rPr lang="en-US" sz="2400" b="1"/>
              <a:t>&gt; </a:t>
            </a:r>
            <a:r>
              <a:rPr lang="ru-RU" sz="2400" b="1"/>
              <a:t>интеллекта: </a:t>
            </a:r>
            <a:r>
              <a:rPr lang="ru-RU" sz="2100"/>
              <a:t>чувство неполноценности, неудовлетворенности собой, тревожность, невротичность, плохая адаптированность</a:t>
            </a:r>
          </a:p>
          <a:p>
            <a:pPr>
              <a:defRPr/>
            </a:pPr>
            <a:r>
              <a:rPr lang="ru-RU" sz="2400" b="1"/>
              <a:t>Интеллект </a:t>
            </a:r>
            <a:r>
              <a:rPr lang="en-US" sz="2400" b="1"/>
              <a:t>&gt;</a:t>
            </a:r>
            <a:r>
              <a:rPr lang="ru-RU" sz="2400" b="1"/>
              <a:t> креативности: </a:t>
            </a:r>
            <a:r>
              <a:rPr lang="ru-RU" sz="2100"/>
              <a:t>стремление к внешнему успеху, достижениям, одобрению, благополучию</a:t>
            </a:r>
          </a:p>
          <a:p>
            <a:pPr>
              <a:defRPr/>
            </a:pPr>
            <a:r>
              <a:rPr lang="ru-RU" sz="2400" b="1"/>
              <a:t>Высокий уровень интеллекта и креативности: </a:t>
            </a:r>
            <a:r>
              <a:rPr lang="ru-RU" sz="2100"/>
              <a:t>активность, самодостаточность, независимость, эмоциональная уравновешенность, успешность</a:t>
            </a:r>
          </a:p>
          <a:p>
            <a:pPr>
              <a:defRPr/>
            </a:pPr>
            <a:r>
              <a:rPr lang="ru-RU" sz="2400" b="1"/>
              <a:t>Низкий уровень интеллекта и креативности: </a:t>
            </a:r>
            <a:r>
              <a:rPr lang="ru-RU" sz="2100"/>
              <a:t>психологическая защита, гипертрофированная социальная активность, неадекватность самооценки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Заголовок 1">
            <a:extLst>
              <a:ext uri="{FF2B5EF4-FFF2-40B4-BE49-F238E27FC236}">
                <a16:creationId xmlns:a16="http://schemas.microsoft.com/office/drawing/2014/main" id="{BE7104F5-2643-416D-D2D9-C6269919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Измерение интеллекта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D9F38-14D1-0092-0E5F-279AE4EF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305800" cy="45307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400" b="1"/>
              <a:t>Коэффициент интеллекта </a:t>
            </a:r>
            <a:r>
              <a:rPr lang="ru-RU" sz="2400"/>
              <a:t>(англ. </a:t>
            </a:r>
            <a:r>
              <a:rPr lang="ru-RU" sz="2400" b="1">
                <a:solidFill>
                  <a:srgbClr val="C00000"/>
                </a:solidFill>
              </a:rPr>
              <a:t>IQ</a:t>
            </a:r>
            <a:r>
              <a:rPr lang="ru-RU" sz="2400"/>
              <a:t> — </a:t>
            </a:r>
            <a:r>
              <a:rPr lang="ru-RU" sz="2400" i="1"/>
              <a:t>intelligence quotient</a:t>
            </a:r>
            <a:r>
              <a:rPr lang="ru-RU" sz="2400"/>
              <a:t>) — количественная оценка уровня интеллекта человека: уровень интеллекта относительно уровня интеллекта среднестатистического человека такого же возраста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2200"/>
              <a:t>КОТ - Краткий Ориентировочный Тест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2200"/>
              <a:t>Тест на </a:t>
            </a:r>
            <a:r>
              <a:rPr lang="en-US" sz="2200"/>
              <a:t>IQ </a:t>
            </a:r>
            <a:r>
              <a:rPr lang="ru-RU" sz="2200"/>
              <a:t>Айзенка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2200"/>
              <a:t>Шкалы Д. Векслера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2200"/>
              <a:t>Прогрессивные матрицы Равена </a:t>
            </a:r>
          </a:p>
        </p:txBody>
      </p:sp>
      <p:pic>
        <p:nvPicPr>
          <p:cNvPr id="146436" name="Picture 2">
            <a:extLst>
              <a:ext uri="{FF2B5EF4-FFF2-40B4-BE49-F238E27FC236}">
                <a16:creationId xmlns:a16="http://schemas.microsoft.com/office/drawing/2014/main" id="{E0C6FA03-212F-AC92-4E7B-98378819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4495801"/>
            <a:ext cx="142716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Заголовок 1">
            <a:extLst>
              <a:ext uri="{FF2B5EF4-FFF2-40B4-BE49-F238E27FC236}">
                <a16:creationId xmlns:a16="http://schemas.microsoft.com/office/drawing/2014/main" id="{83E7A3D6-D0F3-F1DA-B854-B5268C84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b="1">
                <a:solidFill>
                  <a:srgbClr val="61612A"/>
                </a:solidFill>
              </a:rPr>
              <a:t>Прогрессивные матрицы Равена</a:t>
            </a:r>
          </a:p>
        </p:txBody>
      </p:sp>
      <p:pic>
        <p:nvPicPr>
          <p:cNvPr id="4" name="Объект 3" descr="Ментальный станок">
            <a:extLst>
              <a:ext uri="{FF2B5EF4-FFF2-40B4-BE49-F238E27FC236}">
                <a16:creationId xmlns:a16="http://schemas.microsoft.com/office/drawing/2014/main" id="{70353737-B677-882D-F6BA-9C37B82969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819276"/>
            <a:ext cx="4000500" cy="3895725"/>
          </a:xfr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Сеть творческих учителей / Программы, софт для психологов">
            <a:extLst>
              <a:ext uri="{FF2B5EF4-FFF2-40B4-BE49-F238E27FC236}">
                <a16:creationId xmlns:a16="http://schemas.microsoft.com/office/drawing/2014/main" id="{9371A6B0-A169-E2F2-8C8E-19C527E90F8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88" y="1828800"/>
            <a:ext cx="3962400" cy="38862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>
            <a:extLst>
              <a:ext uri="{FF2B5EF4-FFF2-40B4-BE49-F238E27FC236}">
                <a16:creationId xmlns:a16="http://schemas.microsoft.com/office/drawing/2014/main" id="{5822126B-BB95-BC1D-A0C3-E8F488EB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sz="4000" b="1">
                <a:solidFill>
                  <a:srgbClr val="61612A"/>
                </a:solidFill>
              </a:rPr>
              <a:t>Мышление как постановка и решение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F0E13-7F5A-2519-C669-5CE82BF3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>
                <a:solidFill>
                  <a:srgbClr val="000000"/>
                </a:solidFill>
              </a:rPr>
              <a:t>Мышление</a:t>
            </a:r>
            <a:r>
              <a:rPr lang="ru-RU" sz="1800" b="1">
                <a:solidFill>
                  <a:srgbClr val="000000"/>
                </a:solidFill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(</a:t>
            </a:r>
            <a:r>
              <a:rPr lang="ru-RU" sz="2000" i="1">
                <a:solidFill>
                  <a:srgbClr val="000000"/>
                </a:solidFill>
              </a:rPr>
              <a:t>в узком значении слова</a:t>
            </a:r>
            <a:r>
              <a:rPr lang="ru-RU" sz="2000">
                <a:solidFill>
                  <a:srgbClr val="000000"/>
                </a:solidFill>
              </a:rPr>
              <a:t>) – процесс постановки и решения задачи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>
                <a:solidFill>
                  <a:srgbClr val="000000"/>
                </a:solidFill>
              </a:rPr>
              <a:t>Проблемная ситуация </a:t>
            </a:r>
            <a:r>
              <a:rPr lang="ru-RU" sz="2000">
                <a:solidFill>
                  <a:srgbClr val="000000"/>
                </a:solidFill>
              </a:rPr>
              <a:t>как начальный момент мышления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>
                <a:solidFill>
                  <a:srgbClr val="000000"/>
                </a:solidFill>
              </a:rPr>
              <a:t>Цель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>
                <a:solidFill>
                  <a:srgbClr val="000000"/>
                </a:solidFill>
              </a:rPr>
              <a:t>Условия, в которых задается цель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>
                <a:solidFill>
                  <a:srgbClr val="000000"/>
                </a:solidFill>
              </a:rPr>
              <a:t>Потребность в достижении цели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>
                <a:solidFill>
                  <a:srgbClr val="000000"/>
                </a:solidFill>
              </a:rPr>
              <a:t>Недостаточность стандартных средств решения, вытекающих непосредственно из условий</a:t>
            </a: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endParaRPr lang="ru-RU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</a:rPr>
              <a:t>В результате анализа проблемной ситуации возникает </a:t>
            </a:r>
            <a:r>
              <a:rPr lang="ru-RU" sz="2400" b="1" i="1">
                <a:solidFill>
                  <a:srgbClr val="000000"/>
                </a:solidFill>
              </a:rPr>
              <a:t>задача</a:t>
            </a:r>
            <a:r>
              <a:rPr lang="ru-RU" sz="2400">
                <a:solidFill>
                  <a:srgbClr val="000000"/>
                </a:solidFill>
              </a:rPr>
              <a:t> – </a:t>
            </a:r>
            <a:r>
              <a:rPr lang="ru-RU" sz="2000">
                <a:solidFill>
                  <a:srgbClr val="000000"/>
                </a:solidFill>
              </a:rPr>
              <a:t>цель, данная в определенных условиях </a:t>
            </a:r>
          </a:p>
          <a:p>
            <a:pPr>
              <a:spcBef>
                <a:spcPct val="0"/>
              </a:spcBef>
              <a:buClr>
                <a:srgbClr val="666600"/>
              </a:buClr>
              <a:buFont typeface="Wingdings" panose="05000000000000000000" pitchFamily="2" charset="2"/>
              <a:buNone/>
              <a:defRPr/>
            </a:pPr>
            <a:r>
              <a:rPr lang="ru-RU" sz="2000">
                <a:solidFill>
                  <a:srgbClr val="000000"/>
                </a:solidFill>
              </a:rPr>
              <a:t>(А.Н. Леонтьев)</a:t>
            </a:r>
          </a:p>
          <a:p>
            <a:pPr>
              <a:defRPr/>
            </a:pPr>
            <a:endParaRPr lang="ru-RU"/>
          </a:p>
        </p:txBody>
      </p:sp>
      <p:pic>
        <p:nvPicPr>
          <p:cNvPr id="111620" name="Picture 2">
            <a:extLst>
              <a:ext uri="{FF2B5EF4-FFF2-40B4-BE49-F238E27FC236}">
                <a16:creationId xmlns:a16="http://schemas.microsoft.com/office/drawing/2014/main" id="{592773D1-0562-FBEA-2E53-D4B72FD4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9151"/>
            <a:ext cx="838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4">
            <a:extLst>
              <a:ext uri="{FF2B5EF4-FFF2-40B4-BE49-F238E27FC236}">
                <a16:creationId xmlns:a16="http://schemas.microsoft.com/office/drawing/2014/main" id="{5B37095B-8B76-8A1B-0949-73EA5CCD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sz="4000" b="1">
                <a:solidFill>
                  <a:srgbClr val="61612A"/>
                </a:solidFill>
              </a:rPr>
              <a:t>Решение мыслительной задачи</a:t>
            </a:r>
            <a:endParaRPr lang="ru-RU" altLang="ru-RU">
              <a:solidFill>
                <a:srgbClr val="61612A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CA0ECF-C793-AA65-FA33-84E093E6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8768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Зачеркните точки четырьмя прямыми линями, не отрывая карандаша от бумаги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2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Что бросают тогда, когда это необходимо, и поднимают тогда, когда это уже не нужно?</a:t>
            </a:r>
            <a:endParaRPr lang="ru-RU" altLang="ru-RU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44" name="Picture 2" descr="http://lesmanart.ru/wp-content/uploads/2014/07/9_tochek_4_linii.jpg">
            <a:extLst>
              <a:ext uri="{FF2B5EF4-FFF2-40B4-BE49-F238E27FC236}">
                <a16:creationId xmlns:a16="http://schemas.microsoft.com/office/drawing/2014/main" id="{A280D3D8-F7C2-179D-723F-E9A43ED7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346325"/>
            <a:ext cx="34147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3">
            <a:extLst>
              <a:ext uri="{FF2B5EF4-FFF2-40B4-BE49-F238E27FC236}">
                <a16:creationId xmlns:a16="http://schemas.microsoft.com/office/drawing/2014/main" id="{3ED9F32B-7B09-D09F-020D-1A6FFE7F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ru-RU" altLang="ru-RU" sz="4000" b="1">
                <a:solidFill>
                  <a:srgbClr val="61612A"/>
                </a:solidFill>
              </a:rPr>
              <a:t>Структура решения мыслительной задачи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6FAF8C6-83F7-EA22-417D-C1756D5F4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200400" cy="45307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 algn="ctr">
              <a:buNone/>
              <a:defRPr/>
            </a:pPr>
            <a:endParaRPr lang="ru-RU" sz="2000"/>
          </a:p>
          <a:p>
            <a:pPr marL="0" indent="0" algn="ctr">
              <a:buNone/>
              <a:defRPr/>
            </a:pPr>
            <a:r>
              <a:rPr lang="ru-RU" sz="2000" b="1"/>
              <a:t>Карл Дункер </a:t>
            </a:r>
          </a:p>
          <a:p>
            <a:pPr marL="0" indent="0" algn="ctr">
              <a:buNone/>
              <a:defRPr/>
            </a:pPr>
            <a:r>
              <a:rPr lang="ru-RU" sz="2000"/>
              <a:t>(1903-1940)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3319D70-68B3-C382-FE5A-EF69CA9D1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200" y="1600200"/>
            <a:ext cx="5029200" cy="49530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/>
              <a:t>К. Дункер: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sz="2200" b="1"/>
              <a:t>«метод рассуждения вслух»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ru-RU" sz="2200" b="1" i="1"/>
              <a:t>Стадии решения задачи:</a:t>
            </a:r>
          </a:p>
          <a:p>
            <a:pPr>
              <a:buFont typeface="Garamond" pitchFamily="18" charset="0"/>
              <a:buAutoNum type="arabicParenR"/>
              <a:defRPr/>
            </a:pPr>
            <a:r>
              <a:rPr lang="ru-RU" sz="2000"/>
              <a:t>Анализ материала</a:t>
            </a:r>
          </a:p>
          <a:p>
            <a:pPr>
              <a:buFont typeface="Garamond" pitchFamily="18" charset="0"/>
              <a:buAutoNum type="arabicParenR"/>
              <a:defRPr/>
            </a:pPr>
            <a:r>
              <a:rPr lang="ru-RU" sz="2000"/>
              <a:t>Понимание </a:t>
            </a:r>
            <a:r>
              <a:rPr lang="ru-RU" sz="2000" i="1"/>
              <a:t>(осознание) </a:t>
            </a:r>
            <a:r>
              <a:rPr lang="ru-RU" sz="2000"/>
              <a:t>конфликта </a:t>
            </a:r>
            <a:r>
              <a:rPr lang="ru-RU" sz="2000" i="1"/>
              <a:t>(проблемной ситуации)</a:t>
            </a:r>
          </a:p>
          <a:p>
            <a:pPr>
              <a:buFont typeface="Garamond" pitchFamily="18" charset="0"/>
              <a:buAutoNum type="arabicParenR"/>
              <a:defRPr/>
            </a:pPr>
            <a:endParaRPr lang="ru-RU" sz="2000" i="1"/>
          </a:p>
          <a:p>
            <a:pPr>
              <a:spcBef>
                <a:spcPts val="2400"/>
              </a:spcBef>
              <a:buFont typeface="Garamond" pitchFamily="18" charset="0"/>
              <a:buAutoNum type="arabicParenR"/>
              <a:defRPr/>
            </a:pPr>
            <a:r>
              <a:rPr lang="ru-RU" sz="2000"/>
              <a:t>Нахождение функционального решения (</a:t>
            </a:r>
            <a:r>
              <a:rPr lang="ru-RU" sz="2000" i="1"/>
              <a:t>инсайт</a:t>
            </a:r>
            <a:r>
              <a:rPr lang="ru-RU" sz="2000"/>
              <a:t>)</a:t>
            </a:r>
          </a:p>
          <a:p>
            <a:pPr>
              <a:buFont typeface="Garamond" pitchFamily="18" charset="0"/>
              <a:buAutoNum type="arabicParenR"/>
              <a:defRPr/>
            </a:pPr>
            <a:r>
              <a:rPr lang="ru-RU" sz="2000"/>
              <a:t>Реализация решения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endParaRPr lang="ru-RU" sz="1800"/>
          </a:p>
        </p:txBody>
      </p:sp>
      <p:pic>
        <p:nvPicPr>
          <p:cNvPr id="113669" name="Picture 2">
            <a:extLst>
              <a:ext uri="{FF2B5EF4-FFF2-40B4-BE49-F238E27FC236}">
                <a16:creationId xmlns:a16="http://schemas.microsoft.com/office/drawing/2014/main" id="{1805C8F6-2608-253B-B9E1-448D6D25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01308847-4BC1-9756-746C-B1040EAD8556}"/>
              </a:ext>
            </a:extLst>
          </p:cNvPr>
          <p:cNvSpPr/>
          <p:nvPr/>
        </p:nvSpPr>
        <p:spPr>
          <a:xfrm>
            <a:off x="7180263" y="4084638"/>
            <a:ext cx="3522662" cy="857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3) </a:t>
            </a:r>
            <a:r>
              <a:rPr lang="ru-RU">
                <a:solidFill>
                  <a:schemeClr val="tx1"/>
                </a:solidFill>
                <a:cs typeface="Arial" charset="0"/>
              </a:rPr>
              <a:t>Инкубационный период</a:t>
            </a:r>
          </a:p>
          <a:p>
            <a:pPr eaLnBrk="1" hangingPunct="1">
              <a:defRPr/>
            </a:pPr>
            <a:endParaRPr lang="ru-RU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Стрелка влево 4">
            <a:extLst>
              <a:ext uri="{FF2B5EF4-FFF2-40B4-BE49-F238E27FC236}">
                <a16:creationId xmlns:a16="http://schemas.microsoft.com/office/drawing/2014/main" id="{21261288-5B32-D3C6-8DBA-BE19950F3691}"/>
              </a:ext>
            </a:extLst>
          </p:cNvPr>
          <p:cNvSpPr/>
          <p:nvPr/>
        </p:nvSpPr>
        <p:spPr>
          <a:xfrm>
            <a:off x="5981700" y="4360863"/>
            <a:ext cx="914400" cy="3048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249B9D7-9317-87C9-EF89-9ADE3BA9483F}"/>
              </a:ext>
            </a:extLst>
          </p:cNvPr>
          <p:cNvSpPr/>
          <p:nvPr/>
        </p:nvSpPr>
        <p:spPr>
          <a:xfrm>
            <a:off x="2543175" y="5867400"/>
            <a:ext cx="36576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u="sng">
                <a:solidFill>
                  <a:srgbClr val="C00000"/>
                </a:solidFill>
                <a:cs typeface="Arial" charset="0"/>
              </a:rPr>
              <a:t>Прочитать</a:t>
            </a:r>
            <a:r>
              <a:rPr lang="ru-RU" altLang="ru-RU">
                <a:solidFill>
                  <a:srgbClr val="C00000"/>
                </a:solidFill>
                <a:cs typeface="Arial" charset="0"/>
              </a:rPr>
              <a:t>:</a:t>
            </a:r>
          </a:p>
          <a:p>
            <a:pPr algn="ctr" eaLnBrk="1" hangingPunct="1">
              <a:defRPr/>
            </a:pPr>
            <a:r>
              <a:rPr lang="ru-RU" altLang="ru-RU">
                <a:solidFill>
                  <a:srgbClr val="C00000"/>
                </a:solidFill>
                <a:cs typeface="Arial" charset="0"/>
              </a:rPr>
              <a:t>Задача с </a:t>
            </a:r>
            <a:r>
              <a:rPr lang="en-US" altLang="ru-RU">
                <a:solidFill>
                  <a:srgbClr val="C00000"/>
                </a:solidFill>
                <a:cs typeface="Arial" charset="0"/>
              </a:rPr>
              <a:t>X-</a:t>
            </a:r>
            <a:r>
              <a:rPr lang="ru-RU" altLang="ru-RU">
                <a:solidFill>
                  <a:srgbClr val="C00000"/>
                </a:solidFill>
                <a:cs typeface="Arial" charset="0"/>
              </a:rPr>
              <a:t>лучами</a:t>
            </a: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>
            <a:extLst>
              <a:ext uri="{FF2B5EF4-FFF2-40B4-BE49-F238E27FC236}">
                <a16:creationId xmlns:a16="http://schemas.microsoft.com/office/drawing/2014/main" id="{DAEFF989-E731-E4DD-B5AF-79797C0C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Решение мыслительной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3016F-73C5-ED3E-3FE6-885179F2B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305800" cy="51054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ts val="1800"/>
              </a:spcBef>
              <a:buClr>
                <a:srgbClr val="666600"/>
              </a:buClr>
              <a:buFont typeface="Wingdings" panose="05000000000000000000" pitchFamily="2" charset="2"/>
              <a:buChar char="q"/>
            </a:pPr>
            <a:r>
              <a:rPr lang="ru-RU" altLang="ru-RU" sz="2400" b="1" i="1">
                <a:solidFill>
                  <a:srgbClr val="C00000"/>
                </a:solidFill>
              </a:rPr>
              <a:t>«Ага-реакции» </a:t>
            </a:r>
            <a:r>
              <a:rPr lang="ru-RU" altLang="ru-RU" sz="2200">
                <a:solidFill>
                  <a:srgbClr val="000000"/>
                </a:solidFill>
              </a:rPr>
              <a:t>– факт эмоционального решения задачи (</a:t>
            </a:r>
            <a:r>
              <a:rPr lang="ru-RU" altLang="ru-RU" sz="2200" i="1">
                <a:solidFill>
                  <a:srgbClr val="000000"/>
                </a:solidFill>
              </a:rPr>
              <a:t>О.К.Тихомиров</a:t>
            </a:r>
            <a:r>
              <a:rPr lang="ru-RU" altLang="ru-RU" sz="220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600"/>
              </a:spcBef>
              <a:buClr>
                <a:srgbClr val="666600"/>
              </a:buClr>
              <a:buFont typeface="Wingdings" panose="05000000000000000000" pitchFamily="2" charset="2"/>
              <a:buChar char="q"/>
            </a:pPr>
            <a:r>
              <a:rPr lang="ru-RU" altLang="ru-RU" sz="2200">
                <a:solidFill>
                  <a:srgbClr val="000000"/>
                </a:solidFill>
              </a:rPr>
              <a:t>Проблема </a:t>
            </a:r>
            <a:r>
              <a:rPr lang="ru-RU" altLang="ru-RU" sz="2400" b="1" i="1">
                <a:solidFill>
                  <a:srgbClr val="C00000"/>
                </a:solidFill>
              </a:rPr>
              <a:t>подсказки</a:t>
            </a:r>
            <a:r>
              <a:rPr lang="ru-RU" altLang="ru-RU" sz="2200" b="1" i="1">
                <a:solidFill>
                  <a:srgbClr val="000000"/>
                </a:solidFill>
              </a:rPr>
              <a:t> </a:t>
            </a:r>
            <a:r>
              <a:rPr lang="ru-RU" altLang="ru-RU" sz="2200">
                <a:solidFill>
                  <a:srgbClr val="000000"/>
                </a:solidFill>
              </a:rPr>
              <a:t>(</a:t>
            </a:r>
            <a:r>
              <a:rPr lang="ru-RU" altLang="ru-RU" sz="2200" i="1">
                <a:solidFill>
                  <a:srgbClr val="000000"/>
                </a:solidFill>
              </a:rPr>
              <a:t>Я.А.Пономарев</a:t>
            </a:r>
            <a:r>
              <a:rPr lang="ru-RU" altLang="ru-RU" sz="2200">
                <a:solidFill>
                  <a:srgbClr val="000000"/>
                </a:solidFill>
              </a:rPr>
              <a:t>)</a:t>
            </a:r>
          </a:p>
          <a:p>
            <a:pPr algn="ctr">
              <a:spcBef>
                <a:spcPts val="600"/>
              </a:spcBef>
              <a:buNone/>
            </a:pPr>
            <a:r>
              <a:rPr lang="ru-RU" altLang="ru-RU" sz="2000" b="1">
                <a:ea typeface="Verdana" panose="020B0604030504040204" pitchFamily="34" charset="0"/>
                <a:cs typeface="Verdana" panose="020B0604030504040204" pitchFamily="34" charset="0"/>
              </a:rPr>
              <a:t>Основные принципы действенности подсказки при решении задач</a:t>
            </a:r>
          </a:p>
          <a:p>
            <a:pPr>
              <a:buFont typeface="Garamond" panose="02020404030301010803" pitchFamily="18" charset="0"/>
              <a:buAutoNum type="arabicParenR"/>
            </a:pPr>
            <a:r>
              <a:rPr lang="ru-RU" altLang="ru-RU" sz="1800"/>
              <a:t>Последовательность предъявления задач: основная задача — подсказка — основная задача</a:t>
            </a:r>
          </a:p>
          <a:p>
            <a:pPr>
              <a:buFont typeface="Garamond" panose="02020404030301010803" pitchFamily="18" charset="0"/>
              <a:buAutoNum type="arabicParenR"/>
            </a:pPr>
            <a:r>
              <a:rPr lang="ru-RU" altLang="ru-RU" sz="1800"/>
              <a:t>Достаточно много попыток решить основную задачу</a:t>
            </a:r>
          </a:p>
          <a:p>
            <a:pPr>
              <a:buFont typeface="Garamond" panose="02020404030301010803" pitchFamily="18" charset="0"/>
              <a:buAutoNum type="arabicParenR"/>
            </a:pPr>
            <a:r>
              <a:rPr lang="ru-RU" altLang="ru-RU" sz="1800"/>
              <a:t>Попыток решения основной задачи не должно быть слишком много, чтобы интерес к ней не утратился.</a:t>
            </a:r>
          </a:p>
          <a:p>
            <a:pPr>
              <a:buFont typeface="Garamond" panose="02020404030301010803" pitchFamily="18" charset="0"/>
              <a:buAutoNum type="arabicParenR"/>
            </a:pPr>
            <a:r>
              <a:rPr lang="ru-RU" altLang="ru-RU" sz="1800"/>
              <a:t>Способ, которым решается задача подсказка, не должен быть автоматизирован</a:t>
            </a:r>
          </a:p>
          <a:p>
            <a:pPr>
              <a:buFont typeface="Garamond" panose="02020404030301010803" pitchFamily="18" charset="0"/>
              <a:buAutoNum type="arabicParenR"/>
            </a:pPr>
            <a:r>
              <a:rPr lang="ru-RU" altLang="ru-RU" sz="1800"/>
              <a:t>Задача подсказка должна содержать принцип решения основной задачи, но не сам ответ</a:t>
            </a:r>
            <a:endParaRPr lang="ru-RU" altLang="ru-RU" sz="18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3310267B-B831-54A6-5244-DF95F45D2C2B}"/>
              </a:ext>
            </a:extLst>
          </p:cNvPr>
          <p:cNvSpPr/>
          <p:nvPr/>
        </p:nvSpPr>
        <p:spPr>
          <a:xfrm>
            <a:off x="2413001" y="10625138"/>
            <a:ext cx="3451225" cy="1249362"/>
          </a:xfrm>
          <a:custGeom>
            <a:avLst/>
            <a:gdLst>
              <a:gd name="connsiteX0" fmla="*/ 0 w 3451538"/>
              <a:gd name="connsiteY0" fmla="*/ 0 h 1249251"/>
              <a:gd name="connsiteX1" fmla="*/ 3451538 w 3451538"/>
              <a:gd name="connsiteY1" fmla="*/ 1249251 h 124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1538" h="1249251">
                <a:moveTo>
                  <a:pt x="0" y="0"/>
                </a:moveTo>
                <a:cubicBezTo>
                  <a:pt x="1449946" y="570963"/>
                  <a:pt x="2899893" y="1141927"/>
                  <a:pt x="3451538" y="1249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>
            <a:extLst>
              <a:ext uri="{FF2B5EF4-FFF2-40B4-BE49-F238E27FC236}">
                <a16:creationId xmlns:a16="http://schemas.microsoft.com/office/drawing/2014/main" id="{3F17DB9B-13D5-AC07-6A42-CB16636A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61612A"/>
                </a:solidFill>
              </a:rPr>
              <a:t>Правила решения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666F3-24A9-D96E-0D85-C4B5A657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>
              <a:spcBef>
                <a:spcPts val="2400"/>
              </a:spcBef>
              <a:buClr>
                <a:srgbClr val="666600"/>
              </a:buClr>
              <a:buFont typeface="Wingdings" panose="05000000000000000000" pitchFamily="2" charset="2"/>
              <a:buChar char="Ø"/>
            </a:pPr>
            <a:r>
              <a:rPr lang="ru-RU" altLang="ru-RU" sz="3200" b="1" i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Алгоритм</a:t>
            </a:r>
            <a:r>
              <a:rPr lang="ru-RU" altLang="ru-RU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поэтапная последовательность действий, </a:t>
            </a:r>
          </a:p>
          <a:p>
            <a:pPr marL="0">
              <a:spcBef>
                <a:spcPct val="0"/>
              </a:spcBef>
              <a:buClr>
                <a:srgbClr val="666600"/>
              </a:buClr>
              <a:buNone/>
            </a:pPr>
            <a:r>
              <a:rPr lang="ru-RU" altLang="ru-RU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которая всегда дает правильный </a:t>
            </a:r>
          </a:p>
          <a:p>
            <a:pPr marL="0">
              <a:spcBef>
                <a:spcPct val="0"/>
              </a:spcBef>
              <a:buClr>
                <a:srgbClr val="666600"/>
              </a:buClr>
              <a:buNone/>
            </a:pPr>
            <a:r>
              <a:rPr lang="ru-RU" altLang="ru-RU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ответ на строго определенный </a:t>
            </a:r>
          </a:p>
          <a:p>
            <a:pPr marL="0">
              <a:spcBef>
                <a:spcPct val="0"/>
              </a:spcBef>
              <a:buClr>
                <a:srgbClr val="666600"/>
              </a:buClr>
              <a:buNone/>
            </a:pPr>
            <a:r>
              <a:rPr lang="ru-RU" altLang="ru-RU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вид задач</a:t>
            </a:r>
            <a:endParaRPr lang="ru-RU" altLang="ru-RU" sz="3200" b="1" i="1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spcBef>
                <a:spcPts val="5400"/>
              </a:spcBef>
              <a:buClr>
                <a:srgbClr val="666600"/>
              </a:buClr>
              <a:buFont typeface="Wingdings" panose="05000000000000000000" pitchFamily="2" charset="2"/>
              <a:buChar char="Ø"/>
            </a:pPr>
            <a:r>
              <a:rPr lang="ru-RU" altLang="ru-RU" sz="3200" b="1" i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Эвристика</a:t>
            </a:r>
            <a:r>
              <a:rPr lang="ru-RU" altLang="ru-RU" sz="32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>
                <a:solidFill>
                  <a:srgbClr val="000000"/>
                </a:solidFill>
                <a:ea typeface="MS Mincho" panose="020B0400000000000000" pitchFamily="49" charset="-128"/>
              </a:rPr>
              <a:t> – это недостаточно точные, «размытые» рекомендации</a:t>
            </a:r>
            <a:endParaRPr lang="ru-RU" altLang="ru-RU">
              <a:solidFill>
                <a:srgbClr val="000000"/>
              </a:solidFill>
            </a:endParaRPr>
          </a:p>
          <a:p>
            <a:pPr marL="0"/>
            <a:endParaRPr lang="ru-RU" altLang="ru-RU"/>
          </a:p>
        </p:txBody>
      </p:sp>
      <p:pic>
        <p:nvPicPr>
          <p:cNvPr id="115716" name="Рисунок 7">
            <a:extLst>
              <a:ext uri="{FF2B5EF4-FFF2-40B4-BE49-F238E27FC236}">
                <a16:creationId xmlns:a16="http://schemas.microsoft.com/office/drawing/2014/main" id="{D35A7900-1A05-F28A-A470-BCDFD720E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905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>
            <a:extLst>
              <a:ext uri="{FF2B5EF4-FFF2-40B4-BE49-F238E27FC236}">
                <a16:creationId xmlns:a16="http://schemas.microsoft.com/office/drawing/2014/main" id="{9AF98E9A-8BB7-5E29-A4FB-ADA06262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Классификация эвристических приемов </a:t>
            </a:r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</a:rPr>
              <a:t>(Ильясов И.И.)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7913A-838F-8755-9976-8B46BB1A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just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 err="1">
                <a:cs typeface="Times New Roman" pitchFamily="18" charset="0"/>
              </a:rPr>
              <a:t>переформулирование</a:t>
            </a:r>
            <a:r>
              <a:rPr lang="ru-RU" altLang="ru-RU" sz="2000" dirty="0">
                <a:cs typeface="Times New Roman" pitchFamily="18" charset="0"/>
              </a:rPr>
              <a:t> цели</a:t>
            </a:r>
          </a:p>
          <a:p>
            <a:pPr algn="just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визуализация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вживание в образ явлений задачи 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замена терминов определениями </a:t>
            </a:r>
            <a:r>
              <a:rPr lang="ru-RU" altLang="ru-RU" sz="1800" i="1" dirty="0">
                <a:cs typeface="Times New Roman" pitchFamily="18" charset="0"/>
              </a:rPr>
              <a:t>(полностью расписываются определения всех терминов, используемых в задаче, и из них стараются вывести неочевидные следствия)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формулирование и попытка решения обратной задачи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движение от конца к началу (от требования к условиям, а не наоборот)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выдвижение противоположных гипотез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параллельное решение нескольких задач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cs typeface="Times New Roman" pitchFamily="18" charset="0"/>
              </a:rPr>
              <a:t>приемы управления своим психоэмоциональным состоянием</a:t>
            </a:r>
          </a:p>
          <a:p>
            <a:pPr>
              <a:spcBef>
                <a:spcPts val="800"/>
              </a:spcBef>
              <a:buNone/>
              <a:defRPr/>
            </a:pPr>
            <a:r>
              <a:rPr lang="ru-RU" altLang="ru-RU" sz="2000" dirty="0">
                <a:cs typeface="Times New Roman" pitchFamily="18" charset="0"/>
              </a:rPr>
              <a:t> </a:t>
            </a:r>
          </a:p>
          <a:p>
            <a:pPr>
              <a:spcBef>
                <a:spcPts val="800"/>
              </a:spcBef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Ecran lat</PresentationFormat>
  <Paragraphs>285</Paragraphs>
  <Slides>39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39</vt:i4>
      </vt:variant>
    </vt:vector>
  </HeadingPairs>
  <TitlesOfParts>
    <vt:vector size="49" baseType="lpstr">
      <vt:lpstr>MS Mincho</vt:lpstr>
      <vt:lpstr>Aptos</vt:lpstr>
      <vt:lpstr>Aptos Display</vt:lpstr>
      <vt:lpstr>Arial</vt:lpstr>
      <vt:lpstr>Courier New</vt:lpstr>
      <vt:lpstr>Garamond</vt:lpstr>
      <vt:lpstr>Times New Roman</vt:lpstr>
      <vt:lpstr>Verdana</vt:lpstr>
      <vt:lpstr>Wingdings</vt:lpstr>
      <vt:lpstr>Temă Office</vt:lpstr>
      <vt:lpstr>Познавательные процессы: мышление</vt:lpstr>
      <vt:lpstr>Общая характеристика мышления</vt:lpstr>
      <vt:lpstr>Общая характеристика мышления</vt:lpstr>
      <vt:lpstr>Мышление как постановка и решение задачи</vt:lpstr>
      <vt:lpstr>Решение мыслительной задачи</vt:lpstr>
      <vt:lpstr>Структура решения мыслительной задачи</vt:lpstr>
      <vt:lpstr>Решение мыслительной задачи</vt:lpstr>
      <vt:lpstr>Правила решения задачи</vt:lpstr>
      <vt:lpstr>Классификация эвристических приемов (Ильясов И.И.)</vt:lpstr>
      <vt:lpstr>Универсальность и эффективность методов решения задач</vt:lpstr>
      <vt:lpstr>Основные мыслительные операции</vt:lpstr>
      <vt:lpstr>Задачи Ж. Пиаже</vt:lpstr>
      <vt:lpstr>Исключение лишнего</vt:lpstr>
      <vt:lpstr>Основные мыслительные операции</vt:lpstr>
      <vt:lpstr>      Виды мышления </vt:lpstr>
      <vt:lpstr>Феноменология познавательных процессов. Мышление</vt:lpstr>
      <vt:lpstr>Феноменология познавательных процессов. Мышление</vt:lpstr>
      <vt:lpstr>Феноменология познавательных процессов. Мышление</vt:lpstr>
      <vt:lpstr>Тип умозаключений</vt:lpstr>
      <vt:lpstr>Пример индуктивного рассуждения</vt:lpstr>
      <vt:lpstr>Дедуктивный метод</vt:lpstr>
      <vt:lpstr>«Логика морали»  (В. Лефевр «Алгебра совести»)</vt:lpstr>
      <vt:lpstr>Ошибки с позиции формальной логики</vt:lpstr>
      <vt:lpstr>Пример абдукции </vt:lpstr>
      <vt:lpstr>Эвристика репрезентативности</vt:lpstr>
      <vt:lpstr>Примеры</vt:lpstr>
      <vt:lpstr>Примеры</vt:lpstr>
      <vt:lpstr>Вычеркнете лишнее слово</vt:lpstr>
      <vt:lpstr>Барьеры при принятии решений и вынесении суждений</vt:lpstr>
      <vt:lpstr>Примеры парадоксов</vt:lpstr>
      <vt:lpstr>Виды мышления</vt:lpstr>
      <vt:lpstr>Виды мышления </vt:lpstr>
      <vt:lpstr>Интеллект и креативность</vt:lpstr>
      <vt:lpstr>Виды интеллекта</vt:lpstr>
      <vt:lpstr>Проблемы творческого мышления</vt:lpstr>
      <vt:lpstr>Личность и креативность</vt:lpstr>
      <vt:lpstr>Соотношение креативности и интеллекта</vt:lpstr>
      <vt:lpstr>Измерение интеллекта</vt:lpstr>
      <vt:lpstr>Прогрессивные матрицы Равена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2024-11-18T06:17:19Z</dcterms:created>
  <dcterms:modified xsi:type="dcterms:W3CDTF">2024-11-18T06:18:06Z</dcterms:modified>
</cp:coreProperties>
</file>