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58" r:id="rId5"/>
    <p:sldId id="259" r:id="rId6"/>
    <p:sldId id="260" r:id="rId7"/>
    <p:sldId id="273" r:id="rId8"/>
    <p:sldId id="261" r:id="rId9"/>
    <p:sldId id="274" r:id="rId10"/>
    <p:sldId id="262" r:id="rId11"/>
    <p:sldId id="275" r:id="rId12"/>
    <p:sldId id="263" r:id="rId13"/>
    <p:sldId id="264" r:id="rId14"/>
    <p:sldId id="276" r:id="rId15"/>
    <p:sldId id="270" r:id="rId16"/>
  </p:sldIdLst>
  <p:sldSz cx="18288000" cy="10287000"/>
  <p:notesSz cx="6858000" cy="9144000"/>
  <p:embeddedFontLst>
    <p:embeddedFont>
      <p:font typeface="DM Sans" panose="020B0604020202020204" charset="0"/>
      <p:regular r:id="rId17"/>
      <p:bold r:id="rId18"/>
    </p:embeddedFont>
    <p:embeddedFont>
      <p:font typeface="DM Sans Italics" panose="020B0604020202020204" charset="0"/>
      <p:regular r:id="rId19"/>
    </p:embeddedFont>
    <p:embeddedFont>
      <p:font typeface="Calibri" panose="020F0502020204030204" pitchFamily="34" charset="0"/>
      <p:regular r:id="rId20"/>
      <p:bold r:id="rId21"/>
      <p:italic r:id="rId22"/>
      <p:boldItalic r:id="rId23"/>
    </p:embeddedFont>
    <p:embeddedFont>
      <p:font typeface="DM Sa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svg"/><Relationship Id="rId3" Type="http://schemas.openxmlformats.org/officeDocument/2006/relationships/image" Target="../media/image30.sv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28.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8.svg"/><Relationship Id="rId15" Type="http://schemas.openxmlformats.org/officeDocument/2006/relationships/image" Target="../media/image24.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4.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4" name="Freeform 4"/>
          <p:cNvSpPr/>
          <p:nvPr/>
        </p:nvSpPr>
        <p:spPr>
          <a:xfrm>
            <a:off x="14236705" y="6409875"/>
            <a:ext cx="724985" cy="920616"/>
          </a:xfrm>
          <a:custGeom>
            <a:avLst/>
            <a:gdLst/>
            <a:ahLst/>
            <a:cxnLst/>
            <a:rect l="l" t="t" r="r" b="b"/>
            <a:pathLst>
              <a:path w="724985" h="920616">
                <a:moveTo>
                  <a:pt x="0" y="0"/>
                </a:moveTo>
                <a:lnTo>
                  <a:pt x="724986" y="0"/>
                </a:lnTo>
                <a:lnTo>
                  <a:pt x="724986" y="920616"/>
                </a:lnTo>
                <a:lnTo>
                  <a:pt x="0" y="9206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ro-RO"/>
          </a:p>
        </p:txBody>
      </p:sp>
      <p:sp>
        <p:nvSpPr>
          <p:cNvPr id="5" name="Freeform 5"/>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6" name="Freeform 6"/>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7" name="Freeform 7"/>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8" name="Freeform 8"/>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9" name="Freeform 9"/>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1" name="Freeform 11"/>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2" name="Freeform 12"/>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3" name="Freeform 13"/>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4" name="Freeform 14"/>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
        <p:nvSpPr>
          <p:cNvPr id="15" name="Freeform 15"/>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a:ln cap="sq">
            <a:noFill/>
            <a:prstDash val="solid"/>
            <a:miter/>
          </a:ln>
        </p:spPr>
        <p:txBody>
          <a:bodyPr/>
          <a:lstStyle/>
          <a:p>
            <a:endParaRPr lang="ro-RO"/>
          </a:p>
        </p:txBody>
      </p:sp>
      <p:sp>
        <p:nvSpPr>
          <p:cNvPr id="16" name="TextBox 16"/>
          <p:cNvSpPr txBox="1"/>
          <p:nvPr/>
        </p:nvSpPr>
        <p:spPr>
          <a:xfrm>
            <a:off x="3688802" y="2165537"/>
            <a:ext cx="10910396" cy="6287070"/>
          </a:xfrm>
          <a:prstGeom prst="rect">
            <a:avLst/>
          </a:prstGeom>
        </p:spPr>
        <p:txBody>
          <a:bodyPr lIns="0" tIns="0" rIns="0" bIns="0" rtlCol="0" anchor="t">
            <a:spAutoFit/>
          </a:bodyPr>
          <a:lstStyle/>
          <a:p>
            <a:pPr algn="ctr">
              <a:lnSpc>
                <a:spcPts val="12218"/>
              </a:lnSpc>
            </a:pPr>
            <a:r>
              <a:rPr lang="en-US" sz="12998" b="1" dirty="0" err="1">
                <a:solidFill>
                  <a:srgbClr val="000000"/>
                </a:solidFill>
                <a:latin typeface="DM Sans Bold"/>
                <a:ea typeface="DM Sans Bold"/>
                <a:cs typeface="DM Sans Bold"/>
                <a:sym typeface="DM Sans Bold"/>
              </a:rPr>
              <a:t>Principiile</a:t>
            </a:r>
            <a:r>
              <a:rPr lang="en-US" sz="12998" b="1" dirty="0">
                <a:solidFill>
                  <a:srgbClr val="000000"/>
                </a:solidFill>
                <a:latin typeface="DM Sans Bold"/>
                <a:ea typeface="DM Sans Bold"/>
                <a:cs typeface="DM Sans Bold"/>
                <a:sym typeface="DM Sans Bold"/>
              </a:rPr>
              <a:t> </a:t>
            </a:r>
            <a:r>
              <a:rPr lang="en-US" sz="12998" b="1" dirty="0" err="1">
                <a:solidFill>
                  <a:srgbClr val="000000"/>
                </a:solidFill>
                <a:latin typeface="DM Sans Bold"/>
                <a:ea typeface="DM Sans Bold"/>
                <a:cs typeface="DM Sans Bold"/>
                <a:sym typeface="DM Sans Bold"/>
              </a:rPr>
              <a:t>dreptului</a:t>
            </a:r>
            <a:r>
              <a:rPr lang="en-US" sz="12998" b="1" dirty="0">
                <a:solidFill>
                  <a:srgbClr val="000000"/>
                </a:solidFill>
                <a:latin typeface="DM Sans Bold"/>
                <a:ea typeface="DM Sans Bold"/>
                <a:cs typeface="DM Sans Bold"/>
                <a:sym typeface="DM Sans Bold"/>
              </a:rPr>
              <a:t> International Penal</a:t>
            </a:r>
          </a:p>
        </p:txBody>
      </p:sp>
      <p:sp>
        <p:nvSpPr>
          <p:cNvPr id="17" name="Freeform 17"/>
          <p:cNvSpPr/>
          <p:nvPr/>
        </p:nvSpPr>
        <p:spPr>
          <a:xfrm>
            <a:off x="4737926" y="2576219"/>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ro-R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04950" y="2933093"/>
            <a:ext cx="8092094" cy="1002665"/>
          </a:xfrm>
          <a:prstGeom prst="rect">
            <a:avLst/>
          </a:prstGeom>
        </p:spPr>
        <p:txBody>
          <a:bodyPr lIns="0" tIns="0" rIns="0" bIns="0" rtlCol="0" anchor="t">
            <a:spAutoFit/>
          </a:bodyPr>
          <a:lstStyle/>
          <a:p>
            <a:pPr algn="l">
              <a:lnSpc>
                <a:spcPts val="3879"/>
              </a:lnSpc>
            </a:pPr>
            <a:r>
              <a:rPr lang="en-US" sz="3999" b="1">
                <a:solidFill>
                  <a:srgbClr val="000000"/>
                </a:solidFill>
                <a:latin typeface="DM Sans Bold"/>
                <a:ea typeface="DM Sans Bold"/>
                <a:cs typeface="DM Sans Bold"/>
                <a:sym typeface="DM Sans Bold"/>
              </a:rPr>
              <a:t>Principiul legalitatii - Nullum crimen, nulla poena sine lege</a:t>
            </a:r>
          </a:p>
        </p:txBody>
      </p:sp>
      <p:sp>
        <p:nvSpPr>
          <p:cNvPr id="3" name="AutoShape 3"/>
          <p:cNvSpPr/>
          <p:nvPr/>
        </p:nvSpPr>
        <p:spPr>
          <a:xfrm flipV="1">
            <a:off x="9597044" y="1611197"/>
            <a:ext cx="0" cy="8051360"/>
          </a:xfrm>
          <a:prstGeom prst="line">
            <a:avLst/>
          </a:prstGeom>
          <a:ln w="38100" cap="flat">
            <a:solidFill>
              <a:srgbClr val="000000"/>
            </a:solidFill>
            <a:prstDash val="solid"/>
            <a:headEnd type="none" w="sm" len="sm"/>
            <a:tailEnd type="none" w="sm" len="sm"/>
          </a:ln>
        </p:spPr>
        <p:txBody>
          <a:bodyPr/>
          <a:lstStyle/>
          <a:p>
            <a:endParaRPr lang="ro-RO"/>
          </a:p>
        </p:txBody>
      </p:sp>
      <p:sp>
        <p:nvSpPr>
          <p:cNvPr id="4" name="Freeform 4"/>
          <p:cNvSpPr/>
          <p:nvPr/>
        </p:nvSpPr>
        <p:spPr>
          <a:xfrm>
            <a:off x="11441102" y="2847368"/>
            <a:ext cx="4675720" cy="5884773"/>
          </a:xfrm>
          <a:custGeom>
            <a:avLst/>
            <a:gdLst/>
            <a:ahLst/>
            <a:cxnLst/>
            <a:rect l="l" t="t" r="r" b="b"/>
            <a:pathLst>
              <a:path w="4675720" h="5884773">
                <a:moveTo>
                  <a:pt x="0" y="0"/>
                </a:moveTo>
                <a:lnTo>
                  <a:pt x="4675719" y="0"/>
                </a:lnTo>
                <a:lnTo>
                  <a:pt x="4675719" y="5884773"/>
                </a:lnTo>
                <a:lnTo>
                  <a:pt x="0" y="58847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5" name="TextBox 5"/>
          <p:cNvSpPr txBox="1"/>
          <p:nvPr/>
        </p:nvSpPr>
        <p:spPr>
          <a:xfrm>
            <a:off x="1504950" y="4807557"/>
            <a:ext cx="7707571" cy="5657850"/>
          </a:xfrm>
          <a:prstGeom prst="rect">
            <a:avLst/>
          </a:prstGeom>
        </p:spPr>
        <p:txBody>
          <a:bodyPr lIns="0" tIns="0" rIns="0" bIns="0" rtlCol="0" anchor="t">
            <a:spAutoFit/>
          </a:bodyPr>
          <a:lstStyle/>
          <a:p>
            <a:pPr marL="431799" lvl="1" indent="-215899" algn="l">
              <a:lnSpc>
                <a:spcPts val="2699"/>
              </a:lnSpc>
              <a:buFont typeface="Arial"/>
              <a:buChar char="•"/>
            </a:pPr>
            <a:r>
              <a:rPr lang="en-US" sz="1999" spc="119">
                <a:solidFill>
                  <a:srgbClr val="000000"/>
                </a:solidFill>
                <a:latin typeface="DM Sans"/>
                <a:ea typeface="DM Sans"/>
                <a:cs typeface="DM Sans"/>
                <a:sym typeface="DM Sans"/>
              </a:rPr>
              <a:t>Principiul general</a:t>
            </a: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a:solidFill>
                  <a:srgbClr val="000000"/>
                </a:solidFill>
                <a:latin typeface="DM Sans"/>
                <a:ea typeface="DM Sans"/>
                <a:cs typeface="DM Sans"/>
                <a:sym typeface="DM Sans"/>
              </a:rPr>
              <a:t>Principiul in raport cu jurisdictia CIP</a:t>
            </a: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a:solidFill>
                  <a:srgbClr val="000000"/>
                </a:solidFill>
                <a:latin typeface="DM Sans"/>
                <a:ea typeface="DM Sans"/>
                <a:cs typeface="DM Sans"/>
                <a:sym typeface="DM Sans"/>
              </a:rPr>
              <a:t>Interpretarea stricta a definitiei crimei</a:t>
            </a: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spcBef>
                <a:spcPct val="0"/>
              </a:spcBef>
            </a:pPr>
            <a:endParaRPr lang="en-US" sz="1999" spc="119">
              <a:solidFill>
                <a:srgbClr val="000000"/>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xmlns="" id="{1263F8F3-47DE-B522-6E61-66E786D3FB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xmlns="" id="{8299C83B-841C-AAAE-A9C8-392FD170F60D}"/>
              </a:ext>
            </a:extLst>
          </p:cNvPr>
          <p:cNvSpPr txBox="1"/>
          <p:nvPr/>
        </p:nvSpPr>
        <p:spPr>
          <a:xfrm>
            <a:off x="3474558" y="2527399"/>
            <a:ext cx="11667932" cy="1785169"/>
          </a:xfrm>
          <a:prstGeom prst="rect">
            <a:avLst/>
          </a:prstGeom>
        </p:spPr>
        <p:txBody>
          <a:bodyPr wrap="square" lIns="0" tIns="0" rIns="0" bIns="0" rtlCol="0" anchor="t">
            <a:spAutoFit/>
          </a:bodyPr>
          <a:lstStyle/>
          <a:p>
            <a:pPr algn="ctr">
              <a:lnSpc>
                <a:spcPts val="6789"/>
              </a:lnSpc>
            </a:pPr>
            <a:r>
              <a:rPr lang="ro-RO" sz="7200" b="0" i="1" dirty="0">
                <a:solidFill>
                  <a:srgbClr val="212529"/>
                </a:solidFill>
                <a:effectLst/>
                <a:latin typeface="DM Sans Bold" charset="0"/>
              </a:rPr>
              <a:t>The Prosecutor v. </a:t>
            </a:r>
            <a:r>
              <a:rPr lang="ro-RO" sz="7200" i="1" dirty="0">
                <a:solidFill>
                  <a:srgbClr val="212529"/>
                </a:solidFill>
                <a:latin typeface="DM Sans Bold" charset="0"/>
              </a:rPr>
              <a:t>Omar Hassan Ahmad Al Bashir</a:t>
            </a:r>
            <a:endParaRPr lang="en-US" sz="7200" i="1" dirty="0">
              <a:solidFill>
                <a:srgbClr val="212529"/>
              </a:solidFill>
              <a:latin typeface="DM Sans Bold" charset="0"/>
              <a:sym typeface="DM Sans Bold"/>
            </a:endParaRPr>
          </a:p>
        </p:txBody>
      </p:sp>
      <p:sp>
        <p:nvSpPr>
          <p:cNvPr id="5" name="Freeform 5">
            <a:extLst>
              <a:ext uri="{FF2B5EF4-FFF2-40B4-BE49-F238E27FC236}">
                <a16:creationId xmlns:a16="http://schemas.microsoft.com/office/drawing/2014/main" xmlns="" id="{16BB1F6B-2DF0-71E8-D2BC-E1914B5C6D71}"/>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6" name="Freeform 6">
            <a:extLst>
              <a:ext uri="{FF2B5EF4-FFF2-40B4-BE49-F238E27FC236}">
                <a16:creationId xmlns:a16="http://schemas.microsoft.com/office/drawing/2014/main" xmlns="" id="{361085A4-1618-0B11-4F91-C9E03685C3EE}"/>
              </a:ext>
            </a:extLst>
          </p:cNvPr>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7" name="Freeform 7">
            <a:extLst>
              <a:ext uri="{FF2B5EF4-FFF2-40B4-BE49-F238E27FC236}">
                <a16:creationId xmlns:a16="http://schemas.microsoft.com/office/drawing/2014/main" xmlns="" id="{172F2245-643D-4EB3-8601-CCC62F4D04EC}"/>
              </a:ext>
            </a:extLst>
          </p:cNvPr>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8" name="Freeform 8">
            <a:extLst>
              <a:ext uri="{FF2B5EF4-FFF2-40B4-BE49-F238E27FC236}">
                <a16:creationId xmlns:a16="http://schemas.microsoft.com/office/drawing/2014/main" xmlns="" id="{E2833479-1546-40BF-1D09-2686EC89DF83}"/>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9" name="Freeform 9">
            <a:extLst>
              <a:ext uri="{FF2B5EF4-FFF2-40B4-BE49-F238E27FC236}">
                <a16:creationId xmlns:a16="http://schemas.microsoft.com/office/drawing/2014/main" xmlns="" id="{648381E8-AC2B-9434-EACE-3C8514916BD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10" name="Freeform 10">
            <a:extLst>
              <a:ext uri="{FF2B5EF4-FFF2-40B4-BE49-F238E27FC236}">
                <a16:creationId xmlns:a16="http://schemas.microsoft.com/office/drawing/2014/main" xmlns="" id="{ACF7370B-85EC-355B-66D5-8A2161340C7F}"/>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11" name="Freeform 11">
            <a:extLst>
              <a:ext uri="{FF2B5EF4-FFF2-40B4-BE49-F238E27FC236}">
                <a16:creationId xmlns:a16="http://schemas.microsoft.com/office/drawing/2014/main" xmlns="" id="{C7311D7E-BEFD-D7F7-E659-7DCA4851C50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12" name="Freeform 12">
            <a:extLst>
              <a:ext uri="{FF2B5EF4-FFF2-40B4-BE49-F238E27FC236}">
                <a16:creationId xmlns:a16="http://schemas.microsoft.com/office/drawing/2014/main" xmlns="" id="{64F8D35A-B137-4C25-4B01-4C593E19BF77}"/>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3" name="Freeform 13">
            <a:extLst>
              <a:ext uri="{FF2B5EF4-FFF2-40B4-BE49-F238E27FC236}">
                <a16:creationId xmlns:a16="http://schemas.microsoft.com/office/drawing/2014/main" xmlns="" id="{E6024FCB-6940-D3B6-01BC-917E101C252F}"/>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4" name="Freeform 14">
            <a:extLst>
              <a:ext uri="{FF2B5EF4-FFF2-40B4-BE49-F238E27FC236}">
                <a16:creationId xmlns:a16="http://schemas.microsoft.com/office/drawing/2014/main" xmlns="" id="{27F54323-3020-B1E0-FFC0-9EC8F600AAC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5" name="Freeform 15">
            <a:extLst>
              <a:ext uri="{FF2B5EF4-FFF2-40B4-BE49-F238E27FC236}">
                <a16:creationId xmlns:a16="http://schemas.microsoft.com/office/drawing/2014/main" xmlns="" id="{331A354A-F1A7-F74A-54A9-6F84B9A4B137}"/>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6" name="Freeform 16">
            <a:extLst>
              <a:ext uri="{FF2B5EF4-FFF2-40B4-BE49-F238E27FC236}">
                <a16:creationId xmlns:a16="http://schemas.microsoft.com/office/drawing/2014/main" xmlns="" id="{96F2781B-EA70-EC05-29BF-2E619D0B474E}"/>
              </a:ext>
            </a:extLst>
          </p:cNvPr>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7" name="Freeform 17">
            <a:extLst>
              <a:ext uri="{FF2B5EF4-FFF2-40B4-BE49-F238E27FC236}">
                <a16:creationId xmlns:a16="http://schemas.microsoft.com/office/drawing/2014/main" xmlns="" id="{568187B0-BBF7-0FD9-A897-562DDC7F0D4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
        <p:nvSpPr>
          <p:cNvPr id="3" name="TextBox 3">
            <a:extLst>
              <a:ext uri="{FF2B5EF4-FFF2-40B4-BE49-F238E27FC236}">
                <a16:creationId xmlns:a16="http://schemas.microsoft.com/office/drawing/2014/main" xmlns="" id="{ECAA6093-2DEB-0438-77C0-7494753F1FA1}"/>
              </a:ext>
            </a:extLst>
          </p:cNvPr>
          <p:cNvSpPr txBox="1"/>
          <p:nvPr/>
        </p:nvSpPr>
        <p:spPr>
          <a:xfrm>
            <a:off x="4221977" y="5143500"/>
            <a:ext cx="9844046" cy="3795398"/>
          </a:xfrm>
          <a:prstGeom prst="rect">
            <a:avLst/>
          </a:prstGeom>
        </p:spPr>
        <p:txBody>
          <a:bodyPr lIns="0" tIns="0" rIns="0" bIns="0" rtlCol="0" anchor="t">
            <a:spAutoFit/>
          </a:bodyPr>
          <a:lstStyle/>
          <a:p>
            <a:pPr marL="0" lvl="0" indent="0" algn="ctr">
              <a:lnSpc>
                <a:spcPts val="2699"/>
              </a:lnSpc>
              <a:spcBef>
                <a:spcPct val="0"/>
              </a:spcBef>
            </a:pPr>
            <a:r>
              <a:rPr lang="ro-RO" sz="2200" b="1" dirty="0"/>
              <a:t>Primul mandat de arest</a:t>
            </a:r>
            <a:r>
              <a:rPr lang="ro-RO" sz="2200" dirty="0"/>
              <a:t> – emis la </a:t>
            </a:r>
            <a:r>
              <a:rPr lang="ro-RO" sz="2200" b="1" dirty="0"/>
              <a:t>4 martie 2009</a:t>
            </a:r>
            <a:endParaRPr lang="en-US" sz="2200" dirty="0"/>
          </a:p>
          <a:p>
            <a:pPr marL="0" lvl="0" indent="0" algn="ctr">
              <a:lnSpc>
                <a:spcPts val="2699"/>
              </a:lnSpc>
              <a:spcBef>
                <a:spcPct val="0"/>
              </a:spcBef>
            </a:pPr>
            <a:endParaRPr lang="en-US" sz="20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gn="ctr">
              <a:lnSpc>
                <a:spcPts val="2699"/>
              </a:lnSpc>
              <a:spcBef>
                <a:spcPct val="0"/>
              </a:spcBef>
            </a:pPr>
            <a:r>
              <a:rPr lang="en-US" sz="2000" kern="0" dirty="0">
                <a:latin typeface="Aptos" panose="020B0004020202020204" pitchFamily="34" charset="0"/>
                <a:cs typeface="Times New Roman" panose="02020603050405020304" pitchFamily="18" charset="0"/>
              </a:rPr>
              <a:t>Crime de </a:t>
            </a:r>
            <a:r>
              <a:rPr lang="en-US" sz="2000" kern="0" dirty="0" err="1">
                <a:latin typeface="Aptos" panose="020B0004020202020204" pitchFamily="34" charset="0"/>
                <a:cs typeface="Times New Roman" panose="02020603050405020304" pitchFamily="18" charset="0"/>
              </a:rPr>
              <a:t>razboi</a:t>
            </a:r>
            <a:endParaRPr lang="en-US"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endParaRPr lang="en-US"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r>
              <a:rPr lang="en-US" sz="2000" kern="0" dirty="0">
                <a:latin typeface="Aptos" panose="020B0004020202020204" pitchFamily="34" charset="0"/>
                <a:cs typeface="Times New Roman" panose="02020603050405020304" pitchFamily="18" charset="0"/>
              </a:rPr>
              <a:t>Crime </a:t>
            </a:r>
            <a:r>
              <a:rPr lang="en-US" sz="2000" kern="0" dirty="0" err="1">
                <a:latin typeface="Aptos" panose="020B0004020202020204" pitchFamily="34" charset="0"/>
                <a:cs typeface="Times New Roman" panose="02020603050405020304" pitchFamily="18" charset="0"/>
              </a:rPr>
              <a:t>impotriva</a:t>
            </a:r>
            <a:r>
              <a:rPr lang="en-US" sz="2000" kern="0" dirty="0">
                <a:latin typeface="Aptos" panose="020B0004020202020204" pitchFamily="34" charset="0"/>
                <a:cs typeface="Times New Roman" panose="02020603050405020304" pitchFamily="18" charset="0"/>
              </a:rPr>
              <a:t> </a:t>
            </a:r>
            <a:r>
              <a:rPr lang="en-US" sz="2000" kern="0" dirty="0" err="1">
                <a:latin typeface="Aptos" panose="020B0004020202020204" pitchFamily="34" charset="0"/>
                <a:cs typeface="Times New Roman" panose="02020603050405020304" pitchFamily="18" charset="0"/>
              </a:rPr>
              <a:t>umanitatii</a:t>
            </a:r>
            <a:endParaRPr lang="ro-MD"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endParaRPr lang="ro-MD"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endParaRPr lang="ro-MD"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r>
              <a:rPr lang="ro-RO" sz="2200" b="1" dirty="0"/>
              <a:t>Al doilea mandat de arest</a:t>
            </a:r>
            <a:r>
              <a:rPr lang="ro-RO" sz="2200" dirty="0"/>
              <a:t> – emis la </a:t>
            </a:r>
            <a:r>
              <a:rPr lang="ro-RO" sz="2200" b="1" dirty="0"/>
              <a:t>12 iulie 2010</a:t>
            </a:r>
          </a:p>
          <a:p>
            <a:pPr marL="0" lvl="0" indent="0" algn="ctr">
              <a:lnSpc>
                <a:spcPts val="2699"/>
              </a:lnSpc>
              <a:spcBef>
                <a:spcPct val="0"/>
              </a:spcBef>
            </a:pPr>
            <a:endParaRPr lang="ro-MD" sz="2000" b="1" kern="0" dirty="0">
              <a:latin typeface="Aptos" panose="020B0004020202020204" pitchFamily="34" charset="0"/>
              <a:cs typeface="Times New Roman" panose="02020603050405020304" pitchFamily="18" charset="0"/>
            </a:endParaRPr>
          </a:p>
          <a:p>
            <a:pPr marL="0" lvl="0" indent="0" algn="ctr">
              <a:lnSpc>
                <a:spcPts val="2699"/>
              </a:lnSpc>
              <a:spcBef>
                <a:spcPct val="0"/>
              </a:spcBef>
            </a:pPr>
            <a:r>
              <a:rPr lang="ro-RO" sz="2000" dirty="0"/>
              <a:t>Genocid</a:t>
            </a:r>
            <a:endParaRPr lang="en-US" sz="2000" dirty="0"/>
          </a:p>
          <a:p>
            <a:pPr marL="0" lvl="0" indent="0" algn="ctr">
              <a:lnSpc>
                <a:spcPts val="2699"/>
              </a:lnSpc>
              <a:spcBef>
                <a:spcPct val="0"/>
              </a:spcBef>
            </a:pPr>
            <a:endParaRPr lang="en-US" sz="1999" u="none" spc="119"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278709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04950" y="2933093"/>
            <a:ext cx="8092094" cy="1002665"/>
          </a:xfrm>
          <a:prstGeom prst="rect">
            <a:avLst/>
          </a:prstGeom>
        </p:spPr>
        <p:txBody>
          <a:bodyPr lIns="0" tIns="0" rIns="0" bIns="0" rtlCol="0" anchor="t">
            <a:spAutoFit/>
          </a:bodyPr>
          <a:lstStyle/>
          <a:p>
            <a:pPr algn="l">
              <a:lnSpc>
                <a:spcPts val="3879"/>
              </a:lnSpc>
            </a:pPr>
            <a:r>
              <a:rPr lang="en-US" sz="3999" b="1">
                <a:solidFill>
                  <a:srgbClr val="000000"/>
                </a:solidFill>
                <a:latin typeface="DM Sans Bold"/>
                <a:ea typeface="DM Sans Bold"/>
                <a:cs typeface="DM Sans Bold"/>
                <a:sym typeface="DM Sans Bold"/>
              </a:rPr>
              <a:t>Principiul unicitatii sanctiunii penale- Non Bis In Idem</a:t>
            </a:r>
          </a:p>
        </p:txBody>
      </p:sp>
      <p:sp>
        <p:nvSpPr>
          <p:cNvPr id="3" name="TextBox 3"/>
          <p:cNvSpPr txBox="1"/>
          <p:nvPr/>
        </p:nvSpPr>
        <p:spPr>
          <a:xfrm>
            <a:off x="1504950" y="4600575"/>
            <a:ext cx="7707571" cy="4487895"/>
          </a:xfrm>
          <a:prstGeom prst="rect">
            <a:avLst/>
          </a:prstGeom>
        </p:spPr>
        <p:txBody>
          <a:bodyPr lIns="0" tIns="0" rIns="0" bIns="0" rtlCol="0" anchor="t">
            <a:spAutoFit/>
          </a:bodyPr>
          <a:lstStyle/>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Principiul</a:t>
            </a:r>
            <a:r>
              <a:rPr lang="en-US" sz="1999" spc="119" dirty="0">
                <a:solidFill>
                  <a:srgbClr val="000000"/>
                </a:solidFill>
                <a:latin typeface="DM Sans"/>
                <a:ea typeface="DM Sans"/>
                <a:cs typeface="DM Sans"/>
                <a:sym typeface="DM Sans"/>
              </a:rPr>
              <a:t> general</a:t>
            </a: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Divergente</a:t>
            </a:r>
            <a:r>
              <a:rPr lang="en-US" sz="1999" spc="119" dirty="0">
                <a:solidFill>
                  <a:srgbClr val="000000"/>
                </a:solidFill>
                <a:latin typeface="DM Sans"/>
                <a:ea typeface="DM Sans"/>
                <a:cs typeface="DM Sans"/>
                <a:sym typeface="DM Sans"/>
              </a:rPr>
              <a:t> in </a:t>
            </a:r>
            <a:r>
              <a:rPr lang="en-US" sz="1999" spc="119" dirty="0" err="1">
                <a:solidFill>
                  <a:srgbClr val="000000"/>
                </a:solidFill>
                <a:latin typeface="DM Sans"/>
                <a:ea typeface="DM Sans"/>
                <a:cs typeface="DM Sans"/>
                <a:sym typeface="DM Sans"/>
              </a:rPr>
              <a:t>aplicare</a:t>
            </a:r>
            <a:r>
              <a:rPr lang="en-US" sz="1999" spc="119" dirty="0">
                <a:solidFill>
                  <a:srgbClr val="000000"/>
                </a:solidFill>
                <a:latin typeface="DM Sans"/>
                <a:ea typeface="DM Sans"/>
                <a:cs typeface="DM Sans"/>
                <a:sym typeface="DM Sans"/>
              </a:rPr>
              <a:t>:</a:t>
            </a: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r>
              <a:rPr lang="en-US" sz="1999" spc="119" dirty="0">
                <a:solidFill>
                  <a:srgbClr val="000000"/>
                </a:solidFill>
                <a:latin typeface="DM Sans"/>
                <a:ea typeface="DM Sans"/>
                <a:cs typeface="DM Sans"/>
                <a:sym typeface="DM Sans"/>
              </a:rPr>
              <a:t>– TPIY</a:t>
            </a:r>
          </a:p>
          <a:p>
            <a:pPr algn="l">
              <a:lnSpc>
                <a:spcPts val="2699"/>
              </a:lnSpc>
            </a:pPr>
            <a:r>
              <a:rPr lang="en-US" sz="1999" spc="119" dirty="0">
                <a:solidFill>
                  <a:srgbClr val="000000"/>
                </a:solidFill>
                <a:latin typeface="DM Sans"/>
                <a:ea typeface="DM Sans"/>
                <a:cs typeface="DM Sans"/>
                <a:sym typeface="DM Sans"/>
              </a:rPr>
              <a:t>– TPIR</a:t>
            </a:r>
          </a:p>
          <a:p>
            <a:pPr algn="l">
              <a:lnSpc>
                <a:spcPts val="2699"/>
              </a:lnSpc>
            </a:pPr>
            <a:r>
              <a:rPr lang="en-US" sz="1999" spc="119" dirty="0">
                <a:solidFill>
                  <a:srgbClr val="000000"/>
                </a:solidFill>
                <a:latin typeface="DM Sans"/>
                <a:ea typeface="DM Sans"/>
                <a:cs typeface="DM Sans"/>
                <a:sym typeface="DM Sans"/>
              </a:rPr>
              <a:t>– CIP</a:t>
            </a:r>
            <a:endParaRPr lang="ro-MD"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spcBef>
                <a:spcPct val="0"/>
              </a:spcBef>
              <a:buFont typeface="Arial"/>
              <a:buChar char="•"/>
            </a:pPr>
            <a:r>
              <a:rPr lang="en-US" sz="1999" spc="119" dirty="0" err="1">
                <a:solidFill>
                  <a:srgbClr val="000000"/>
                </a:solidFill>
                <a:latin typeface="DM Sans"/>
                <a:ea typeface="DM Sans"/>
                <a:cs typeface="DM Sans"/>
                <a:sym typeface="DM Sans"/>
              </a:rPr>
              <a:t>Exceptie</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rejudecarea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pentru</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aceeasi</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fapta</a:t>
            </a:r>
            <a:r>
              <a:rPr lang="en-US" sz="1999" spc="119" dirty="0">
                <a:solidFill>
                  <a:srgbClr val="000000"/>
                </a:solidFill>
                <a:latin typeface="DM Sans"/>
                <a:ea typeface="DM Sans"/>
                <a:cs typeface="DM Sans"/>
                <a:sym typeface="DM Sans"/>
              </a:rPr>
              <a:t> in </a:t>
            </a:r>
            <a:r>
              <a:rPr lang="en-US" sz="1999" spc="119" dirty="0" err="1">
                <a:solidFill>
                  <a:srgbClr val="000000"/>
                </a:solidFill>
                <a:latin typeface="DM Sans"/>
                <a:ea typeface="DM Sans"/>
                <a:cs typeface="DM Sans"/>
                <a:sym typeface="DM Sans"/>
              </a:rPr>
              <a:t>cazul</a:t>
            </a:r>
            <a:r>
              <a:rPr lang="en-US" sz="1999" spc="119" dirty="0">
                <a:solidFill>
                  <a:srgbClr val="000000"/>
                </a:solidFill>
                <a:latin typeface="DM Sans"/>
                <a:ea typeface="DM Sans"/>
                <a:cs typeface="DM Sans"/>
                <a:sym typeface="DM Sans"/>
              </a:rPr>
              <a:t> in care a </a:t>
            </a:r>
            <a:r>
              <a:rPr lang="en-US" sz="1999" spc="119" dirty="0" err="1">
                <a:solidFill>
                  <a:srgbClr val="000000"/>
                </a:solidFill>
                <a:latin typeface="DM Sans"/>
                <a:ea typeface="DM Sans"/>
                <a:cs typeface="DM Sans"/>
                <a:sym typeface="DM Sans"/>
              </a:rPr>
              <a:t>fost</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tentata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evitarea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raspunderii</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penale</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internationale</a:t>
            </a:r>
            <a:r>
              <a:rPr lang="ro-MD" sz="1999" spc="119" dirty="0">
                <a:solidFill>
                  <a:srgbClr val="000000"/>
                </a:solidFill>
                <a:latin typeface="DM Sans"/>
                <a:ea typeface="DM Sans"/>
                <a:cs typeface="DM Sans"/>
                <a:sym typeface="DM Sans"/>
              </a:rPr>
              <a:t>.</a:t>
            </a:r>
            <a:endParaRPr lang="en-US" sz="1999" spc="119" dirty="0">
              <a:solidFill>
                <a:srgbClr val="000000"/>
              </a:solidFill>
              <a:latin typeface="DM Sans"/>
              <a:ea typeface="DM Sans"/>
              <a:cs typeface="DM Sans"/>
              <a:sym typeface="DM Sans"/>
            </a:endParaRPr>
          </a:p>
        </p:txBody>
      </p:sp>
      <p:sp>
        <p:nvSpPr>
          <p:cNvPr id="4" name="AutoShape 4"/>
          <p:cNvSpPr/>
          <p:nvPr/>
        </p:nvSpPr>
        <p:spPr>
          <a:xfrm flipV="1">
            <a:off x="9597044" y="1611197"/>
            <a:ext cx="0" cy="8051360"/>
          </a:xfrm>
          <a:prstGeom prst="line">
            <a:avLst/>
          </a:prstGeom>
          <a:ln w="38100" cap="flat">
            <a:solidFill>
              <a:srgbClr val="000000"/>
            </a:solidFill>
            <a:prstDash val="solid"/>
            <a:headEnd type="none" w="sm" len="sm"/>
            <a:tailEnd type="none" w="sm" len="sm"/>
          </a:ln>
        </p:spPr>
        <p:txBody>
          <a:bodyPr/>
          <a:lstStyle/>
          <a:p>
            <a:endParaRPr lang="ro-RO"/>
          </a:p>
        </p:txBody>
      </p:sp>
      <p:sp>
        <p:nvSpPr>
          <p:cNvPr id="5" name="Freeform 5"/>
          <p:cNvSpPr/>
          <p:nvPr/>
        </p:nvSpPr>
        <p:spPr>
          <a:xfrm>
            <a:off x="11441102" y="2847368"/>
            <a:ext cx="4675720" cy="5884773"/>
          </a:xfrm>
          <a:custGeom>
            <a:avLst/>
            <a:gdLst/>
            <a:ahLst/>
            <a:cxnLst/>
            <a:rect l="l" t="t" r="r" b="b"/>
            <a:pathLst>
              <a:path w="4675720" h="5884773">
                <a:moveTo>
                  <a:pt x="0" y="0"/>
                </a:moveTo>
                <a:lnTo>
                  <a:pt x="4675719" y="0"/>
                </a:lnTo>
                <a:lnTo>
                  <a:pt x="4675719" y="5884773"/>
                </a:lnTo>
                <a:lnTo>
                  <a:pt x="0" y="58847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04950" y="2933093"/>
            <a:ext cx="8092094" cy="1002665"/>
          </a:xfrm>
          <a:prstGeom prst="rect">
            <a:avLst/>
          </a:prstGeom>
        </p:spPr>
        <p:txBody>
          <a:bodyPr lIns="0" tIns="0" rIns="0" bIns="0" rtlCol="0" anchor="t">
            <a:spAutoFit/>
          </a:bodyPr>
          <a:lstStyle/>
          <a:p>
            <a:pPr algn="l">
              <a:lnSpc>
                <a:spcPts val="3879"/>
              </a:lnSpc>
            </a:pPr>
            <a:r>
              <a:rPr lang="en-US" sz="3999" b="1">
                <a:solidFill>
                  <a:srgbClr val="000000"/>
                </a:solidFill>
                <a:latin typeface="DM Sans Bold"/>
                <a:ea typeface="DM Sans Bold"/>
                <a:cs typeface="DM Sans Bold"/>
                <a:sym typeface="DM Sans Bold"/>
              </a:rPr>
              <a:t>Formele de responsabilitate penala</a:t>
            </a:r>
          </a:p>
        </p:txBody>
      </p:sp>
      <p:sp>
        <p:nvSpPr>
          <p:cNvPr id="3" name="TextBox 3"/>
          <p:cNvSpPr txBox="1"/>
          <p:nvPr/>
        </p:nvSpPr>
        <p:spPr>
          <a:xfrm>
            <a:off x="1504950" y="4807557"/>
            <a:ext cx="7707571" cy="3795398"/>
          </a:xfrm>
          <a:prstGeom prst="rect">
            <a:avLst/>
          </a:prstGeom>
        </p:spPr>
        <p:txBody>
          <a:bodyPr lIns="0" tIns="0" rIns="0" bIns="0" rtlCol="0" anchor="t">
            <a:spAutoFit/>
          </a:bodyPr>
          <a:lstStyle/>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Responsabilitatea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individuala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penala</a:t>
            </a: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Responsabilitatea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superiorului</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ierarhic</a:t>
            </a: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algn="l">
              <a:lnSpc>
                <a:spcPts val="2699"/>
              </a:lnSpc>
              <a:spcBef>
                <a:spcPct val="0"/>
              </a:spcBef>
            </a:pPr>
            <a:endParaRPr lang="en-US" sz="1999" spc="119" dirty="0">
              <a:solidFill>
                <a:srgbClr val="000000"/>
              </a:solidFill>
              <a:latin typeface="DM Sans"/>
              <a:ea typeface="DM Sans"/>
              <a:cs typeface="DM Sans"/>
              <a:sym typeface="DM Sans"/>
            </a:endParaRPr>
          </a:p>
        </p:txBody>
      </p:sp>
      <p:sp>
        <p:nvSpPr>
          <p:cNvPr id="4" name="AutoShape 4"/>
          <p:cNvSpPr/>
          <p:nvPr/>
        </p:nvSpPr>
        <p:spPr>
          <a:xfrm flipV="1">
            <a:off x="9597044" y="1611197"/>
            <a:ext cx="0" cy="8051360"/>
          </a:xfrm>
          <a:prstGeom prst="line">
            <a:avLst/>
          </a:prstGeom>
          <a:ln w="38100" cap="flat">
            <a:solidFill>
              <a:srgbClr val="000000"/>
            </a:solidFill>
            <a:prstDash val="solid"/>
            <a:headEnd type="none" w="sm" len="sm"/>
            <a:tailEnd type="none" w="sm" len="sm"/>
          </a:ln>
        </p:spPr>
        <p:txBody>
          <a:bodyPr/>
          <a:lstStyle/>
          <a:p>
            <a:endParaRPr lang="ro-RO"/>
          </a:p>
        </p:txBody>
      </p:sp>
      <p:sp>
        <p:nvSpPr>
          <p:cNvPr id="5" name="Freeform 5"/>
          <p:cNvSpPr/>
          <p:nvPr/>
        </p:nvSpPr>
        <p:spPr>
          <a:xfrm>
            <a:off x="11441102" y="2847368"/>
            <a:ext cx="4675720" cy="5884773"/>
          </a:xfrm>
          <a:custGeom>
            <a:avLst/>
            <a:gdLst/>
            <a:ahLst/>
            <a:cxnLst/>
            <a:rect l="l" t="t" r="r" b="b"/>
            <a:pathLst>
              <a:path w="4675720" h="5884773">
                <a:moveTo>
                  <a:pt x="0" y="0"/>
                </a:moveTo>
                <a:lnTo>
                  <a:pt x="4675719" y="0"/>
                </a:lnTo>
                <a:lnTo>
                  <a:pt x="4675719" y="5884773"/>
                </a:lnTo>
                <a:lnTo>
                  <a:pt x="0" y="58847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xmlns="" id="{170DF68A-14D2-C1B5-DA36-B3AD8618F14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xmlns="" id="{B1EDB315-D80A-87AD-E2D6-3A51C98D6AEB}"/>
              </a:ext>
            </a:extLst>
          </p:cNvPr>
          <p:cNvSpPr txBox="1"/>
          <p:nvPr/>
        </p:nvSpPr>
        <p:spPr>
          <a:xfrm>
            <a:off x="3456008" y="1449604"/>
            <a:ext cx="11667932" cy="7894084"/>
          </a:xfrm>
          <a:prstGeom prst="rect">
            <a:avLst/>
          </a:prstGeom>
        </p:spPr>
        <p:txBody>
          <a:bodyPr wrap="square" lIns="0" tIns="0" rIns="0" bIns="0" rtlCol="0" anchor="t">
            <a:spAutoFit/>
          </a:bodyPr>
          <a:lstStyle/>
          <a:p>
            <a:pPr algn="ctr">
              <a:lnSpc>
                <a:spcPts val="6789"/>
              </a:lnSpc>
            </a:pPr>
            <a:r>
              <a:rPr lang="ro-RO" sz="7200" b="0" i="1" dirty="0">
                <a:solidFill>
                  <a:srgbClr val="212529"/>
                </a:solidFill>
                <a:effectLst/>
                <a:latin typeface="DM Sans Bold" charset="0"/>
              </a:rPr>
              <a:t>Mandate de arest</a:t>
            </a:r>
          </a:p>
          <a:p>
            <a:pPr algn="ctr">
              <a:lnSpc>
                <a:spcPts val="6789"/>
              </a:lnSpc>
            </a:pPr>
            <a:endParaRPr lang="ro-RO" sz="7200" i="1" dirty="0">
              <a:solidFill>
                <a:srgbClr val="212529"/>
              </a:solidFill>
              <a:latin typeface="DM Sans Bold" charset="0"/>
              <a:sym typeface="DM Sans Bold"/>
            </a:endParaRPr>
          </a:p>
          <a:p>
            <a:pPr marL="1143000" indent="-1143000" algn="ctr">
              <a:lnSpc>
                <a:spcPts val="6789"/>
              </a:lnSpc>
              <a:buAutoNum type="arabicPeriod"/>
            </a:pPr>
            <a:r>
              <a:rPr lang="ro-RO" sz="7200" i="1" dirty="0">
                <a:solidFill>
                  <a:srgbClr val="212529"/>
                </a:solidFill>
                <a:latin typeface="DM Sans Bold" charset="0"/>
                <a:sym typeface="DM Sans Bold"/>
              </a:rPr>
              <a:t>Sergei Shoigu</a:t>
            </a:r>
          </a:p>
          <a:p>
            <a:pPr marL="1143000" indent="-1143000" algn="ctr">
              <a:lnSpc>
                <a:spcPts val="6789"/>
              </a:lnSpc>
              <a:buAutoNum type="arabicPeriod"/>
            </a:pPr>
            <a:endParaRPr lang="ro-RO" sz="7200" i="1" dirty="0">
              <a:solidFill>
                <a:srgbClr val="212529"/>
              </a:solidFill>
              <a:latin typeface="DM Sans Bold" charset="0"/>
              <a:sym typeface="DM Sans Bold"/>
            </a:endParaRPr>
          </a:p>
          <a:p>
            <a:pPr marL="1143000" indent="-1143000" algn="ctr">
              <a:lnSpc>
                <a:spcPts val="6789"/>
              </a:lnSpc>
              <a:buAutoNum type="arabicPeriod"/>
            </a:pPr>
            <a:endParaRPr lang="ro-RO" sz="7200" i="1" dirty="0">
              <a:solidFill>
                <a:srgbClr val="212529"/>
              </a:solidFill>
              <a:latin typeface="DM Sans Bold" charset="0"/>
              <a:sym typeface="DM Sans Bold"/>
            </a:endParaRPr>
          </a:p>
          <a:p>
            <a:pPr algn="ctr">
              <a:lnSpc>
                <a:spcPts val="6789"/>
              </a:lnSpc>
            </a:pPr>
            <a:r>
              <a:rPr lang="ro-RO" sz="7200" i="1" dirty="0">
                <a:solidFill>
                  <a:srgbClr val="212529"/>
                </a:solidFill>
                <a:latin typeface="DM Sans Bold" charset="0"/>
                <a:sym typeface="DM Sans Bold"/>
              </a:rPr>
              <a:t>  (24.06.2024) </a:t>
            </a:r>
          </a:p>
          <a:p>
            <a:pPr marL="1143000" indent="-1143000" algn="ctr">
              <a:lnSpc>
                <a:spcPts val="6789"/>
              </a:lnSpc>
              <a:buAutoNum type="arabicPeriod"/>
            </a:pPr>
            <a:endParaRPr lang="ro-RO" sz="7200" i="1" dirty="0">
              <a:solidFill>
                <a:srgbClr val="212529"/>
              </a:solidFill>
              <a:latin typeface="DM Sans Bold" charset="0"/>
              <a:sym typeface="DM Sans Bold"/>
            </a:endParaRPr>
          </a:p>
          <a:p>
            <a:pPr algn="ctr">
              <a:lnSpc>
                <a:spcPts val="6789"/>
              </a:lnSpc>
            </a:pPr>
            <a:endParaRPr lang="ro-RO" sz="7200" i="1" dirty="0">
              <a:solidFill>
                <a:srgbClr val="212529"/>
              </a:solidFill>
              <a:latin typeface="DM Sans Bold" charset="0"/>
              <a:sym typeface="DM Sans Bold"/>
            </a:endParaRPr>
          </a:p>
          <a:p>
            <a:pPr algn="ctr">
              <a:lnSpc>
                <a:spcPts val="6789"/>
              </a:lnSpc>
            </a:pPr>
            <a:r>
              <a:rPr lang="ro-RO" sz="7200" i="1" dirty="0">
                <a:solidFill>
                  <a:srgbClr val="212529"/>
                </a:solidFill>
                <a:latin typeface="DM Sans Bold" charset="0"/>
                <a:sym typeface="DM Sans Bold"/>
              </a:rPr>
              <a:t>2.  Valerii Gherasimov</a:t>
            </a:r>
            <a:endParaRPr lang="en-US" sz="7200" i="1" dirty="0">
              <a:solidFill>
                <a:srgbClr val="212529"/>
              </a:solidFill>
              <a:latin typeface="DM Sans Bold" charset="0"/>
              <a:sym typeface="DM Sans Bold"/>
            </a:endParaRPr>
          </a:p>
        </p:txBody>
      </p:sp>
      <p:sp>
        <p:nvSpPr>
          <p:cNvPr id="5" name="Freeform 5">
            <a:extLst>
              <a:ext uri="{FF2B5EF4-FFF2-40B4-BE49-F238E27FC236}">
                <a16:creationId xmlns:a16="http://schemas.microsoft.com/office/drawing/2014/main" xmlns="" id="{30F0DAB2-77A0-ADC0-65EC-A0DD83D235FD}"/>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6" name="Freeform 6">
            <a:extLst>
              <a:ext uri="{FF2B5EF4-FFF2-40B4-BE49-F238E27FC236}">
                <a16:creationId xmlns:a16="http://schemas.microsoft.com/office/drawing/2014/main" xmlns="" id="{BC058AB9-4675-D34E-9097-93795D5A6A98}"/>
              </a:ext>
            </a:extLst>
          </p:cNvPr>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7" name="Freeform 7">
            <a:extLst>
              <a:ext uri="{FF2B5EF4-FFF2-40B4-BE49-F238E27FC236}">
                <a16:creationId xmlns:a16="http://schemas.microsoft.com/office/drawing/2014/main" xmlns="" id="{D2C6882B-ACDE-9938-FB83-2AE2E705002B}"/>
              </a:ext>
            </a:extLst>
          </p:cNvPr>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8" name="Freeform 8">
            <a:extLst>
              <a:ext uri="{FF2B5EF4-FFF2-40B4-BE49-F238E27FC236}">
                <a16:creationId xmlns:a16="http://schemas.microsoft.com/office/drawing/2014/main" xmlns="" id="{93B945AF-1127-D6DD-4D25-D04A886B43F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9" name="Freeform 9">
            <a:extLst>
              <a:ext uri="{FF2B5EF4-FFF2-40B4-BE49-F238E27FC236}">
                <a16:creationId xmlns:a16="http://schemas.microsoft.com/office/drawing/2014/main" xmlns="" id="{79CA33A9-8463-69B7-B203-8590F91C4C1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10" name="Freeform 10">
            <a:extLst>
              <a:ext uri="{FF2B5EF4-FFF2-40B4-BE49-F238E27FC236}">
                <a16:creationId xmlns:a16="http://schemas.microsoft.com/office/drawing/2014/main" xmlns="" id="{A0EBEC35-E178-01E4-8EB2-3C6B8B0DBA03}"/>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11" name="Freeform 11">
            <a:extLst>
              <a:ext uri="{FF2B5EF4-FFF2-40B4-BE49-F238E27FC236}">
                <a16:creationId xmlns:a16="http://schemas.microsoft.com/office/drawing/2014/main" xmlns="" id="{39E9D4B3-9310-6786-D1C9-3488D2F0E378}"/>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12" name="Freeform 12">
            <a:extLst>
              <a:ext uri="{FF2B5EF4-FFF2-40B4-BE49-F238E27FC236}">
                <a16:creationId xmlns:a16="http://schemas.microsoft.com/office/drawing/2014/main" xmlns="" id="{022429AC-748E-95CA-1C85-DA6D14222D0D}"/>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3" name="Freeform 13">
            <a:extLst>
              <a:ext uri="{FF2B5EF4-FFF2-40B4-BE49-F238E27FC236}">
                <a16:creationId xmlns:a16="http://schemas.microsoft.com/office/drawing/2014/main" xmlns="" id="{AEE97836-A3F4-695C-7D80-BDE3EB5EE681}"/>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4" name="Freeform 14">
            <a:extLst>
              <a:ext uri="{FF2B5EF4-FFF2-40B4-BE49-F238E27FC236}">
                <a16:creationId xmlns:a16="http://schemas.microsoft.com/office/drawing/2014/main" xmlns="" id="{3F193959-11D2-F509-4DFA-B768198DBFA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5" name="Freeform 15">
            <a:extLst>
              <a:ext uri="{FF2B5EF4-FFF2-40B4-BE49-F238E27FC236}">
                <a16:creationId xmlns:a16="http://schemas.microsoft.com/office/drawing/2014/main" xmlns="" id="{B205FF4D-4AE3-4274-54EB-00D03C7BBC08}"/>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6" name="Freeform 16">
            <a:extLst>
              <a:ext uri="{FF2B5EF4-FFF2-40B4-BE49-F238E27FC236}">
                <a16:creationId xmlns:a16="http://schemas.microsoft.com/office/drawing/2014/main" xmlns="" id="{FD736E40-6256-3D20-2D89-CD786C2DA1D8}"/>
              </a:ext>
            </a:extLst>
          </p:cNvPr>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7" name="Freeform 17">
            <a:extLst>
              <a:ext uri="{FF2B5EF4-FFF2-40B4-BE49-F238E27FC236}">
                <a16:creationId xmlns:a16="http://schemas.microsoft.com/office/drawing/2014/main" xmlns="" id="{DA4840D9-5982-4829-F4F1-462E0A9630C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Tree>
    <p:extLst>
      <p:ext uri="{BB962C8B-B14F-4D97-AF65-F5344CB8AC3E}">
        <p14:creationId xmlns:p14="http://schemas.microsoft.com/office/powerpoint/2010/main" val="392844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4" name="Freeform 4"/>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7" name="Freeform 7"/>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8" name="Freeform 8"/>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9" name="Freeform 9"/>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0" name="Freeform 10"/>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1" name="Freeform 11"/>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2" name="Freeform 12"/>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3" name="Freeform 13"/>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4" name="Freeform 14"/>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
        <p:nvSpPr>
          <p:cNvPr id="15" name="TextBox 15"/>
          <p:cNvSpPr txBox="1"/>
          <p:nvPr/>
        </p:nvSpPr>
        <p:spPr>
          <a:xfrm>
            <a:off x="3688802" y="3019867"/>
            <a:ext cx="10910396" cy="3364511"/>
          </a:xfrm>
          <a:prstGeom prst="rect">
            <a:avLst/>
          </a:prstGeom>
        </p:spPr>
        <p:txBody>
          <a:bodyPr lIns="0" tIns="0" rIns="0" bIns="0" rtlCol="0" anchor="t">
            <a:spAutoFit/>
          </a:bodyPr>
          <a:lstStyle/>
          <a:p>
            <a:pPr algn="ctr">
              <a:lnSpc>
                <a:spcPts val="12699"/>
              </a:lnSpc>
            </a:pPr>
            <a:r>
              <a:rPr lang="en-US" sz="14597" b="1">
                <a:solidFill>
                  <a:srgbClr val="000000"/>
                </a:solidFill>
                <a:latin typeface="DM Sans Bold"/>
                <a:ea typeface="DM Sans Bold"/>
                <a:cs typeface="DM Sans Bold"/>
                <a:sym typeface="DM Sans Bold"/>
              </a:rPr>
              <a:t>Thank you very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994934" y="2091045"/>
            <a:ext cx="6264366" cy="6104909"/>
          </a:xfrm>
          <a:custGeom>
            <a:avLst/>
            <a:gdLst/>
            <a:ahLst/>
            <a:cxnLst/>
            <a:rect l="l" t="t" r="r" b="b"/>
            <a:pathLst>
              <a:path w="6264366" h="6104909">
                <a:moveTo>
                  <a:pt x="0" y="0"/>
                </a:moveTo>
                <a:lnTo>
                  <a:pt x="6264366" y="0"/>
                </a:lnTo>
                <a:lnTo>
                  <a:pt x="6264366" y="6104910"/>
                </a:lnTo>
                <a:lnTo>
                  <a:pt x="0" y="61049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3" name="TextBox 3"/>
          <p:cNvSpPr txBox="1"/>
          <p:nvPr/>
        </p:nvSpPr>
        <p:spPr>
          <a:xfrm>
            <a:off x="1504950" y="1793268"/>
            <a:ext cx="7848753" cy="33870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Dreptul International Penal</a:t>
            </a:r>
          </a:p>
        </p:txBody>
      </p:sp>
      <p:sp>
        <p:nvSpPr>
          <p:cNvPr id="4" name="TextBox 4"/>
          <p:cNvSpPr txBox="1"/>
          <p:nvPr/>
        </p:nvSpPr>
        <p:spPr>
          <a:xfrm>
            <a:off x="1504950" y="5723283"/>
            <a:ext cx="7707571" cy="2324100"/>
          </a:xfrm>
          <a:prstGeom prst="rect">
            <a:avLst/>
          </a:prstGeom>
        </p:spPr>
        <p:txBody>
          <a:bodyPr lIns="0" tIns="0" rIns="0" bIns="0" rtlCol="0" anchor="t">
            <a:spAutoFit/>
          </a:bodyPr>
          <a:lstStyle/>
          <a:p>
            <a:pPr marL="0" lvl="0" indent="0" algn="l">
              <a:lnSpc>
                <a:spcPts val="2699"/>
              </a:lnSpc>
              <a:spcBef>
                <a:spcPct val="0"/>
              </a:spcBef>
            </a:pPr>
            <a:r>
              <a:rPr lang="en-US" sz="1999" spc="119">
                <a:solidFill>
                  <a:srgbClr val="000000"/>
                </a:solidFill>
                <a:latin typeface="DM Sans"/>
                <a:ea typeface="DM Sans"/>
                <a:cs typeface="DM Sans"/>
                <a:sym typeface="DM Sans"/>
              </a:rPr>
              <a:t>D</a:t>
            </a:r>
            <a:r>
              <a:rPr lang="en-US" sz="1999" u="none" spc="119">
                <a:solidFill>
                  <a:srgbClr val="000000"/>
                </a:solidFill>
                <a:latin typeface="DM Sans"/>
                <a:ea typeface="DM Sans"/>
                <a:cs typeface="DM Sans"/>
                <a:sym typeface="DM Sans"/>
              </a:rPr>
              <a:t>reptul penal internațional reunește normele, instituțiile și procedurile interstatale care califică anumite comportamente drept infracțiuni (genocid, crime împotriva umanității, crime de război, crime de agresiune) și organizează în mod coordonat urmărirea penală a celor responsabili.</a:t>
            </a:r>
          </a:p>
          <a:p>
            <a:pPr marL="0" lvl="0" indent="0" algn="l">
              <a:lnSpc>
                <a:spcPts val="2699"/>
              </a:lnSpc>
              <a:spcBef>
                <a:spcPct val="0"/>
              </a:spcBef>
            </a:pPr>
            <a:endParaRPr lang="en-US" sz="1999" u="none" spc="119">
              <a:solidFill>
                <a:srgbClr val="000000"/>
              </a:solidFill>
              <a:latin typeface="DM Sans"/>
              <a:ea typeface="DM Sans"/>
              <a:cs typeface="DM Sans"/>
              <a:sym typeface="DM Sans"/>
            </a:endParaRPr>
          </a:p>
        </p:txBody>
      </p:sp>
      <p:sp>
        <p:nvSpPr>
          <p:cNvPr id="5" name="Freeform 5"/>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ro-RO"/>
          </a:p>
        </p:txBody>
      </p:sp>
      <p:sp>
        <p:nvSpPr>
          <p:cNvPr id="6" name="Freeform 6"/>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7" name="Freeform 7"/>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8" name="Freeform 8"/>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9" name="Freeform 9"/>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10" name="TextBox 10"/>
          <p:cNvSpPr txBox="1"/>
          <p:nvPr/>
        </p:nvSpPr>
        <p:spPr>
          <a:xfrm>
            <a:off x="1504950" y="8309941"/>
            <a:ext cx="7707571" cy="657225"/>
          </a:xfrm>
          <a:prstGeom prst="rect">
            <a:avLst/>
          </a:prstGeom>
        </p:spPr>
        <p:txBody>
          <a:bodyPr lIns="0" tIns="0" rIns="0" bIns="0" rtlCol="0" anchor="t">
            <a:spAutoFit/>
          </a:bodyPr>
          <a:lstStyle/>
          <a:p>
            <a:pPr marL="0" lvl="0" indent="0" algn="l">
              <a:lnSpc>
                <a:spcPts val="2699"/>
              </a:lnSpc>
              <a:spcBef>
                <a:spcPct val="0"/>
              </a:spcBef>
            </a:pPr>
            <a:r>
              <a:rPr lang="en-US" sz="1999" spc="119">
                <a:solidFill>
                  <a:srgbClr val="000000"/>
                </a:solidFill>
                <a:latin typeface="DM Sans"/>
                <a:ea typeface="DM Sans"/>
                <a:cs typeface="DM Sans"/>
                <a:sym typeface="DM Sans"/>
              </a:rPr>
              <a:t>S</a:t>
            </a:r>
            <a:r>
              <a:rPr lang="en-US" sz="1999" u="none" spc="119">
                <a:solidFill>
                  <a:srgbClr val="000000"/>
                </a:solidFill>
                <a:latin typeface="DM Sans"/>
                <a:ea typeface="DM Sans"/>
                <a:cs typeface="DM Sans"/>
                <a:sym typeface="DM Sans"/>
              </a:rPr>
              <a:t>tatele trebuie să respecte atât principiile dreptului penal internațional, cât și cele naționale și regionale aplicabile.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xmlns="" id="{16483681-2BF3-F33E-70BF-153EA7C4239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xmlns="" id="{23F336F0-B291-7E74-13CB-C83EB9DC8A33}"/>
              </a:ext>
            </a:extLst>
          </p:cNvPr>
          <p:cNvSpPr txBox="1"/>
          <p:nvPr/>
        </p:nvSpPr>
        <p:spPr>
          <a:xfrm>
            <a:off x="1558087" y="1397824"/>
            <a:ext cx="7848753" cy="1166538"/>
          </a:xfrm>
          <a:prstGeom prst="rect">
            <a:avLst/>
          </a:prstGeom>
        </p:spPr>
        <p:txBody>
          <a:bodyPr lIns="0" tIns="0" rIns="0" bIns="0" rtlCol="0" anchor="t">
            <a:spAutoFit/>
          </a:bodyPr>
          <a:lstStyle/>
          <a:p>
            <a:pPr algn="l">
              <a:lnSpc>
                <a:spcPts val="8730"/>
              </a:lnSpc>
            </a:pPr>
            <a:r>
              <a:rPr lang="ro-MD" sz="9000" b="1" dirty="0">
                <a:solidFill>
                  <a:srgbClr val="000000"/>
                </a:solidFill>
                <a:latin typeface="DM Sans Bold"/>
                <a:ea typeface="DM Sans Bold"/>
                <a:cs typeface="DM Sans Bold"/>
                <a:sym typeface="DM Sans Bold"/>
              </a:rPr>
              <a:t>Istoric </a:t>
            </a:r>
            <a:endParaRPr lang="en-US" sz="9000" b="1" dirty="0">
              <a:solidFill>
                <a:srgbClr val="000000"/>
              </a:solidFill>
              <a:latin typeface="DM Sans Bold"/>
              <a:ea typeface="DM Sans Bold"/>
              <a:cs typeface="DM Sans Bold"/>
              <a:sym typeface="DM Sans Bold"/>
            </a:endParaRPr>
          </a:p>
        </p:txBody>
      </p:sp>
      <p:sp>
        <p:nvSpPr>
          <p:cNvPr id="4" name="TextBox 4">
            <a:extLst>
              <a:ext uri="{FF2B5EF4-FFF2-40B4-BE49-F238E27FC236}">
                <a16:creationId xmlns:a16="http://schemas.microsoft.com/office/drawing/2014/main" xmlns="" id="{BFAED96F-E249-A484-88DC-120B23A72C6D}"/>
              </a:ext>
            </a:extLst>
          </p:cNvPr>
          <p:cNvSpPr txBox="1"/>
          <p:nvPr/>
        </p:nvSpPr>
        <p:spPr>
          <a:xfrm>
            <a:off x="1558087" y="2910666"/>
            <a:ext cx="15569460" cy="7586629"/>
          </a:xfrm>
          <a:prstGeom prst="rect">
            <a:avLst/>
          </a:prstGeom>
        </p:spPr>
        <p:txBody>
          <a:bodyPr wrap="square" lIns="0" tIns="0" rIns="0" bIns="0" rtlCol="0" anchor="t">
            <a:spAutoFit/>
          </a:bodyPr>
          <a:lstStyle/>
          <a:p>
            <a:pPr marL="342900" lvl="0" indent="-342900" algn="l">
              <a:lnSpc>
                <a:spcPts val="2699"/>
              </a:lnSpc>
              <a:spcBef>
                <a:spcPct val="0"/>
              </a:spcBef>
              <a:buAutoNum type="arabicPeriod"/>
            </a:pPr>
            <a:r>
              <a:rPr lang="fr-FR" sz="3000" b="1" dirty="0">
                <a:effectLst/>
                <a:latin typeface="Aptos" panose="020B0004020202020204" pitchFamily="34" charset="0"/>
                <a:ea typeface="Aptos" panose="020B0004020202020204" pitchFamily="34" charset="0"/>
                <a:cs typeface="Times New Roman" panose="02020603050405020304" pitchFamily="18" charset="0"/>
              </a:rPr>
              <a:t> </a:t>
            </a:r>
            <a:r>
              <a:rPr lang="fr-FR" sz="3000" b="1" dirty="0" err="1">
                <a:effectLst/>
                <a:latin typeface="Aptos" panose="020B0004020202020204" pitchFamily="34" charset="0"/>
                <a:ea typeface="Aptos" panose="020B0004020202020204" pitchFamily="34" charset="0"/>
                <a:cs typeface="Times New Roman" panose="02020603050405020304" pitchFamily="18" charset="0"/>
              </a:rPr>
              <a:t>Perioada</a:t>
            </a:r>
            <a:r>
              <a:rPr lang="fr-FR" sz="3000" b="1" dirty="0">
                <a:effectLst/>
                <a:latin typeface="Aptos" panose="020B0004020202020204" pitchFamily="34" charset="0"/>
                <a:ea typeface="Aptos" panose="020B0004020202020204" pitchFamily="34" charset="0"/>
                <a:cs typeface="Times New Roman" panose="02020603050405020304" pitchFamily="18" charset="0"/>
              </a:rPr>
              <a:t> </a:t>
            </a:r>
            <a:r>
              <a:rPr lang="fr-FR" sz="3000" b="1" dirty="0" err="1">
                <a:effectLst/>
                <a:latin typeface="Aptos" panose="020B0004020202020204" pitchFamily="34" charset="0"/>
                <a:ea typeface="Aptos" panose="020B0004020202020204" pitchFamily="34" charset="0"/>
                <a:cs typeface="Times New Roman" panose="02020603050405020304" pitchFamily="18" charset="0"/>
              </a:rPr>
              <a:t>antebelica</a:t>
            </a:r>
            <a:r>
              <a:rPr lang="fr-FR" sz="3000" dirty="0">
                <a:effectLst/>
                <a:latin typeface="Aptos" panose="020B0004020202020204" pitchFamily="34" charset="0"/>
                <a:ea typeface="Aptos" panose="020B0004020202020204" pitchFamily="34" charset="0"/>
                <a:cs typeface="Times New Roman" panose="02020603050405020304" pitchFamily="18" charset="0"/>
              </a:rPr>
              <a:t> </a:t>
            </a:r>
          </a:p>
          <a:p>
            <a:pPr lvl="0" algn="l">
              <a:lnSpc>
                <a:spcPts val="2699"/>
              </a:lnSpc>
              <a:spcBef>
                <a:spcPct val="0"/>
              </a:spcBef>
            </a:pPr>
            <a:endParaRPr lang="fr-FR" sz="3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ts val="2699"/>
              </a:lnSpc>
              <a:spcBef>
                <a:spcPct val="0"/>
              </a:spcBef>
              <a:buFontTx/>
              <a:buChar char="-"/>
            </a:pPr>
            <a:r>
              <a:rPr lang="ro-MD" sz="3000" dirty="0">
                <a:latin typeface="Aptos" panose="020B0004020202020204" pitchFamily="34" charset="0"/>
                <a:ea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Termen</a:t>
            </a:r>
            <a:r>
              <a:rPr lang="fr-FR" sz="3000" dirty="0">
                <a:latin typeface="Aptos" panose="020B0004020202020204" pitchFamily="34" charset="0"/>
                <a:cs typeface="Times New Roman" panose="02020603050405020304" pitchFamily="18" charset="0"/>
              </a:rPr>
              <a:t> inexistent de </a:t>
            </a:r>
            <a:r>
              <a:rPr lang="fr-FR" sz="3000" dirty="0" err="1">
                <a:latin typeface="Aptos" panose="020B0004020202020204" pitchFamily="34" charset="0"/>
                <a:cs typeface="Times New Roman" panose="02020603050405020304" pitchFamily="18" charset="0"/>
              </a:rPr>
              <a:t>raspundere</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Penala</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Internationala</a:t>
            </a:r>
            <a:r>
              <a:rPr lang="fr-FR" sz="3000" dirty="0">
                <a:latin typeface="Aptos" panose="020B0004020202020204" pitchFamily="34" charset="0"/>
                <a:cs typeface="Times New Roman" panose="02020603050405020304" pitchFamily="18" charset="0"/>
              </a:rPr>
              <a:t> </a:t>
            </a:r>
          </a:p>
          <a:p>
            <a:pPr marL="342900" lvl="0" indent="-342900" algn="l">
              <a:lnSpc>
                <a:spcPts val="2699"/>
              </a:lnSpc>
              <a:spcBef>
                <a:spcPct val="0"/>
              </a:spcBef>
              <a:buFontTx/>
              <a:buChar char="-"/>
            </a:pPr>
            <a:endParaRPr lang="fr-FR" sz="3000" dirty="0">
              <a:latin typeface="Aptos" panose="020B0004020202020204" pitchFamily="34" charset="0"/>
              <a:cs typeface="Times New Roman" panose="02020603050405020304" pitchFamily="18" charset="0"/>
            </a:endParaRPr>
          </a:p>
          <a:p>
            <a:pPr marL="457200" lvl="0" indent="-457200" algn="l">
              <a:lnSpc>
                <a:spcPts val="2699"/>
              </a:lnSpc>
              <a:spcBef>
                <a:spcPct val="0"/>
              </a:spcBef>
              <a:buFontTx/>
              <a:buChar char="-"/>
            </a:pPr>
            <a:r>
              <a:rPr lang="fr-FR" sz="3000" dirty="0" err="1">
                <a:latin typeface="Aptos" panose="020B0004020202020204" pitchFamily="34" charset="0"/>
                <a:cs typeface="Times New Roman" panose="02020603050405020304" pitchFamily="18" charset="0"/>
              </a:rPr>
              <a:t>Competenta</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suverana</a:t>
            </a:r>
            <a:r>
              <a:rPr lang="fr-FR" sz="3000" dirty="0">
                <a:latin typeface="Aptos" panose="020B0004020202020204" pitchFamily="34" charset="0"/>
                <a:cs typeface="Times New Roman" panose="02020603050405020304" pitchFamily="18" charset="0"/>
              </a:rPr>
              <a:t> a </a:t>
            </a:r>
            <a:r>
              <a:rPr lang="fr-FR" sz="3000" dirty="0" err="1">
                <a:latin typeface="Aptos" panose="020B0004020202020204" pitchFamily="34" charset="0"/>
                <a:cs typeface="Times New Roman" panose="02020603050405020304" pitchFamily="18" charset="0"/>
              </a:rPr>
              <a:t>fiecarui</a:t>
            </a:r>
            <a:r>
              <a:rPr lang="fr-FR" sz="3000" dirty="0">
                <a:latin typeface="Aptos" panose="020B0004020202020204" pitchFamily="34" charset="0"/>
                <a:cs typeface="Times New Roman" panose="02020603050405020304" pitchFamily="18" charset="0"/>
              </a:rPr>
              <a:t> stat</a:t>
            </a:r>
            <a:endParaRPr lang="ro-MD" sz="3000" dirty="0">
              <a:latin typeface="Aptos" panose="020B0004020202020204" pitchFamily="34" charset="0"/>
              <a:cs typeface="Times New Roman" panose="02020603050405020304" pitchFamily="18" charset="0"/>
            </a:endParaRPr>
          </a:p>
          <a:p>
            <a:pPr marL="457200" lvl="0" indent="-457200" algn="l">
              <a:lnSpc>
                <a:spcPts val="2699"/>
              </a:lnSpc>
              <a:spcBef>
                <a:spcPct val="0"/>
              </a:spcBef>
              <a:buFontTx/>
              <a:buChar char="-"/>
            </a:pPr>
            <a:endParaRPr lang="fr-FR" sz="30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ts val="2699"/>
              </a:lnSpc>
              <a:spcBef>
                <a:spcPct val="0"/>
              </a:spcBef>
              <a:buFontTx/>
              <a:buChar char="-"/>
            </a:pPr>
            <a:endParaRPr lang="en-US" sz="3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ts val="2699"/>
              </a:lnSpc>
              <a:spcBef>
                <a:spcPct val="0"/>
              </a:spcBef>
              <a:buAutoNum type="arabicPeriod" startAt="2"/>
            </a:pPr>
            <a:r>
              <a:rPr lang="fr-FR" sz="3000" b="1" dirty="0" err="1">
                <a:effectLst/>
                <a:latin typeface="Aptos" panose="020B0004020202020204" pitchFamily="34" charset="0"/>
                <a:ea typeface="Aptos" panose="020B0004020202020204" pitchFamily="34" charset="0"/>
                <a:cs typeface="Times New Roman" panose="02020603050405020304" pitchFamily="18" charset="0"/>
              </a:rPr>
              <a:t>Perioada</a:t>
            </a:r>
            <a:r>
              <a:rPr lang="fr-FR" sz="3000" b="1" dirty="0">
                <a:effectLst/>
                <a:latin typeface="Aptos" panose="020B0004020202020204" pitchFamily="34" charset="0"/>
                <a:ea typeface="Aptos" panose="020B0004020202020204" pitchFamily="34" charset="0"/>
                <a:cs typeface="Times New Roman" panose="02020603050405020304" pitchFamily="18" charset="0"/>
              </a:rPr>
              <a:t> </a:t>
            </a:r>
            <a:r>
              <a:rPr lang="fr-FR" sz="3000" b="1" dirty="0" err="1">
                <a:effectLst/>
                <a:latin typeface="Aptos" panose="020B0004020202020204" pitchFamily="34" charset="0"/>
                <a:ea typeface="Aptos" panose="020B0004020202020204" pitchFamily="34" charset="0"/>
                <a:cs typeface="Times New Roman" panose="02020603050405020304" pitchFamily="18" charset="0"/>
              </a:rPr>
              <a:t>postbelica</a:t>
            </a:r>
            <a:endParaRPr lang="fr-FR" sz="3000" b="1" dirty="0">
              <a:effectLst/>
              <a:latin typeface="Aptos" panose="020B0004020202020204" pitchFamily="34" charset="0"/>
              <a:ea typeface="Aptos" panose="020B0004020202020204" pitchFamily="34" charset="0"/>
              <a:cs typeface="Times New Roman" panose="02020603050405020304" pitchFamily="18" charset="0"/>
            </a:endParaRPr>
          </a:p>
          <a:p>
            <a:pPr lvl="0" algn="l">
              <a:lnSpc>
                <a:spcPts val="2699"/>
              </a:lnSpc>
              <a:spcBef>
                <a:spcPct val="0"/>
              </a:spcBef>
            </a:pPr>
            <a:endParaRPr lang="fr-FR" sz="3000" b="1"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ts val="2699"/>
              </a:lnSpc>
              <a:spcBef>
                <a:spcPct val="0"/>
              </a:spcBef>
              <a:buFontTx/>
              <a:buChar char="-"/>
            </a:pPr>
            <a:r>
              <a:rPr lang="fr-FR" sz="3000" dirty="0" err="1">
                <a:latin typeface="Aptos" panose="020B0004020202020204" pitchFamily="34" charset="0"/>
                <a:cs typeface="Times New Roman" panose="02020603050405020304" pitchFamily="18" charset="0"/>
              </a:rPr>
              <a:t>Crimele</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comise</a:t>
            </a:r>
            <a:r>
              <a:rPr lang="fr-FR" sz="3000" dirty="0">
                <a:latin typeface="Aptos" panose="020B0004020202020204" pitchFamily="34" charset="0"/>
                <a:cs typeface="Times New Roman" panose="02020603050405020304" pitchFamily="18" charset="0"/>
              </a:rPr>
              <a:t> de NSDAP</a:t>
            </a:r>
          </a:p>
          <a:p>
            <a:pPr marL="342900" lvl="0" indent="-342900" algn="l">
              <a:lnSpc>
                <a:spcPts val="2699"/>
              </a:lnSpc>
              <a:spcBef>
                <a:spcPct val="0"/>
              </a:spcBef>
              <a:buFontTx/>
              <a:buChar char="-"/>
            </a:pPr>
            <a:endParaRPr lang="fr-FR" sz="3000" dirty="0">
              <a:latin typeface="Aptos" panose="020B0004020202020204" pitchFamily="34" charset="0"/>
              <a:cs typeface="Times New Roman" panose="02020603050405020304" pitchFamily="18" charset="0"/>
            </a:endParaRPr>
          </a:p>
          <a:p>
            <a:pPr marL="342900" lvl="0" indent="-342900" algn="l">
              <a:lnSpc>
                <a:spcPts val="2699"/>
              </a:lnSpc>
              <a:spcBef>
                <a:spcPct val="0"/>
              </a:spcBef>
              <a:buFontTx/>
              <a:buChar char="-"/>
            </a:pPr>
            <a:r>
              <a:rPr lang="fr-FR" sz="3000" dirty="0" err="1">
                <a:latin typeface="Aptos" panose="020B0004020202020204" pitchFamily="34" charset="0"/>
                <a:cs typeface="Times New Roman" panose="02020603050405020304" pitchFamily="18" charset="0"/>
              </a:rPr>
              <a:t>Instituirea</a:t>
            </a:r>
            <a:r>
              <a:rPr lang="fr-FR" sz="3000" dirty="0">
                <a:latin typeface="Aptos" panose="020B0004020202020204" pitchFamily="34" charset="0"/>
                <a:cs typeface="Times New Roman" panose="02020603050405020304" pitchFamily="18" charset="0"/>
              </a:rPr>
              <a:t> TMI </a:t>
            </a:r>
            <a:r>
              <a:rPr lang="fr-FR" sz="3000" dirty="0" err="1">
                <a:latin typeface="Aptos" panose="020B0004020202020204" pitchFamily="34" charset="0"/>
                <a:cs typeface="Times New Roman" panose="02020603050405020304" pitchFamily="18" charset="0"/>
              </a:rPr>
              <a:t>Nurnberg</a:t>
            </a:r>
            <a:endParaRPr lang="fr-FR" sz="3000" dirty="0">
              <a:latin typeface="Aptos" panose="020B0004020202020204" pitchFamily="34" charset="0"/>
              <a:cs typeface="Times New Roman" panose="02020603050405020304" pitchFamily="18" charset="0"/>
            </a:endParaRPr>
          </a:p>
          <a:p>
            <a:pPr lvl="0" algn="l">
              <a:lnSpc>
                <a:spcPts val="2699"/>
              </a:lnSpc>
              <a:spcBef>
                <a:spcPct val="0"/>
              </a:spcBef>
            </a:pPr>
            <a:endParaRPr lang="fr-FR" sz="3000" dirty="0">
              <a:latin typeface="Aptos" panose="020B0004020202020204" pitchFamily="34" charset="0"/>
              <a:cs typeface="Times New Roman" panose="02020603050405020304" pitchFamily="18" charset="0"/>
            </a:endParaRPr>
          </a:p>
          <a:p>
            <a:pPr lvl="0" algn="l">
              <a:lnSpc>
                <a:spcPts val="2699"/>
              </a:lnSpc>
              <a:spcBef>
                <a:spcPct val="0"/>
              </a:spcBef>
            </a:pPr>
            <a:r>
              <a:rPr lang="fr-FR" sz="3000" dirty="0">
                <a:latin typeface="Aptos" panose="020B0004020202020204" pitchFamily="34" charset="0"/>
                <a:cs typeface="Times New Roman" panose="02020603050405020304" pitchFamily="18" charset="0"/>
              </a:rPr>
              <a:t>3 crime:</a:t>
            </a:r>
          </a:p>
          <a:p>
            <a:pPr lvl="0" algn="l">
              <a:lnSpc>
                <a:spcPts val="2699"/>
              </a:lnSpc>
              <a:spcBef>
                <a:spcPct val="0"/>
              </a:spcBef>
            </a:pPr>
            <a:endParaRPr lang="fr-FR" sz="3000" dirty="0">
              <a:latin typeface="Aptos" panose="020B0004020202020204" pitchFamily="34" charset="0"/>
              <a:cs typeface="Times New Roman" panose="02020603050405020304" pitchFamily="18" charset="0"/>
            </a:endParaRPr>
          </a:p>
          <a:p>
            <a:pPr marL="342900" lvl="0" indent="-342900">
              <a:lnSpc>
                <a:spcPct val="115000"/>
              </a:lnSpc>
              <a:buFont typeface="+mj-lt"/>
              <a:buAutoNum type="arabicParenR"/>
            </a:pPr>
            <a:r>
              <a:rPr lang="fr-FR" sz="3000" dirty="0" err="1">
                <a:latin typeface="Aptos" panose="020B0004020202020204" pitchFamily="34" charset="0"/>
                <a:cs typeface="Times New Roman" panose="02020603050405020304" pitchFamily="18" charset="0"/>
              </a:rPr>
              <a:t>Crimele</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impotriva</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pacii</a:t>
            </a:r>
            <a:endParaRPr lang="ro-RO" sz="3000" dirty="0">
              <a:latin typeface="Aptos" panose="020B0004020202020204" pitchFamily="34" charset="0"/>
              <a:cs typeface="Times New Roman" panose="02020603050405020304" pitchFamily="18" charset="0"/>
            </a:endParaRPr>
          </a:p>
          <a:p>
            <a:pPr marL="342900" lvl="0" indent="-342900">
              <a:lnSpc>
                <a:spcPct val="115000"/>
              </a:lnSpc>
              <a:buFont typeface="+mj-lt"/>
              <a:buAutoNum type="arabicParenR"/>
            </a:pPr>
            <a:r>
              <a:rPr lang="fr-FR" sz="3000" dirty="0" err="1">
                <a:latin typeface="Aptos" panose="020B0004020202020204" pitchFamily="34" charset="0"/>
                <a:cs typeface="Times New Roman" panose="02020603050405020304" pitchFamily="18" charset="0"/>
              </a:rPr>
              <a:t>Crimele</a:t>
            </a:r>
            <a:r>
              <a:rPr lang="fr-FR" sz="3000" dirty="0">
                <a:latin typeface="Aptos" panose="020B0004020202020204" pitchFamily="34" charset="0"/>
                <a:cs typeface="Times New Roman" panose="02020603050405020304" pitchFamily="18" charset="0"/>
              </a:rPr>
              <a:t> de </a:t>
            </a:r>
            <a:r>
              <a:rPr lang="fr-FR" sz="3000" dirty="0" err="1">
                <a:latin typeface="Aptos" panose="020B0004020202020204" pitchFamily="34" charset="0"/>
                <a:cs typeface="Times New Roman" panose="02020603050405020304" pitchFamily="18" charset="0"/>
              </a:rPr>
              <a:t>razboi</a:t>
            </a:r>
            <a:endParaRPr lang="ro-RO" sz="3000" dirty="0">
              <a:latin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arenR"/>
            </a:pPr>
            <a:r>
              <a:rPr lang="fr-FR" sz="3000" dirty="0" err="1">
                <a:latin typeface="Aptos" panose="020B0004020202020204" pitchFamily="34" charset="0"/>
                <a:cs typeface="Times New Roman" panose="02020603050405020304" pitchFamily="18" charset="0"/>
              </a:rPr>
              <a:t>Crimele</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impotriva</a:t>
            </a:r>
            <a:r>
              <a:rPr lang="fr-FR" sz="3000" dirty="0">
                <a:latin typeface="Aptos" panose="020B0004020202020204" pitchFamily="34" charset="0"/>
                <a:cs typeface="Times New Roman" panose="02020603050405020304" pitchFamily="18" charset="0"/>
              </a:rPr>
              <a:t> </a:t>
            </a:r>
            <a:r>
              <a:rPr lang="fr-FR" sz="3000" dirty="0" err="1">
                <a:latin typeface="Aptos" panose="020B0004020202020204" pitchFamily="34" charset="0"/>
                <a:cs typeface="Times New Roman" panose="02020603050405020304" pitchFamily="18" charset="0"/>
              </a:rPr>
              <a:t>umanitatii</a:t>
            </a:r>
            <a:endParaRPr lang="ro-RO" sz="3000" dirty="0">
              <a:latin typeface="Aptos" panose="020B0004020202020204" pitchFamily="34" charset="0"/>
              <a:cs typeface="Times New Roman" panose="02020603050405020304" pitchFamily="18" charset="0"/>
            </a:endParaRPr>
          </a:p>
          <a:p>
            <a:pPr lvl="0" algn="l">
              <a:lnSpc>
                <a:spcPts val="2699"/>
              </a:lnSpc>
              <a:spcBef>
                <a:spcPct val="0"/>
              </a:spcBef>
            </a:pPr>
            <a:endParaRPr lang="fr-FR" sz="2500" b="1" dirty="0">
              <a:effectLst/>
              <a:latin typeface="Aptos" panose="020B0004020202020204" pitchFamily="34" charset="0"/>
              <a:ea typeface="Aptos" panose="020B0004020202020204" pitchFamily="34" charset="0"/>
              <a:cs typeface="Times New Roman" panose="02020603050405020304" pitchFamily="18" charset="0"/>
            </a:endParaRPr>
          </a:p>
          <a:p>
            <a:pPr lvl="0" algn="l">
              <a:lnSpc>
                <a:spcPts val="2699"/>
              </a:lnSpc>
              <a:spcBef>
                <a:spcPct val="0"/>
              </a:spcBef>
            </a:pPr>
            <a:endParaRPr lang="en-US" sz="2500" u="none" spc="119" dirty="0">
              <a:solidFill>
                <a:srgbClr val="000000"/>
              </a:solidFill>
              <a:latin typeface="DM Sans"/>
              <a:ea typeface="DM Sans"/>
              <a:cs typeface="DM Sans"/>
              <a:sym typeface="DM Sans"/>
            </a:endParaRPr>
          </a:p>
        </p:txBody>
      </p:sp>
      <p:sp>
        <p:nvSpPr>
          <p:cNvPr id="5" name="Freeform 5">
            <a:extLst>
              <a:ext uri="{FF2B5EF4-FFF2-40B4-BE49-F238E27FC236}">
                <a16:creationId xmlns:a16="http://schemas.microsoft.com/office/drawing/2014/main" xmlns="" id="{73A7B735-90D4-AD9E-B099-8879D7273D4F}"/>
              </a:ext>
            </a:extLst>
          </p:cNvPr>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ro-RO"/>
          </a:p>
        </p:txBody>
      </p:sp>
      <p:sp>
        <p:nvSpPr>
          <p:cNvPr id="6" name="Freeform 6">
            <a:extLst>
              <a:ext uri="{FF2B5EF4-FFF2-40B4-BE49-F238E27FC236}">
                <a16:creationId xmlns:a16="http://schemas.microsoft.com/office/drawing/2014/main" xmlns="" id="{09A833F0-61C0-EEDD-BB25-296E8EFCE313}"/>
              </a:ext>
            </a:extLst>
          </p:cNvPr>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ro-RO"/>
          </a:p>
        </p:txBody>
      </p:sp>
      <p:sp>
        <p:nvSpPr>
          <p:cNvPr id="7" name="Freeform 7">
            <a:extLst>
              <a:ext uri="{FF2B5EF4-FFF2-40B4-BE49-F238E27FC236}">
                <a16:creationId xmlns:a16="http://schemas.microsoft.com/office/drawing/2014/main" xmlns="" id="{468DA1C7-5FC0-9044-2FB6-A22886874DFF}"/>
              </a:ext>
            </a:extLst>
          </p:cNvPr>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8" name="Freeform 8">
            <a:extLst>
              <a:ext uri="{FF2B5EF4-FFF2-40B4-BE49-F238E27FC236}">
                <a16:creationId xmlns:a16="http://schemas.microsoft.com/office/drawing/2014/main" xmlns="" id="{5DA7B62A-BF7A-6045-7013-94F005315589}"/>
              </a:ext>
            </a:extLst>
          </p:cNvPr>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9" name="Freeform 9">
            <a:extLst>
              <a:ext uri="{FF2B5EF4-FFF2-40B4-BE49-F238E27FC236}">
                <a16:creationId xmlns:a16="http://schemas.microsoft.com/office/drawing/2014/main" xmlns="" id="{8130AC2E-2E57-75FC-BDEB-D89C215D3566}"/>
              </a:ext>
            </a:extLst>
          </p:cNvPr>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11" name="TextBox 10">
            <a:extLst>
              <a:ext uri="{FF2B5EF4-FFF2-40B4-BE49-F238E27FC236}">
                <a16:creationId xmlns:a16="http://schemas.microsoft.com/office/drawing/2014/main" xmlns="" id="{53424802-0409-8375-2543-D7853DE77F44}"/>
              </a:ext>
            </a:extLst>
          </p:cNvPr>
          <p:cNvSpPr txBox="1"/>
          <p:nvPr/>
        </p:nvSpPr>
        <p:spPr>
          <a:xfrm>
            <a:off x="10720446" y="4943810"/>
            <a:ext cx="6934200" cy="3785652"/>
          </a:xfrm>
          <a:prstGeom prst="rect">
            <a:avLst/>
          </a:prstGeom>
          <a:noFill/>
        </p:spPr>
        <p:txBody>
          <a:bodyPr wrap="square" rtlCol="0">
            <a:spAutoFit/>
          </a:bodyPr>
          <a:lstStyle/>
          <a:p>
            <a:r>
              <a:rPr lang="fr-FR" sz="3000" b="1" dirty="0">
                <a:latin typeface="Aptos" panose="020B0004020202020204" pitchFamily="34" charset="0"/>
                <a:cs typeface="Times New Roman" panose="02020603050405020304" pitchFamily="18" charset="0"/>
              </a:rPr>
              <a:t>3. </a:t>
            </a:r>
            <a:r>
              <a:rPr lang="fr-FR" sz="3000" b="1" dirty="0" err="1">
                <a:latin typeface="Aptos" panose="020B0004020202020204" pitchFamily="34" charset="0"/>
                <a:cs typeface="Times New Roman" panose="02020603050405020304" pitchFamily="18" charset="0"/>
              </a:rPr>
              <a:t>Consolidarea</a:t>
            </a:r>
            <a:r>
              <a:rPr lang="fr-FR" sz="3000" b="1" dirty="0">
                <a:latin typeface="Aptos" panose="020B0004020202020204" pitchFamily="34" charset="0"/>
                <a:cs typeface="Times New Roman" panose="02020603050405020304" pitchFamily="18" charset="0"/>
              </a:rPr>
              <a:t> </a:t>
            </a:r>
            <a:r>
              <a:rPr lang="fr-FR" sz="3000" b="1" dirty="0" err="1">
                <a:latin typeface="Aptos" panose="020B0004020202020204" pitchFamily="34" charset="0"/>
                <a:cs typeface="Times New Roman" panose="02020603050405020304" pitchFamily="18" charset="0"/>
              </a:rPr>
              <a:t>principiilor</a:t>
            </a:r>
            <a:r>
              <a:rPr lang="fr-FR" sz="3000" b="1" dirty="0">
                <a:latin typeface="Aptos" panose="020B0004020202020204" pitchFamily="34" charset="0"/>
                <a:cs typeface="Times New Roman" panose="02020603050405020304" pitchFamily="18" charset="0"/>
              </a:rPr>
              <a:t> DIP </a:t>
            </a:r>
            <a:r>
              <a:rPr lang="en-GB" sz="3000" b="1" dirty="0">
                <a:latin typeface="Aptos" panose="020B0004020202020204" pitchFamily="34" charset="0"/>
                <a:cs typeface="Times New Roman" panose="02020603050405020304" pitchFamily="18" charset="0"/>
                <a:sym typeface="DM Sans"/>
              </a:rPr>
              <a:t> </a:t>
            </a:r>
            <a:r>
              <a:rPr lang="ro-MD" sz="3000" b="1" dirty="0">
                <a:latin typeface="Aptos" panose="020B0004020202020204" pitchFamily="34" charset="0"/>
                <a:cs typeface="Times New Roman" panose="02020603050405020304" pitchFamily="18" charset="0"/>
                <a:sym typeface="DM Sans"/>
              </a:rPr>
              <a:t>  </a:t>
            </a:r>
            <a:endParaRPr lang="en-US" sz="3000" b="1" dirty="0">
              <a:latin typeface="Aptos" panose="020B0004020202020204" pitchFamily="34" charset="0"/>
              <a:cs typeface="Times New Roman" panose="02020603050405020304" pitchFamily="18" charset="0"/>
              <a:sym typeface="DM Sans"/>
            </a:endParaRPr>
          </a:p>
          <a:p>
            <a:endParaRPr lang="en-US" sz="3000" dirty="0">
              <a:latin typeface="Aptos" panose="020B0004020202020204" pitchFamily="34" charset="0"/>
              <a:cs typeface="Times New Roman" panose="02020603050405020304" pitchFamily="18" charset="0"/>
              <a:sym typeface="DM Sans"/>
            </a:endParaRPr>
          </a:p>
          <a:p>
            <a:pPr marL="285750" indent="-285750">
              <a:buFontTx/>
              <a:buChar char="-"/>
            </a:pPr>
            <a:r>
              <a:rPr lang="en-US" sz="3000" dirty="0">
                <a:latin typeface="Aptos" panose="020B0004020202020204" pitchFamily="34" charset="0"/>
                <a:cs typeface="Times New Roman" panose="02020603050405020304" pitchFamily="18" charset="0"/>
                <a:sym typeface="DM Sans"/>
              </a:rPr>
              <a:t> IV </a:t>
            </a:r>
            <a:r>
              <a:rPr lang="en-US" sz="3000" dirty="0" err="1">
                <a:latin typeface="Aptos" panose="020B0004020202020204" pitchFamily="34" charset="0"/>
                <a:cs typeface="Times New Roman" panose="02020603050405020304" pitchFamily="18" charset="0"/>
                <a:sym typeface="DM Sans"/>
              </a:rPr>
              <a:t>Conventii</a:t>
            </a:r>
            <a:r>
              <a:rPr lang="en-US" sz="3000" dirty="0">
                <a:latin typeface="Aptos" panose="020B0004020202020204" pitchFamily="34" charset="0"/>
                <a:cs typeface="Times New Roman" panose="02020603050405020304" pitchFamily="18" charset="0"/>
                <a:sym typeface="DM Sans"/>
              </a:rPr>
              <a:t> de la Geneva</a:t>
            </a:r>
            <a:endParaRPr lang="ro-MD" sz="3000" dirty="0">
              <a:latin typeface="Aptos" panose="020B0004020202020204" pitchFamily="34" charset="0"/>
              <a:cs typeface="Times New Roman" panose="02020603050405020304" pitchFamily="18" charset="0"/>
              <a:sym typeface="DM Sans"/>
            </a:endParaRPr>
          </a:p>
          <a:p>
            <a:pPr marL="285750" indent="-285750">
              <a:buFontTx/>
              <a:buChar char="-"/>
            </a:pPr>
            <a:endParaRPr lang="en-US" sz="3000" dirty="0">
              <a:latin typeface="Aptos" panose="020B0004020202020204" pitchFamily="34" charset="0"/>
              <a:cs typeface="Times New Roman" panose="02020603050405020304" pitchFamily="18" charset="0"/>
              <a:sym typeface="DM Sans"/>
            </a:endParaRPr>
          </a:p>
          <a:p>
            <a:pPr marL="285750" indent="-285750">
              <a:buFontTx/>
              <a:buChar char="-"/>
            </a:pPr>
            <a:r>
              <a:rPr lang="en-US" sz="3000" dirty="0">
                <a:latin typeface="Aptos" panose="020B0004020202020204" pitchFamily="34" charset="0"/>
                <a:cs typeface="Times New Roman" panose="02020603050405020304" pitchFamily="18" charset="0"/>
              </a:rPr>
              <a:t> </a:t>
            </a:r>
            <a:r>
              <a:rPr lang="ro-RO" sz="3000" dirty="0">
                <a:latin typeface="Aptos" panose="020B0004020202020204" pitchFamily="34" charset="0"/>
                <a:cs typeface="Times New Roman" panose="02020603050405020304" pitchFamily="18" charset="0"/>
              </a:rPr>
              <a:t>Convenția ONU privind prevenirea și </a:t>
            </a:r>
            <a:r>
              <a:rPr lang="en-US" sz="3000" dirty="0">
                <a:latin typeface="Aptos" panose="020B0004020202020204" pitchFamily="34" charset="0"/>
                <a:cs typeface="Times New Roman" panose="02020603050405020304" pitchFamily="18" charset="0"/>
              </a:rPr>
              <a:t>  </a:t>
            </a:r>
            <a:r>
              <a:rPr lang="ro-RO" sz="3000" dirty="0">
                <a:latin typeface="Aptos" panose="020B0004020202020204" pitchFamily="34" charset="0"/>
                <a:cs typeface="Times New Roman" panose="02020603050405020304" pitchFamily="18" charset="0"/>
              </a:rPr>
              <a:t>reprimarea crimei de genocid (1948)</a:t>
            </a:r>
          </a:p>
          <a:p>
            <a:pPr marL="285750" indent="-285750">
              <a:buFontTx/>
              <a:buChar char="-"/>
            </a:pPr>
            <a:endParaRPr lang="ro-MD" sz="3000" spc="119" dirty="0">
              <a:solidFill>
                <a:srgbClr val="000000"/>
              </a:solidFill>
              <a:latin typeface="DM Sans"/>
              <a:ea typeface="DM Sans"/>
              <a:cs typeface="DM Sans"/>
              <a:sym typeface="DM Sans"/>
            </a:endParaRPr>
          </a:p>
          <a:p>
            <a:endParaRPr lang="ro-RO" sz="3000" dirty="0"/>
          </a:p>
        </p:txBody>
      </p:sp>
    </p:spTree>
    <p:extLst>
      <p:ext uri="{BB962C8B-B14F-4D97-AF65-F5344CB8AC3E}">
        <p14:creationId xmlns:p14="http://schemas.microsoft.com/office/powerpoint/2010/main" val="95146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5945226" y="5576125"/>
            <a:ext cx="502056" cy="50205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txBody>
            <a:bodyPr/>
            <a:lstStyle/>
            <a:p>
              <a:endParaRPr lang="ro-RO"/>
            </a:p>
          </p:txBody>
        </p:sp>
        <p:sp>
          <p:nvSpPr>
            <p:cNvPr id="4" name="TextBox 4"/>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5" name="Group 5"/>
          <p:cNvGrpSpPr/>
          <p:nvPr/>
        </p:nvGrpSpPr>
        <p:grpSpPr>
          <a:xfrm>
            <a:off x="2242127" y="5576125"/>
            <a:ext cx="502056" cy="50205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p:spPr>
          <p:txBody>
            <a:bodyPr/>
            <a:lstStyle/>
            <a:p>
              <a:endParaRPr lang="ro-RO"/>
            </a:p>
          </p:txBody>
        </p:sp>
        <p:sp>
          <p:nvSpPr>
            <p:cNvPr id="7" name="TextBox 7"/>
            <p:cNvSpPr txBox="1"/>
            <p:nvPr/>
          </p:nvSpPr>
          <p:spPr>
            <a:xfrm>
              <a:off x="190500" y="219075"/>
              <a:ext cx="431800" cy="403225"/>
            </a:xfrm>
            <a:prstGeom prst="rect">
              <a:avLst/>
            </a:prstGeom>
          </p:spPr>
          <p:txBody>
            <a:bodyPr lIns="50800" tIns="50800" rIns="50800" bIns="50800" rtlCol="0" anchor="ctr"/>
            <a:lstStyle/>
            <a:p>
              <a:pPr algn="ctr">
                <a:lnSpc>
                  <a:spcPts val="2266"/>
                </a:lnSpc>
              </a:pPr>
              <a:endParaRPr/>
            </a:p>
          </p:txBody>
        </p:sp>
      </p:grpSp>
      <p:grpSp>
        <p:nvGrpSpPr>
          <p:cNvPr id="8" name="Group 8"/>
          <p:cNvGrpSpPr/>
          <p:nvPr/>
        </p:nvGrpSpPr>
        <p:grpSpPr>
          <a:xfrm>
            <a:off x="9668688" y="5576125"/>
            <a:ext cx="502056" cy="50205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txBody>
            <a:bodyPr/>
            <a:lstStyle/>
            <a:p>
              <a:endParaRPr lang="ro-RO"/>
            </a:p>
          </p:txBody>
        </p:sp>
        <p:sp>
          <p:nvSpPr>
            <p:cNvPr id="10" name="TextBox 10"/>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1" name="Group 11"/>
          <p:cNvGrpSpPr/>
          <p:nvPr/>
        </p:nvGrpSpPr>
        <p:grpSpPr>
          <a:xfrm>
            <a:off x="13411200" y="5576125"/>
            <a:ext cx="502056" cy="50205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txBody>
            <a:bodyPr/>
            <a:lstStyle/>
            <a:p>
              <a:endParaRPr lang="ro-RO"/>
            </a:p>
          </p:txBody>
        </p:sp>
        <p:sp>
          <p:nvSpPr>
            <p:cNvPr id="13" name="TextBox 13"/>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sp>
        <p:nvSpPr>
          <p:cNvPr id="14" name="TextBox 14"/>
          <p:cNvSpPr txBox="1"/>
          <p:nvPr/>
        </p:nvSpPr>
        <p:spPr>
          <a:xfrm>
            <a:off x="3600403" y="2372540"/>
            <a:ext cx="11137284" cy="1282852"/>
          </a:xfrm>
          <a:prstGeom prst="rect">
            <a:avLst/>
          </a:prstGeom>
        </p:spPr>
        <p:txBody>
          <a:bodyPr lIns="0" tIns="0" rIns="0" bIns="0" rtlCol="0" anchor="t">
            <a:spAutoFit/>
          </a:bodyPr>
          <a:lstStyle/>
          <a:p>
            <a:pPr marL="0" lvl="1" indent="0" algn="ctr">
              <a:lnSpc>
                <a:spcPts val="4850"/>
              </a:lnSpc>
              <a:spcBef>
                <a:spcPct val="0"/>
              </a:spcBef>
            </a:pPr>
            <a:r>
              <a:rPr lang="en-US" sz="5000" b="1" dirty="0">
                <a:solidFill>
                  <a:srgbClr val="000000"/>
                </a:solidFill>
                <a:latin typeface="DM Sans Bold"/>
                <a:ea typeface="DM Sans Bold"/>
                <a:cs typeface="DM Sans Bold"/>
                <a:sym typeface="DM Sans Bold"/>
              </a:rPr>
              <a:t>Baza de </a:t>
            </a:r>
            <a:r>
              <a:rPr lang="en-US" sz="5000" b="1" dirty="0" err="1">
                <a:solidFill>
                  <a:srgbClr val="000000"/>
                </a:solidFill>
                <a:latin typeface="DM Sans Bold"/>
                <a:ea typeface="DM Sans Bold"/>
                <a:cs typeface="DM Sans Bold"/>
                <a:sym typeface="DM Sans Bold"/>
              </a:rPr>
              <a:t>competenta</a:t>
            </a:r>
            <a:r>
              <a:rPr lang="en-US" sz="5000" b="1" dirty="0">
                <a:solidFill>
                  <a:srgbClr val="000000"/>
                </a:solidFill>
                <a:latin typeface="DM Sans Bold"/>
                <a:ea typeface="DM Sans Bold"/>
                <a:cs typeface="DM Sans Bold"/>
                <a:sym typeface="DM Sans Bold"/>
              </a:rPr>
              <a:t> </a:t>
            </a:r>
            <a:r>
              <a:rPr lang="en-US" sz="5000" b="1" dirty="0" err="1">
                <a:solidFill>
                  <a:srgbClr val="000000"/>
                </a:solidFill>
                <a:latin typeface="DM Sans Bold"/>
                <a:ea typeface="DM Sans Bold"/>
                <a:cs typeface="DM Sans Bold"/>
                <a:sym typeface="DM Sans Bold"/>
              </a:rPr>
              <a:t>si</a:t>
            </a:r>
            <a:r>
              <a:rPr lang="en-US" sz="5000" b="1" dirty="0">
                <a:solidFill>
                  <a:srgbClr val="000000"/>
                </a:solidFill>
                <a:latin typeface="DM Sans Bold"/>
                <a:ea typeface="DM Sans Bold"/>
                <a:cs typeface="DM Sans Bold"/>
                <a:sym typeface="DM Sans Bold"/>
              </a:rPr>
              <a:t> </a:t>
            </a:r>
            <a:r>
              <a:rPr lang="en-US" sz="5000" b="1" dirty="0" err="1">
                <a:solidFill>
                  <a:srgbClr val="000000"/>
                </a:solidFill>
                <a:latin typeface="DM Sans Bold"/>
                <a:ea typeface="DM Sans Bold"/>
                <a:cs typeface="DM Sans Bold"/>
                <a:sym typeface="DM Sans Bold"/>
              </a:rPr>
              <a:t>principiul</a:t>
            </a:r>
            <a:r>
              <a:rPr lang="en-US" sz="5000" b="1" dirty="0">
                <a:solidFill>
                  <a:srgbClr val="000000"/>
                </a:solidFill>
                <a:latin typeface="DM Sans Bold"/>
                <a:ea typeface="DM Sans Bold"/>
                <a:cs typeface="DM Sans Bold"/>
                <a:sym typeface="DM Sans Bold"/>
              </a:rPr>
              <a:t> </a:t>
            </a:r>
            <a:r>
              <a:rPr lang="en-US" sz="5000" b="1" dirty="0" err="1">
                <a:solidFill>
                  <a:srgbClr val="000000"/>
                </a:solidFill>
                <a:latin typeface="DM Sans Bold"/>
                <a:ea typeface="DM Sans Bold"/>
                <a:cs typeface="DM Sans Bold"/>
                <a:sym typeface="DM Sans Bold"/>
              </a:rPr>
              <a:t>represiunii</a:t>
            </a:r>
            <a:r>
              <a:rPr lang="en-US" sz="5000" b="1" dirty="0">
                <a:solidFill>
                  <a:srgbClr val="000000"/>
                </a:solidFill>
                <a:latin typeface="DM Sans Bold"/>
                <a:ea typeface="DM Sans Bold"/>
                <a:cs typeface="DM Sans Bold"/>
                <a:sym typeface="DM Sans Bold"/>
              </a:rPr>
              <a:t> </a:t>
            </a:r>
            <a:r>
              <a:rPr lang="en-US" sz="5000" b="1" dirty="0" err="1">
                <a:solidFill>
                  <a:srgbClr val="000000"/>
                </a:solidFill>
                <a:latin typeface="DM Sans Bold"/>
                <a:ea typeface="DM Sans Bold"/>
                <a:cs typeface="DM Sans Bold"/>
                <a:sym typeface="DM Sans Bold"/>
              </a:rPr>
              <a:t>universale</a:t>
            </a:r>
            <a:endParaRPr lang="en-US" sz="5000" b="1" dirty="0">
              <a:solidFill>
                <a:srgbClr val="000000"/>
              </a:solidFill>
              <a:latin typeface="DM Sans Bold"/>
              <a:ea typeface="DM Sans Bold"/>
              <a:cs typeface="DM Sans Bold"/>
              <a:sym typeface="DM Sans Bold"/>
            </a:endParaRPr>
          </a:p>
        </p:txBody>
      </p:sp>
      <p:sp>
        <p:nvSpPr>
          <p:cNvPr id="15" name="TextBox 15"/>
          <p:cNvSpPr txBox="1"/>
          <p:nvPr/>
        </p:nvSpPr>
        <p:spPr>
          <a:xfrm>
            <a:off x="2242127" y="6339677"/>
            <a:ext cx="2993637" cy="798195"/>
          </a:xfrm>
          <a:prstGeom prst="rect">
            <a:avLst/>
          </a:prstGeom>
        </p:spPr>
        <p:txBody>
          <a:bodyPr lIns="0" tIns="0" rIns="0" bIns="0" rtlCol="0" anchor="t">
            <a:spAutoFit/>
          </a:bodyPr>
          <a:lstStyle/>
          <a:p>
            <a:pPr algn="l">
              <a:lnSpc>
                <a:spcPts val="3090"/>
              </a:lnSpc>
            </a:pPr>
            <a:r>
              <a:rPr lang="en-US" sz="3000" b="1">
                <a:solidFill>
                  <a:srgbClr val="000000"/>
                </a:solidFill>
                <a:latin typeface="DM Sans Bold"/>
                <a:ea typeface="DM Sans Bold"/>
                <a:cs typeface="DM Sans Bold"/>
                <a:sym typeface="DM Sans Bold"/>
              </a:rPr>
              <a:t>Nationalitatea infractorului</a:t>
            </a:r>
          </a:p>
        </p:txBody>
      </p:sp>
      <p:sp>
        <p:nvSpPr>
          <p:cNvPr id="16" name="TextBox 16"/>
          <p:cNvSpPr txBox="1"/>
          <p:nvPr/>
        </p:nvSpPr>
        <p:spPr>
          <a:xfrm>
            <a:off x="5963529" y="6339677"/>
            <a:ext cx="2520826" cy="798195"/>
          </a:xfrm>
          <a:prstGeom prst="rect">
            <a:avLst/>
          </a:prstGeom>
        </p:spPr>
        <p:txBody>
          <a:bodyPr lIns="0" tIns="0" rIns="0" bIns="0" rtlCol="0" anchor="t">
            <a:spAutoFit/>
          </a:bodyPr>
          <a:lstStyle/>
          <a:p>
            <a:pPr algn="l">
              <a:lnSpc>
                <a:spcPts val="3090"/>
              </a:lnSpc>
            </a:pPr>
            <a:r>
              <a:rPr lang="en-US" sz="3000" b="1">
                <a:solidFill>
                  <a:srgbClr val="000000"/>
                </a:solidFill>
                <a:latin typeface="DM Sans Bold"/>
                <a:ea typeface="DM Sans Bold"/>
                <a:cs typeface="DM Sans Bold"/>
                <a:sym typeface="DM Sans Bold"/>
              </a:rPr>
              <a:t>Competenta pasiva</a:t>
            </a:r>
          </a:p>
        </p:txBody>
      </p:sp>
      <p:sp>
        <p:nvSpPr>
          <p:cNvPr id="19" name="TextBox 19"/>
          <p:cNvSpPr txBox="1"/>
          <p:nvPr/>
        </p:nvSpPr>
        <p:spPr>
          <a:xfrm>
            <a:off x="9686991" y="6339677"/>
            <a:ext cx="2197323" cy="407670"/>
          </a:xfrm>
          <a:prstGeom prst="rect">
            <a:avLst/>
          </a:prstGeom>
        </p:spPr>
        <p:txBody>
          <a:bodyPr lIns="0" tIns="0" rIns="0" bIns="0" rtlCol="0" anchor="t">
            <a:spAutoFit/>
          </a:bodyPr>
          <a:lstStyle/>
          <a:p>
            <a:pPr algn="l">
              <a:lnSpc>
                <a:spcPts val="3090"/>
              </a:lnSpc>
            </a:pPr>
            <a:r>
              <a:rPr lang="en-US" sz="3000" b="1">
                <a:solidFill>
                  <a:srgbClr val="000000"/>
                </a:solidFill>
                <a:latin typeface="DM Sans Bold"/>
                <a:ea typeface="DM Sans Bold"/>
                <a:cs typeface="DM Sans Bold"/>
                <a:sym typeface="DM Sans Bold"/>
              </a:rPr>
              <a:t>Protectia</a:t>
            </a:r>
          </a:p>
        </p:txBody>
      </p:sp>
      <p:sp>
        <p:nvSpPr>
          <p:cNvPr id="21" name="TextBox 21"/>
          <p:cNvSpPr txBox="1"/>
          <p:nvPr/>
        </p:nvSpPr>
        <p:spPr>
          <a:xfrm>
            <a:off x="13429503" y="6339677"/>
            <a:ext cx="2846686" cy="798195"/>
          </a:xfrm>
          <a:prstGeom prst="rect">
            <a:avLst/>
          </a:prstGeom>
        </p:spPr>
        <p:txBody>
          <a:bodyPr lIns="0" tIns="0" rIns="0" bIns="0" rtlCol="0" anchor="t">
            <a:spAutoFit/>
          </a:bodyPr>
          <a:lstStyle/>
          <a:p>
            <a:pPr algn="l">
              <a:lnSpc>
                <a:spcPts val="3090"/>
              </a:lnSpc>
            </a:pPr>
            <a:r>
              <a:rPr lang="en-US" sz="3000" b="1">
                <a:solidFill>
                  <a:srgbClr val="000000"/>
                </a:solidFill>
                <a:latin typeface="DM Sans Bold"/>
                <a:ea typeface="DM Sans Bold"/>
                <a:cs typeface="DM Sans Bold"/>
                <a:sym typeface="DM Sans Bold"/>
              </a:rPr>
              <a:t>Universalitatea infractiunii</a:t>
            </a:r>
          </a:p>
        </p:txBody>
      </p:sp>
      <p:sp>
        <p:nvSpPr>
          <p:cNvPr id="23" name="Freeform 23"/>
          <p:cNvSpPr/>
          <p:nvPr/>
        </p:nvSpPr>
        <p:spPr>
          <a:xfrm>
            <a:off x="-1573240" y="8893298"/>
            <a:ext cx="4051334" cy="2765036"/>
          </a:xfrm>
          <a:custGeom>
            <a:avLst/>
            <a:gdLst/>
            <a:ahLst/>
            <a:cxnLst/>
            <a:rect l="l" t="t" r="r" b="b"/>
            <a:pathLst>
              <a:path w="4051334" h="2765036">
                <a:moveTo>
                  <a:pt x="0" y="0"/>
                </a:moveTo>
                <a:lnTo>
                  <a:pt x="4051334" y="0"/>
                </a:lnTo>
                <a:lnTo>
                  <a:pt x="4051334" y="2765036"/>
                </a:lnTo>
                <a:lnTo>
                  <a:pt x="0" y="27650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24" name="Freeform 24"/>
          <p:cNvSpPr/>
          <p:nvPr/>
        </p:nvSpPr>
        <p:spPr>
          <a:xfrm>
            <a:off x="15262955" y="8864586"/>
            <a:ext cx="4602314" cy="3618569"/>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ro-RO"/>
          </a:p>
        </p:txBody>
      </p:sp>
      <p:sp>
        <p:nvSpPr>
          <p:cNvPr id="25" name="Freeform 25"/>
          <p:cNvSpPr/>
          <p:nvPr/>
        </p:nvSpPr>
        <p:spPr>
          <a:xfrm>
            <a:off x="-674156" y="-1322787"/>
            <a:ext cx="4224468" cy="2645573"/>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26" name="Freeform 26"/>
          <p:cNvSpPr/>
          <p:nvPr/>
        </p:nvSpPr>
        <p:spPr>
          <a:xfrm>
            <a:off x="11101574" y="9560661"/>
            <a:ext cx="3169280" cy="2226419"/>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27" name="Freeform 27"/>
          <p:cNvSpPr/>
          <p:nvPr/>
        </p:nvSpPr>
        <p:spPr>
          <a:xfrm>
            <a:off x="9653627" y="-3037933"/>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28" name="Freeform 28"/>
          <p:cNvSpPr/>
          <p:nvPr/>
        </p:nvSpPr>
        <p:spPr>
          <a:xfrm rot="-5400000">
            <a:off x="4745771" y="-1877331"/>
            <a:ext cx="2892762" cy="2919301"/>
          </a:xfrm>
          <a:custGeom>
            <a:avLst/>
            <a:gdLst/>
            <a:ahLst/>
            <a:cxnLst/>
            <a:rect l="l" t="t" r="r" b="b"/>
            <a:pathLst>
              <a:path w="2892762" h="2919301">
                <a:moveTo>
                  <a:pt x="0" y="0"/>
                </a:moveTo>
                <a:lnTo>
                  <a:pt x="2892761" y="0"/>
                </a:lnTo>
                <a:lnTo>
                  <a:pt x="2892761" y="2919301"/>
                </a:lnTo>
                <a:lnTo>
                  <a:pt x="0" y="291930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29" name="Freeform 29"/>
          <p:cNvSpPr/>
          <p:nvPr/>
        </p:nvSpPr>
        <p:spPr>
          <a:xfrm>
            <a:off x="2932282" y="9271808"/>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30" name="Freeform 30"/>
          <p:cNvSpPr/>
          <p:nvPr/>
        </p:nvSpPr>
        <p:spPr>
          <a:xfrm>
            <a:off x="15262955" y="-1072630"/>
            <a:ext cx="1996345" cy="2149497"/>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31975" y="1556871"/>
            <a:ext cx="7025086"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Principii</a:t>
            </a:r>
          </a:p>
        </p:txBody>
      </p:sp>
      <p:grpSp>
        <p:nvGrpSpPr>
          <p:cNvPr id="3" name="Group 3"/>
          <p:cNvGrpSpPr/>
          <p:nvPr/>
        </p:nvGrpSpPr>
        <p:grpSpPr>
          <a:xfrm>
            <a:off x="9975489" y="1170261"/>
            <a:ext cx="6998061" cy="2561528"/>
            <a:chOff x="0" y="0"/>
            <a:chExt cx="2342659" cy="857492"/>
          </a:xfrm>
        </p:grpSpPr>
        <p:sp>
          <p:nvSpPr>
            <p:cNvPr id="4" name="Freeform 4"/>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txBody>
            <a:bodyPr/>
            <a:lstStyle/>
            <a:p>
              <a:endParaRPr lang="ro-RO"/>
            </a:p>
          </p:txBody>
        </p:sp>
        <p:sp>
          <p:nvSpPr>
            <p:cNvPr id="5" name="TextBox 5"/>
            <p:cNvSpPr txBox="1"/>
            <p:nvPr/>
          </p:nvSpPr>
          <p:spPr>
            <a:xfrm>
              <a:off x="0" y="85725"/>
              <a:ext cx="2342659" cy="771767"/>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10491672" y="2024301"/>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3.</a:t>
            </a:r>
          </a:p>
        </p:txBody>
      </p:sp>
      <p:grpSp>
        <p:nvGrpSpPr>
          <p:cNvPr id="7" name="Group 7"/>
          <p:cNvGrpSpPr/>
          <p:nvPr/>
        </p:nvGrpSpPr>
        <p:grpSpPr>
          <a:xfrm>
            <a:off x="9975489" y="3862348"/>
            <a:ext cx="6998061" cy="2561528"/>
            <a:chOff x="0" y="0"/>
            <a:chExt cx="2342659" cy="857492"/>
          </a:xfrm>
        </p:grpSpPr>
        <p:sp>
          <p:nvSpPr>
            <p:cNvPr id="8" name="Freeform 8"/>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txBody>
            <a:bodyPr/>
            <a:lstStyle/>
            <a:p>
              <a:endParaRPr lang="ro-RO"/>
            </a:p>
          </p:txBody>
        </p:sp>
        <p:sp>
          <p:nvSpPr>
            <p:cNvPr id="9" name="TextBox 9"/>
            <p:cNvSpPr txBox="1"/>
            <p:nvPr/>
          </p:nvSpPr>
          <p:spPr>
            <a:xfrm>
              <a:off x="0" y="85725"/>
              <a:ext cx="2342659" cy="771767"/>
            </a:xfrm>
            <a:prstGeom prst="rect">
              <a:avLst/>
            </a:prstGeom>
          </p:spPr>
          <p:txBody>
            <a:bodyPr lIns="50800" tIns="50800" rIns="50800" bIns="50800" rtlCol="0" anchor="ctr"/>
            <a:lstStyle/>
            <a:p>
              <a:pPr algn="ctr">
                <a:lnSpc>
                  <a:spcPts val="1925"/>
                </a:lnSpc>
              </a:pPr>
              <a:endParaRPr/>
            </a:p>
          </p:txBody>
        </p:sp>
      </p:grpSp>
      <p:grpSp>
        <p:nvGrpSpPr>
          <p:cNvPr id="10" name="Group 10"/>
          <p:cNvGrpSpPr/>
          <p:nvPr/>
        </p:nvGrpSpPr>
        <p:grpSpPr>
          <a:xfrm>
            <a:off x="9975489" y="6557226"/>
            <a:ext cx="6998061" cy="2561528"/>
            <a:chOff x="0" y="0"/>
            <a:chExt cx="2342659" cy="857492"/>
          </a:xfrm>
        </p:grpSpPr>
        <p:sp>
          <p:nvSpPr>
            <p:cNvPr id="11" name="Freeform 11"/>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txBody>
            <a:bodyPr/>
            <a:lstStyle/>
            <a:p>
              <a:endParaRPr lang="ro-RO"/>
            </a:p>
          </p:txBody>
        </p:sp>
        <p:sp>
          <p:nvSpPr>
            <p:cNvPr id="12" name="TextBox 12"/>
            <p:cNvSpPr txBox="1"/>
            <p:nvPr/>
          </p:nvSpPr>
          <p:spPr>
            <a:xfrm>
              <a:off x="0" y="85725"/>
              <a:ext cx="2342659" cy="771767"/>
            </a:xfrm>
            <a:prstGeom prst="rect">
              <a:avLst/>
            </a:prstGeom>
          </p:spPr>
          <p:txBody>
            <a:bodyPr lIns="50800" tIns="50800" rIns="50800" bIns="50800" rtlCol="0" anchor="ctr"/>
            <a:lstStyle/>
            <a:p>
              <a:pPr algn="ctr">
                <a:lnSpc>
                  <a:spcPts val="1925"/>
                </a:lnSpc>
              </a:pPr>
              <a:endParaRPr/>
            </a:p>
          </p:txBody>
        </p:sp>
      </p:grpSp>
      <p:sp>
        <p:nvSpPr>
          <p:cNvPr id="13" name="TextBox 13"/>
          <p:cNvSpPr txBox="1"/>
          <p:nvPr/>
        </p:nvSpPr>
        <p:spPr>
          <a:xfrm>
            <a:off x="10491672" y="4717783"/>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4.</a:t>
            </a:r>
          </a:p>
        </p:txBody>
      </p:sp>
      <p:sp>
        <p:nvSpPr>
          <p:cNvPr id="14" name="TextBox 14"/>
          <p:cNvSpPr txBox="1"/>
          <p:nvPr/>
        </p:nvSpPr>
        <p:spPr>
          <a:xfrm>
            <a:off x="10491672" y="7411266"/>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5.</a:t>
            </a:r>
          </a:p>
        </p:txBody>
      </p:sp>
      <p:sp>
        <p:nvSpPr>
          <p:cNvPr id="15" name="TextBox 15"/>
          <p:cNvSpPr txBox="1"/>
          <p:nvPr/>
        </p:nvSpPr>
        <p:spPr>
          <a:xfrm>
            <a:off x="11849100" y="1724275"/>
            <a:ext cx="4132127" cy="1467005"/>
          </a:xfrm>
          <a:prstGeom prst="rect">
            <a:avLst/>
          </a:prstGeom>
        </p:spPr>
        <p:txBody>
          <a:bodyPr lIns="0" tIns="0" rIns="0" bIns="0" rtlCol="0" anchor="t">
            <a:spAutoFit/>
          </a:bodyPr>
          <a:lstStyle/>
          <a:p>
            <a:pPr algn="just">
              <a:lnSpc>
                <a:spcPts val="1890"/>
              </a:lnSpc>
            </a:pPr>
            <a:r>
              <a:rPr lang="en-US" b="1" spc="22" dirty="0" err="1">
                <a:solidFill>
                  <a:srgbClr val="000000"/>
                </a:solidFill>
                <a:latin typeface="DM Sans Bold"/>
                <a:ea typeface="DM Sans Bold"/>
                <a:cs typeface="DM Sans Bold"/>
                <a:sym typeface="DM Sans Bold"/>
              </a:rPr>
              <a:t>Principiul</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legalitatii</a:t>
            </a:r>
            <a:r>
              <a:rPr lang="en-US" b="1" spc="22" dirty="0">
                <a:solidFill>
                  <a:srgbClr val="000000"/>
                </a:solidFill>
                <a:latin typeface="DM Sans Bold"/>
                <a:ea typeface="DM Sans Bold"/>
                <a:cs typeface="DM Sans Bold"/>
                <a:sym typeface="DM Sans Bold"/>
              </a:rPr>
              <a:t> - </a:t>
            </a:r>
            <a:r>
              <a:rPr lang="en-US" b="1" spc="22" dirty="0" err="1">
                <a:solidFill>
                  <a:srgbClr val="000000"/>
                </a:solidFill>
                <a:latin typeface="DM Sans Bold"/>
                <a:ea typeface="DM Sans Bold"/>
                <a:cs typeface="DM Sans Bold"/>
                <a:sym typeface="DM Sans Bold"/>
              </a:rPr>
              <a:t>Nullum</a:t>
            </a:r>
            <a:r>
              <a:rPr lang="en-US" b="1" spc="22" dirty="0">
                <a:solidFill>
                  <a:srgbClr val="000000"/>
                </a:solidFill>
                <a:latin typeface="DM Sans Bold"/>
                <a:ea typeface="DM Sans Bold"/>
                <a:cs typeface="DM Sans Bold"/>
                <a:sym typeface="DM Sans Bold"/>
              </a:rPr>
              <a:t> crimen, </a:t>
            </a:r>
            <a:r>
              <a:rPr lang="en-US" b="1" spc="22" dirty="0" err="1">
                <a:solidFill>
                  <a:srgbClr val="000000"/>
                </a:solidFill>
                <a:latin typeface="DM Sans Bold"/>
                <a:ea typeface="DM Sans Bold"/>
                <a:cs typeface="DM Sans Bold"/>
                <a:sym typeface="DM Sans Bold"/>
              </a:rPr>
              <a:t>nulla</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poena</a:t>
            </a:r>
            <a:r>
              <a:rPr lang="en-US" b="1" spc="22" dirty="0">
                <a:solidFill>
                  <a:srgbClr val="000000"/>
                </a:solidFill>
                <a:latin typeface="DM Sans Bold"/>
                <a:ea typeface="DM Sans Bold"/>
                <a:cs typeface="DM Sans Bold"/>
                <a:sym typeface="DM Sans Bold"/>
              </a:rPr>
              <a:t> sine </a:t>
            </a:r>
            <a:r>
              <a:rPr lang="en-US" b="1" spc="22" dirty="0" err="1">
                <a:solidFill>
                  <a:srgbClr val="000000"/>
                </a:solidFill>
                <a:latin typeface="DM Sans Bold"/>
                <a:ea typeface="DM Sans Bold"/>
                <a:cs typeface="DM Sans Bold"/>
                <a:sym typeface="DM Sans Bold"/>
              </a:rPr>
              <a:t>lege</a:t>
            </a:r>
            <a:endParaRPr lang="en-US" b="1" spc="22" dirty="0">
              <a:solidFill>
                <a:srgbClr val="000000"/>
              </a:solidFill>
              <a:latin typeface="DM Sans Bold"/>
              <a:ea typeface="DM Sans Bold"/>
              <a:cs typeface="DM Sans Bold"/>
              <a:sym typeface="DM Sans Bold"/>
            </a:endParaRPr>
          </a:p>
          <a:p>
            <a:pPr algn="just">
              <a:lnSpc>
                <a:spcPts val="1890"/>
              </a:lnSpc>
            </a:pPr>
            <a:endParaRPr lang="en-US" b="1" spc="22" dirty="0">
              <a:solidFill>
                <a:srgbClr val="000000"/>
              </a:solidFill>
              <a:latin typeface="DM Sans Bold"/>
              <a:ea typeface="DM Sans Bold"/>
              <a:cs typeface="DM Sans Bold"/>
              <a:sym typeface="DM Sans Bold"/>
            </a:endParaRPr>
          </a:p>
          <a:p>
            <a:pPr marL="302262" lvl="1" indent="-151131" algn="just">
              <a:lnSpc>
                <a:spcPts val="1890"/>
              </a:lnSpc>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15 </a:t>
            </a:r>
            <a:r>
              <a:rPr lang="en-US" spc="22" dirty="0" err="1">
                <a:solidFill>
                  <a:srgbClr val="000000"/>
                </a:solidFill>
                <a:latin typeface="DM Sans"/>
                <a:ea typeface="DM Sans"/>
                <a:cs typeface="DM Sans"/>
                <a:sym typeface="DM Sans"/>
              </a:rPr>
              <a:t>Pactul</a:t>
            </a:r>
            <a:r>
              <a:rPr lang="en-US" spc="22" dirty="0">
                <a:solidFill>
                  <a:srgbClr val="000000"/>
                </a:solidFill>
                <a:latin typeface="DM Sans"/>
                <a:ea typeface="DM Sans"/>
                <a:cs typeface="DM Sans"/>
                <a:sym typeface="DM Sans"/>
              </a:rPr>
              <a:t> International </a:t>
            </a:r>
            <a:r>
              <a:rPr lang="en-US" spc="22" dirty="0" err="1">
                <a:solidFill>
                  <a:srgbClr val="000000"/>
                </a:solidFill>
                <a:latin typeface="DM Sans"/>
                <a:ea typeface="DM Sans"/>
                <a:cs typeface="DM Sans"/>
                <a:sym typeface="DM Sans"/>
              </a:rPr>
              <a:t>privind</a:t>
            </a:r>
            <a:r>
              <a:rPr lang="en-US" spc="22" dirty="0">
                <a:solidFill>
                  <a:srgbClr val="000000"/>
                </a:solidFill>
                <a:latin typeface="DM Sans"/>
                <a:ea typeface="DM Sans"/>
                <a:cs typeface="DM Sans"/>
                <a:sym typeface="DM Sans"/>
              </a:rPr>
              <a:t> </a:t>
            </a:r>
            <a:r>
              <a:rPr lang="en-US" spc="22" dirty="0" err="1">
                <a:solidFill>
                  <a:srgbClr val="000000"/>
                </a:solidFill>
                <a:latin typeface="DM Sans"/>
                <a:ea typeface="DM Sans"/>
                <a:cs typeface="DM Sans"/>
                <a:sym typeface="DM Sans"/>
              </a:rPr>
              <a:t>Drepturile</a:t>
            </a:r>
            <a:r>
              <a:rPr lang="en-US" spc="22" dirty="0">
                <a:solidFill>
                  <a:srgbClr val="000000"/>
                </a:solidFill>
                <a:latin typeface="DM Sans"/>
                <a:ea typeface="DM Sans"/>
                <a:cs typeface="DM Sans"/>
                <a:sym typeface="DM Sans"/>
              </a:rPr>
              <a:t> Civile </a:t>
            </a:r>
            <a:r>
              <a:rPr lang="en-US" spc="22" dirty="0" err="1">
                <a:solidFill>
                  <a:srgbClr val="000000"/>
                </a:solidFill>
                <a:latin typeface="DM Sans"/>
                <a:ea typeface="DM Sans"/>
                <a:cs typeface="DM Sans"/>
                <a:sym typeface="DM Sans"/>
              </a:rPr>
              <a:t>si</a:t>
            </a:r>
            <a:r>
              <a:rPr lang="en-US" spc="22" dirty="0">
                <a:solidFill>
                  <a:srgbClr val="000000"/>
                </a:solidFill>
                <a:latin typeface="DM Sans"/>
                <a:ea typeface="DM Sans"/>
                <a:cs typeface="DM Sans"/>
                <a:sym typeface="DM Sans"/>
              </a:rPr>
              <a:t> </a:t>
            </a:r>
            <a:r>
              <a:rPr lang="en-US" spc="22" dirty="0" err="1">
                <a:solidFill>
                  <a:srgbClr val="000000"/>
                </a:solidFill>
                <a:latin typeface="DM Sans"/>
                <a:ea typeface="DM Sans"/>
                <a:cs typeface="DM Sans"/>
                <a:sym typeface="DM Sans"/>
              </a:rPr>
              <a:t>Politice</a:t>
            </a:r>
            <a:endParaRPr lang="en-US" spc="22" dirty="0">
              <a:solidFill>
                <a:srgbClr val="000000"/>
              </a:solidFill>
              <a:latin typeface="DM Sans"/>
              <a:ea typeface="DM Sans"/>
              <a:cs typeface="DM Sans"/>
              <a:sym typeface="DM Sans"/>
            </a:endParaRPr>
          </a:p>
          <a:p>
            <a:pPr marL="302262" lvl="1" indent="-151131" algn="just">
              <a:lnSpc>
                <a:spcPts val="1890"/>
              </a:lnSpc>
              <a:spcBef>
                <a:spcPct val="0"/>
              </a:spcBef>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22 </a:t>
            </a:r>
            <a:r>
              <a:rPr lang="en-US" spc="22" dirty="0" err="1">
                <a:solidFill>
                  <a:srgbClr val="000000"/>
                </a:solidFill>
                <a:latin typeface="DM Sans"/>
                <a:ea typeface="DM Sans"/>
                <a:cs typeface="DM Sans"/>
                <a:sym typeface="DM Sans"/>
              </a:rPr>
              <a:t>Statutul</a:t>
            </a:r>
            <a:r>
              <a:rPr lang="en-US" spc="22" dirty="0">
                <a:solidFill>
                  <a:srgbClr val="000000"/>
                </a:solidFill>
                <a:latin typeface="DM Sans"/>
                <a:ea typeface="DM Sans"/>
                <a:cs typeface="DM Sans"/>
                <a:sym typeface="DM Sans"/>
              </a:rPr>
              <a:t> de la Roma</a:t>
            </a:r>
          </a:p>
        </p:txBody>
      </p:sp>
      <p:sp>
        <p:nvSpPr>
          <p:cNvPr id="16" name="TextBox 16"/>
          <p:cNvSpPr txBox="1"/>
          <p:nvPr/>
        </p:nvSpPr>
        <p:spPr>
          <a:xfrm>
            <a:off x="11887200" y="4542017"/>
            <a:ext cx="4132127" cy="1710661"/>
          </a:xfrm>
          <a:prstGeom prst="rect">
            <a:avLst/>
          </a:prstGeom>
        </p:spPr>
        <p:txBody>
          <a:bodyPr lIns="0" tIns="0" rIns="0" bIns="0" rtlCol="0" anchor="t">
            <a:spAutoFit/>
          </a:bodyPr>
          <a:lstStyle/>
          <a:p>
            <a:pPr algn="just">
              <a:lnSpc>
                <a:spcPts val="1890"/>
              </a:lnSpc>
            </a:pPr>
            <a:r>
              <a:rPr lang="en-US" b="1" spc="22" dirty="0" err="1">
                <a:solidFill>
                  <a:srgbClr val="000000"/>
                </a:solidFill>
                <a:latin typeface="DM Sans Bold"/>
                <a:ea typeface="DM Sans Bold"/>
                <a:cs typeface="DM Sans Bold"/>
                <a:sym typeface="DM Sans Bold"/>
              </a:rPr>
              <a:t>Principiul</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unicitatii</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sanctiunii</a:t>
            </a:r>
            <a:r>
              <a:rPr lang="en-US" b="1" spc="22" dirty="0">
                <a:solidFill>
                  <a:srgbClr val="000000"/>
                </a:solidFill>
                <a:latin typeface="DM Sans Bold"/>
                <a:ea typeface="DM Sans Bold"/>
                <a:cs typeface="DM Sans Bold"/>
                <a:sym typeface="DM Sans Bold"/>
              </a:rPr>
              <a:t> </a:t>
            </a:r>
            <a:endParaRPr lang="ro-MD" b="1" spc="22" dirty="0">
              <a:solidFill>
                <a:srgbClr val="000000"/>
              </a:solidFill>
              <a:latin typeface="DM Sans Bold"/>
              <a:ea typeface="DM Sans Bold"/>
              <a:cs typeface="DM Sans Bold"/>
              <a:sym typeface="DM Sans Bold"/>
            </a:endParaRPr>
          </a:p>
          <a:p>
            <a:pPr algn="just">
              <a:lnSpc>
                <a:spcPts val="1890"/>
              </a:lnSpc>
            </a:pPr>
            <a:r>
              <a:rPr lang="en-US" b="1" spc="22" dirty="0" err="1">
                <a:solidFill>
                  <a:srgbClr val="000000"/>
                </a:solidFill>
                <a:latin typeface="DM Sans Bold"/>
                <a:ea typeface="DM Sans Bold"/>
                <a:cs typeface="DM Sans Bold"/>
                <a:sym typeface="DM Sans Bold"/>
              </a:rPr>
              <a:t>penale</a:t>
            </a:r>
            <a:r>
              <a:rPr lang="en-US" b="1" spc="22" dirty="0">
                <a:solidFill>
                  <a:srgbClr val="000000"/>
                </a:solidFill>
                <a:latin typeface="DM Sans Bold"/>
                <a:ea typeface="DM Sans Bold"/>
                <a:cs typeface="DM Sans Bold"/>
                <a:sym typeface="DM Sans Bold"/>
              </a:rPr>
              <a:t>- Non Bis In Idem</a:t>
            </a:r>
          </a:p>
          <a:p>
            <a:pPr algn="just">
              <a:lnSpc>
                <a:spcPts val="1890"/>
              </a:lnSpc>
            </a:pPr>
            <a:endParaRPr lang="en-US" b="1" spc="22" dirty="0">
              <a:solidFill>
                <a:srgbClr val="000000"/>
              </a:solidFill>
              <a:latin typeface="DM Sans Bold"/>
              <a:ea typeface="DM Sans Bold"/>
              <a:cs typeface="DM Sans Bold"/>
              <a:sym typeface="DM Sans Bold"/>
            </a:endParaRPr>
          </a:p>
          <a:p>
            <a:pPr marL="302262" lvl="1" indent="-151131" algn="just">
              <a:lnSpc>
                <a:spcPts val="1890"/>
              </a:lnSpc>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20 par.3 </a:t>
            </a:r>
            <a:r>
              <a:rPr lang="en-US" spc="22" dirty="0" err="1">
                <a:solidFill>
                  <a:srgbClr val="000000"/>
                </a:solidFill>
                <a:latin typeface="DM Sans"/>
                <a:ea typeface="DM Sans"/>
                <a:cs typeface="DM Sans"/>
                <a:sym typeface="DM Sans"/>
              </a:rPr>
              <a:t>Statutul</a:t>
            </a:r>
            <a:r>
              <a:rPr lang="en-US" spc="22" dirty="0">
                <a:solidFill>
                  <a:srgbClr val="000000"/>
                </a:solidFill>
                <a:latin typeface="DM Sans"/>
                <a:ea typeface="DM Sans"/>
                <a:cs typeface="DM Sans"/>
                <a:sym typeface="DM Sans"/>
              </a:rPr>
              <a:t> de la Roma</a:t>
            </a:r>
          </a:p>
          <a:p>
            <a:pPr algn="just">
              <a:lnSpc>
                <a:spcPts val="1890"/>
              </a:lnSpc>
            </a:pPr>
            <a:endParaRPr lang="en-US" spc="22" dirty="0">
              <a:solidFill>
                <a:srgbClr val="000000"/>
              </a:solidFill>
              <a:latin typeface="DM Sans"/>
              <a:ea typeface="DM Sans"/>
              <a:cs typeface="DM Sans"/>
              <a:sym typeface="DM Sans"/>
            </a:endParaRPr>
          </a:p>
          <a:p>
            <a:pPr marL="0" lvl="0" indent="0" algn="just">
              <a:lnSpc>
                <a:spcPts val="1890"/>
              </a:lnSpc>
              <a:spcBef>
                <a:spcPct val="0"/>
              </a:spcBef>
            </a:pPr>
            <a:endParaRPr lang="en-US" spc="22" dirty="0">
              <a:solidFill>
                <a:srgbClr val="000000"/>
              </a:solidFill>
              <a:latin typeface="DM Sans"/>
              <a:ea typeface="DM Sans"/>
              <a:cs typeface="DM Sans"/>
              <a:sym typeface="DM Sans"/>
            </a:endParaRPr>
          </a:p>
        </p:txBody>
      </p:sp>
      <p:sp>
        <p:nvSpPr>
          <p:cNvPr id="17" name="TextBox 17"/>
          <p:cNvSpPr txBox="1"/>
          <p:nvPr/>
        </p:nvSpPr>
        <p:spPr>
          <a:xfrm>
            <a:off x="11887200" y="6982659"/>
            <a:ext cx="4132127" cy="1710661"/>
          </a:xfrm>
          <a:prstGeom prst="rect">
            <a:avLst/>
          </a:prstGeom>
        </p:spPr>
        <p:txBody>
          <a:bodyPr lIns="0" tIns="0" rIns="0" bIns="0" rtlCol="0" anchor="t">
            <a:spAutoFit/>
          </a:bodyPr>
          <a:lstStyle/>
          <a:p>
            <a:pPr algn="just">
              <a:lnSpc>
                <a:spcPts val="1890"/>
              </a:lnSpc>
            </a:pPr>
            <a:r>
              <a:rPr lang="en-US" b="1" spc="22" dirty="0" err="1">
                <a:solidFill>
                  <a:srgbClr val="000000"/>
                </a:solidFill>
                <a:latin typeface="DM Sans"/>
                <a:sym typeface="DM Sans Bold"/>
              </a:rPr>
              <a:t>Principiul</a:t>
            </a:r>
            <a:r>
              <a:rPr lang="en-US" b="1" spc="22" dirty="0">
                <a:solidFill>
                  <a:srgbClr val="000000"/>
                </a:solidFill>
                <a:latin typeface="DM Sans"/>
                <a:sym typeface="DM Sans Bold"/>
              </a:rPr>
              <a:t> </a:t>
            </a:r>
            <a:r>
              <a:rPr lang="en-US" b="1" spc="22" dirty="0" err="1">
                <a:solidFill>
                  <a:srgbClr val="000000"/>
                </a:solidFill>
                <a:latin typeface="DM Sans"/>
                <a:sym typeface="DM Sans Bold"/>
              </a:rPr>
              <a:t>raspunderii</a:t>
            </a:r>
            <a:r>
              <a:rPr lang="en-US" b="1" spc="22" dirty="0">
                <a:solidFill>
                  <a:srgbClr val="000000"/>
                </a:solidFill>
                <a:latin typeface="DM Sans"/>
                <a:sym typeface="DM Sans Bold"/>
              </a:rPr>
              <a:t> </a:t>
            </a:r>
            <a:r>
              <a:rPr lang="en-US" b="1" spc="22" dirty="0" err="1">
                <a:solidFill>
                  <a:srgbClr val="000000"/>
                </a:solidFill>
                <a:latin typeface="DM Sans"/>
                <a:sym typeface="DM Sans Bold"/>
              </a:rPr>
              <a:t>penale</a:t>
            </a:r>
            <a:r>
              <a:rPr lang="en-US" b="1" spc="22" dirty="0">
                <a:solidFill>
                  <a:srgbClr val="000000"/>
                </a:solidFill>
                <a:latin typeface="DM Sans"/>
                <a:sym typeface="DM Sans Bold"/>
              </a:rPr>
              <a:t> </a:t>
            </a:r>
            <a:endParaRPr lang="ro-MD" b="1" spc="22" dirty="0">
              <a:solidFill>
                <a:srgbClr val="000000"/>
              </a:solidFill>
              <a:latin typeface="DM Sans"/>
              <a:sym typeface="DM Sans Bold"/>
            </a:endParaRPr>
          </a:p>
          <a:p>
            <a:pPr algn="just">
              <a:lnSpc>
                <a:spcPts val="1890"/>
              </a:lnSpc>
            </a:pPr>
            <a:r>
              <a:rPr lang="en-US" b="1" spc="22" dirty="0" err="1">
                <a:solidFill>
                  <a:srgbClr val="000000"/>
                </a:solidFill>
                <a:latin typeface="DM Sans"/>
                <a:sym typeface="DM Sans Bold"/>
              </a:rPr>
              <a:t>individuale</a:t>
            </a:r>
            <a:endParaRPr lang="en-US" b="1" spc="22" dirty="0">
              <a:solidFill>
                <a:srgbClr val="000000"/>
              </a:solidFill>
              <a:latin typeface="DM Sans"/>
              <a:sym typeface="DM Sans Bold"/>
            </a:endParaRPr>
          </a:p>
          <a:p>
            <a:pPr algn="just">
              <a:lnSpc>
                <a:spcPts val="1890"/>
              </a:lnSpc>
            </a:pPr>
            <a:endParaRPr lang="en-US" sz="1400" b="1" spc="22" dirty="0">
              <a:solidFill>
                <a:srgbClr val="000000"/>
              </a:solidFill>
              <a:latin typeface="DM Sans Bold"/>
              <a:ea typeface="DM Sans Bold"/>
              <a:cs typeface="DM Sans Bold"/>
              <a:sym typeface="DM Sans Bold"/>
            </a:endParaRPr>
          </a:p>
          <a:p>
            <a:pPr marL="302262" lvl="1" indent="-151131" algn="just">
              <a:lnSpc>
                <a:spcPts val="1890"/>
              </a:lnSpc>
              <a:buFont typeface="Arial"/>
              <a:buChar char="•"/>
            </a:pPr>
            <a:r>
              <a:rPr lang="en-US" spc="22" dirty="0" err="1">
                <a:solidFill>
                  <a:srgbClr val="000000"/>
                </a:solidFill>
                <a:latin typeface="DM Sans"/>
                <a:sym typeface="DM Sans"/>
              </a:rPr>
              <a:t>Articolul</a:t>
            </a:r>
            <a:r>
              <a:rPr lang="en-US" spc="22" dirty="0">
                <a:solidFill>
                  <a:srgbClr val="000000"/>
                </a:solidFill>
                <a:latin typeface="DM Sans"/>
                <a:sym typeface="DM Sans"/>
              </a:rPr>
              <a:t> 25 </a:t>
            </a:r>
            <a:r>
              <a:rPr lang="en-US" spc="22" dirty="0" err="1">
                <a:solidFill>
                  <a:srgbClr val="000000"/>
                </a:solidFill>
                <a:latin typeface="DM Sans"/>
                <a:sym typeface="DM Sans"/>
              </a:rPr>
              <a:t>Statutul</a:t>
            </a:r>
            <a:r>
              <a:rPr lang="en-US" spc="22" dirty="0">
                <a:solidFill>
                  <a:srgbClr val="000000"/>
                </a:solidFill>
                <a:latin typeface="DM Sans"/>
                <a:sym typeface="DM Sans"/>
              </a:rPr>
              <a:t> de la Roma</a:t>
            </a:r>
          </a:p>
          <a:p>
            <a:pPr algn="just">
              <a:lnSpc>
                <a:spcPts val="1890"/>
              </a:lnSpc>
            </a:pPr>
            <a:endParaRPr lang="en-US" spc="22" dirty="0">
              <a:solidFill>
                <a:srgbClr val="000000"/>
              </a:solidFill>
              <a:latin typeface="DM Sans"/>
              <a:sym typeface="DM Sans"/>
            </a:endParaRPr>
          </a:p>
          <a:p>
            <a:pPr algn="just">
              <a:lnSpc>
                <a:spcPts val="1890"/>
              </a:lnSpc>
              <a:spcBef>
                <a:spcPct val="0"/>
              </a:spcBef>
            </a:pPr>
            <a:r>
              <a:rPr lang="en-US" spc="22" dirty="0">
                <a:solidFill>
                  <a:srgbClr val="000000"/>
                </a:solidFill>
                <a:latin typeface="DM Sans"/>
                <a:sym typeface="DM Sans"/>
              </a:rPr>
              <a:t>*</a:t>
            </a:r>
            <a:r>
              <a:rPr lang="en-US" spc="22" dirty="0" err="1">
                <a:solidFill>
                  <a:srgbClr val="000000"/>
                </a:solidFill>
                <a:latin typeface="DM Sans"/>
                <a:sym typeface="DM Sans"/>
              </a:rPr>
              <a:t>Ordinul</a:t>
            </a:r>
            <a:r>
              <a:rPr lang="en-US" spc="22" dirty="0">
                <a:solidFill>
                  <a:srgbClr val="000000"/>
                </a:solidFill>
                <a:latin typeface="DM Sans"/>
                <a:sym typeface="DM Sans"/>
              </a:rPr>
              <a:t> </a:t>
            </a:r>
            <a:r>
              <a:rPr lang="en-US" spc="22" dirty="0" err="1">
                <a:solidFill>
                  <a:srgbClr val="000000"/>
                </a:solidFill>
                <a:latin typeface="DM Sans"/>
                <a:sym typeface="DM Sans"/>
              </a:rPr>
              <a:t>superiorului</a:t>
            </a:r>
            <a:r>
              <a:rPr lang="en-US" spc="22" dirty="0">
                <a:solidFill>
                  <a:srgbClr val="000000"/>
                </a:solidFill>
                <a:latin typeface="DM Sans"/>
                <a:sym typeface="DM Sans"/>
              </a:rPr>
              <a:t> </a:t>
            </a:r>
            <a:r>
              <a:rPr lang="en-US" spc="22" dirty="0" err="1">
                <a:solidFill>
                  <a:srgbClr val="000000"/>
                </a:solidFill>
                <a:latin typeface="DM Sans"/>
                <a:sym typeface="DM Sans"/>
              </a:rPr>
              <a:t>ierarhic</a:t>
            </a:r>
            <a:r>
              <a:rPr lang="en-US" spc="22" dirty="0">
                <a:solidFill>
                  <a:srgbClr val="000000"/>
                </a:solidFill>
                <a:latin typeface="DM Sans"/>
                <a:sym typeface="DM Sans"/>
              </a:rPr>
              <a:t> nu </a:t>
            </a:r>
            <a:r>
              <a:rPr lang="en-US" spc="22" dirty="0" err="1">
                <a:solidFill>
                  <a:srgbClr val="000000"/>
                </a:solidFill>
                <a:latin typeface="DM Sans"/>
                <a:sym typeface="DM Sans"/>
              </a:rPr>
              <a:t>înlătură</a:t>
            </a:r>
            <a:r>
              <a:rPr lang="en-US" spc="22" dirty="0">
                <a:solidFill>
                  <a:srgbClr val="000000"/>
                </a:solidFill>
                <a:latin typeface="DM Sans"/>
                <a:sym typeface="DM Sans"/>
              </a:rPr>
              <a:t> </a:t>
            </a:r>
            <a:r>
              <a:rPr lang="en-US" spc="22" dirty="0" err="1">
                <a:solidFill>
                  <a:srgbClr val="000000"/>
                </a:solidFill>
                <a:latin typeface="DM Sans"/>
                <a:sym typeface="DM Sans"/>
              </a:rPr>
              <a:t>răspunderea</a:t>
            </a:r>
            <a:r>
              <a:rPr lang="en-US" spc="22" dirty="0">
                <a:solidFill>
                  <a:srgbClr val="000000"/>
                </a:solidFill>
                <a:latin typeface="DM Sans"/>
                <a:sym typeface="DM Sans"/>
              </a:rPr>
              <a:t> </a:t>
            </a:r>
            <a:r>
              <a:rPr lang="en-US" spc="22" dirty="0" err="1">
                <a:solidFill>
                  <a:srgbClr val="000000"/>
                </a:solidFill>
                <a:latin typeface="DM Sans"/>
                <a:sym typeface="DM Sans"/>
              </a:rPr>
              <a:t>penală</a:t>
            </a:r>
            <a:endParaRPr lang="en-US" spc="22" dirty="0">
              <a:solidFill>
                <a:srgbClr val="000000"/>
              </a:solidFill>
              <a:latin typeface="DM Sans"/>
              <a:sym typeface="DM Sans"/>
            </a:endParaRPr>
          </a:p>
        </p:txBody>
      </p:sp>
      <p:sp>
        <p:nvSpPr>
          <p:cNvPr id="18" name="Freeform 18"/>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19" name="Freeform 19"/>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ro-RO"/>
          </a:p>
        </p:txBody>
      </p:sp>
      <p:sp>
        <p:nvSpPr>
          <p:cNvPr id="20" name="Freeform 20"/>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21" name="Freeform 21"/>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grpSp>
        <p:nvGrpSpPr>
          <p:cNvPr id="22" name="Group 22"/>
          <p:cNvGrpSpPr/>
          <p:nvPr/>
        </p:nvGrpSpPr>
        <p:grpSpPr>
          <a:xfrm>
            <a:off x="1559000" y="3029955"/>
            <a:ext cx="6998061" cy="3037778"/>
            <a:chOff x="0" y="16047"/>
            <a:chExt cx="9330748" cy="4050370"/>
          </a:xfrm>
        </p:grpSpPr>
        <p:grpSp>
          <p:nvGrpSpPr>
            <p:cNvPr id="23" name="Group 23"/>
            <p:cNvGrpSpPr/>
            <p:nvPr/>
          </p:nvGrpSpPr>
          <p:grpSpPr>
            <a:xfrm>
              <a:off x="0" y="16047"/>
              <a:ext cx="9330748" cy="4050370"/>
              <a:chOff x="0" y="4029"/>
              <a:chExt cx="2342659" cy="1016921"/>
            </a:xfrm>
          </p:grpSpPr>
          <p:sp>
            <p:nvSpPr>
              <p:cNvPr id="24" name="Freeform 24"/>
              <p:cNvSpPr/>
              <p:nvPr/>
            </p:nvSpPr>
            <p:spPr>
              <a:xfrm>
                <a:off x="0" y="4029"/>
                <a:ext cx="2342659" cy="1016921"/>
              </a:xfrm>
              <a:custGeom>
                <a:avLst/>
                <a:gdLst/>
                <a:ahLst/>
                <a:cxnLst/>
                <a:rect l="l" t="t" r="r" b="b"/>
                <a:pathLst>
                  <a:path w="2342659" h="1016921">
                    <a:moveTo>
                      <a:pt x="16594" y="0"/>
                    </a:moveTo>
                    <a:lnTo>
                      <a:pt x="2326064" y="0"/>
                    </a:lnTo>
                    <a:cubicBezTo>
                      <a:pt x="2335229" y="0"/>
                      <a:pt x="2342659" y="7430"/>
                      <a:pt x="2342659" y="16594"/>
                    </a:cubicBezTo>
                    <a:lnTo>
                      <a:pt x="2342659" y="1000327"/>
                    </a:lnTo>
                    <a:cubicBezTo>
                      <a:pt x="2342659" y="1009491"/>
                      <a:pt x="2335229" y="1016921"/>
                      <a:pt x="2326064" y="1016921"/>
                    </a:cubicBezTo>
                    <a:lnTo>
                      <a:pt x="16594" y="1016921"/>
                    </a:lnTo>
                    <a:cubicBezTo>
                      <a:pt x="7430" y="1016921"/>
                      <a:pt x="0" y="1009491"/>
                      <a:pt x="0" y="1000327"/>
                    </a:cubicBezTo>
                    <a:lnTo>
                      <a:pt x="0" y="16594"/>
                    </a:lnTo>
                    <a:cubicBezTo>
                      <a:pt x="0" y="7430"/>
                      <a:pt x="7430" y="0"/>
                      <a:pt x="16594" y="0"/>
                    </a:cubicBezTo>
                    <a:close/>
                  </a:path>
                </a:pathLst>
              </a:custGeom>
              <a:solidFill>
                <a:srgbClr val="8AB7E2"/>
              </a:solidFill>
            </p:spPr>
            <p:txBody>
              <a:bodyPr/>
              <a:lstStyle/>
              <a:p>
                <a:endParaRPr lang="ro-RO"/>
              </a:p>
            </p:txBody>
          </p:sp>
          <p:sp>
            <p:nvSpPr>
              <p:cNvPr id="25" name="TextBox 25"/>
              <p:cNvSpPr txBox="1"/>
              <p:nvPr/>
            </p:nvSpPr>
            <p:spPr>
              <a:xfrm>
                <a:off x="0" y="85725"/>
                <a:ext cx="2342659" cy="931196"/>
              </a:xfrm>
              <a:prstGeom prst="rect">
                <a:avLst/>
              </a:prstGeom>
            </p:spPr>
            <p:txBody>
              <a:bodyPr lIns="50800" tIns="50800" rIns="50800" bIns="50800" rtlCol="0" anchor="ctr"/>
              <a:lstStyle/>
              <a:p>
                <a:pPr algn="ctr">
                  <a:lnSpc>
                    <a:spcPts val="1925"/>
                  </a:lnSpc>
                </a:pPr>
                <a:endParaRPr/>
              </a:p>
            </p:txBody>
          </p:sp>
        </p:grpSp>
        <p:sp>
          <p:nvSpPr>
            <p:cNvPr id="26" name="TextBox 26"/>
            <p:cNvSpPr txBox="1"/>
            <p:nvPr/>
          </p:nvSpPr>
          <p:spPr>
            <a:xfrm>
              <a:off x="688245" y="1078395"/>
              <a:ext cx="2105270" cy="1439555"/>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1.</a:t>
              </a:r>
            </a:p>
          </p:txBody>
        </p:sp>
        <p:sp>
          <p:nvSpPr>
            <p:cNvPr id="27" name="TextBox 27"/>
            <p:cNvSpPr txBox="1"/>
            <p:nvPr/>
          </p:nvSpPr>
          <p:spPr>
            <a:xfrm>
              <a:off x="2012113" y="510327"/>
              <a:ext cx="5509503" cy="3255506"/>
            </a:xfrm>
            <a:prstGeom prst="rect">
              <a:avLst/>
            </a:prstGeom>
          </p:spPr>
          <p:txBody>
            <a:bodyPr lIns="0" tIns="0" rIns="0" bIns="0" rtlCol="0" anchor="t">
              <a:spAutoFit/>
            </a:bodyPr>
            <a:lstStyle/>
            <a:p>
              <a:pPr algn="just">
                <a:lnSpc>
                  <a:spcPts val="1890"/>
                </a:lnSpc>
              </a:pPr>
              <a:r>
                <a:rPr lang="en-US" b="1" spc="22" dirty="0" err="1">
                  <a:solidFill>
                    <a:srgbClr val="000000"/>
                  </a:solidFill>
                  <a:latin typeface="DM Sans Bold"/>
                  <a:ea typeface="DM Sans Bold"/>
                  <a:cs typeface="DM Sans Bold"/>
                  <a:sym typeface="DM Sans Bold"/>
                </a:rPr>
                <a:t>Principiul</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imprescriptibilităţii</a:t>
              </a:r>
              <a:r>
                <a:rPr lang="en-US" b="1" spc="22" dirty="0">
                  <a:solidFill>
                    <a:srgbClr val="000000"/>
                  </a:solidFill>
                  <a:latin typeface="DM Sans Bold"/>
                  <a:ea typeface="DM Sans Bold"/>
                  <a:cs typeface="DM Sans Bold"/>
                  <a:sym typeface="DM Sans Bold"/>
                </a:rPr>
                <a:t> </a:t>
              </a:r>
              <a:endParaRPr lang="ro-MD" b="1" spc="22" dirty="0">
                <a:solidFill>
                  <a:srgbClr val="000000"/>
                </a:solidFill>
                <a:latin typeface="DM Sans Bold"/>
                <a:ea typeface="DM Sans Bold"/>
                <a:cs typeface="DM Sans Bold"/>
                <a:sym typeface="DM Sans Bold"/>
              </a:endParaRPr>
            </a:p>
            <a:p>
              <a:pPr algn="just">
                <a:lnSpc>
                  <a:spcPts val="1890"/>
                </a:lnSpc>
              </a:pPr>
              <a:r>
                <a:rPr lang="en-US" b="1" spc="22" dirty="0" err="1">
                  <a:solidFill>
                    <a:srgbClr val="000000"/>
                  </a:solidFill>
                  <a:latin typeface="DM Sans Bold"/>
                  <a:ea typeface="DM Sans Bold"/>
                  <a:cs typeface="DM Sans Bold"/>
                  <a:sym typeface="DM Sans Bold"/>
                </a:rPr>
                <a:t>crimelor</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împotriva</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umanităţii</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şi</a:t>
              </a:r>
              <a:r>
                <a:rPr lang="en-US" b="1" spc="22" dirty="0">
                  <a:solidFill>
                    <a:srgbClr val="000000"/>
                  </a:solidFill>
                  <a:latin typeface="DM Sans Bold"/>
                  <a:ea typeface="DM Sans Bold"/>
                  <a:cs typeface="DM Sans Bold"/>
                  <a:sym typeface="DM Sans Bold"/>
                </a:rPr>
                <a:t> a </a:t>
              </a:r>
              <a:r>
                <a:rPr lang="en-US" b="1" spc="22" dirty="0" err="1">
                  <a:solidFill>
                    <a:srgbClr val="000000"/>
                  </a:solidFill>
                  <a:latin typeface="DM Sans Bold"/>
                  <a:ea typeface="DM Sans Bold"/>
                  <a:cs typeface="DM Sans Bold"/>
                  <a:sym typeface="DM Sans Bold"/>
                </a:rPr>
                <a:t>crimelor</a:t>
              </a:r>
              <a:r>
                <a:rPr lang="en-US" b="1" spc="22" dirty="0">
                  <a:solidFill>
                    <a:srgbClr val="000000"/>
                  </a:solidFill>
                  <a:latin typeface="DM Sans Bold"/>
                  <a:ea typeface="DM Sans Bold"/>
                  <a:cs typeface="DM Sans Bold"/>
                  <a:sym typeface="DM Sans Bold"/>
                </a:rPr>
                <a:t> de </a:t>
              </a:r>
              <a:r>
                <a:rPr lang="en-US" b="1" spc="22" dirty="0" err="1">
                  <a:solidFill>
                    <a:srgbClr val="000000"/>
                  </a:solidFill>
                  <a:latin typeface="DM Sans Bold"/>
                  <a:ea typeface="DM Sans Bold"/>
                  <a:cs typeface="DM Sans Bold"/>
                  <a:sym typeface="DM Sans Bold"/>
                </a:rPr>
                <a:t>război</a:t>
              </a:r>
              <a:endParaRPr lang="en-US" b="1" spc="22" dirty="0">
                <a:solidFill>
                  <a:srgbClr val="000000"/>
                </a:solidFill>
                <a:latin typeface="DM Sans Bold"/>
                <a:ea typeface="DM Sans Bold"/>
                <a:cs typeface="DM Sans Bold"/>
                <a:sym typeface="DM Sans Bold"/>
              </a:endParaRPr>
            </a:p>
            <a:p>
              <a:pPr algn="just">
                <a:lnSpc>
                  <a:spcPts val="1890"/>
                </a:lnSpc>
              </a:pPr>
              <a:endParaRPr lang="en-US" b="1" spc="22" dirty="0">
                <a:solidFill>
                  <a:srgbClr val="000000"/>
                </a:solidFill>
                <a:latin typeface="DM Sans Bold"/>
                <a:ea typeface="DM Sans Bold"/>
                <a:cs typeface="DM Sans Bold"/>
                <a:sym typeface="DM Sans Bold"/>
              </a:endParaRPr>
            </a:p>
            <a:p>
              <a:pPr marL="302262" lvl="1" indent="-151131" algn="just">
                <a:lnSpc>
                  <a:spcPts val="1890"/>
                </a:lnSpc>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29 </a:t>
              </a:r>
              <a:r>
                <a:rPr lang="en-US" spc="22" dirty="0" err="1">
                  <a:solidFill>
                    <a:srgbClr val="000000"/>
                  </a:solidFill>
                  <a:latin typeface="DM Sans"/>
                  <a:ea typeface="DM Sans"/>
                  <a:cs typeface="DM Sans"/>
                  <a:sym typeface="DM Sans"/>
                </a:rPr>
                <a:t>Statutul</a:t>
              </a:r>
              <a:r>
                <a:rPr lang="en-US" spc="22" dirty="0">
                  <a:solidFill>
                    <a:srgbClr val="000000"/>
                  </a:solidFill>
                  <a:latin typeface="DM Sans"/>
                  <a:ea typeface="DM Sans"/>
                  <a:cs typeface="DM Sans"/>
                  <a:sym typeface="DM Sans"/>
                </a:rPr>
                <a:t> de la Roma</a:t>
              </a:r>
            </a:p>
            <a:p>
              <a:pPr algn="just">
                <a:lnSpc>
                  <a:spcPts val="1890"/>
                </a:lnSpc>
              </a:pPr>
              <a:endParaRPr lang="en-US" spc="22" dirty="0">
                <a:solidFill>
                  <a:srgbClr val="000000"/>
                </a:solidFill>
                <a:latin typeface="DM Sans"/>
                <a:ea typeface="DM Sans"/>
                <a:cs typeface="DM Sans"/>
                <a:sym typeface="DM Sans"/>
              </a:endParaRPr>
            </a:p>
            <a:p>
              <a:pPr marL="302262" lvl="1" indent="-151131" algn="just">
                <a:lnSpc>
                  <a:spcPts val="1890"/>
                </a:lnSpc>
                <a:spcBef>
                  <a:spcPct val="0"/>
                </a:spcBef>
                <a:buFont typeface="Arial"/>
                <a:buChar char="•"/>
              </a:pPr>
              <a:r>
                <a:rPr lang="en-US" spc="22" dirty="0" err="1">
                  <a:solidFill>
                    <a:srgbClr val="000000"/>
                  </a:solidFill>
                  <a:latin typeface="DM Sans"/>
                  <a:ea typeface="DM Sans"/>
                  <a:cs typeface="DM Sans"/>
                  <a:sym typeface="DM Sans"/>
                </a:rPr>
                <a:t>Convenţia</a:t>
              </a:r>
              <a:r>
                <a:rPr lang="en-US" spc="22" dirty="0">
                  <a:solidFill>
                    <a:srgbClr val="000000"/>
                  </a:solidFill>
                  <a:latin typeface="DM Sans"/>
                  <a:ea typeface="DM Sans"/>
                  <a:cs typeface="DM Sans"/>
                  <a:sym typeface="DM Sans"/>
                </a:rPr>
                <a:t> </a:t>
              </a:r>
              <a:r>
                <a:rPr lang="ro-MD" spc="22" dirty="0">
                  <a:solidFill>
                    <a:srgbClr val="000000"/>
                  </a:solidFill>
                  <a:latin typeface="DM Sans"/>
                  <a:ea typeface="DM Sans"/>
                  <a:cs typeface="DM Sans"/>
                  <a:sym typeface="DM Sans"/>
                </a:rPr>
                <a:t>ONU</a:t>
              </a:r>
            </a:p>
            <a:p>
              <a:pPr marL="151131" lvl="1" algn="just">
                <a:lnSpc>
                  <a:spcPts val="1890"/>
                </a:lnSpc>
                <a:spcBef>
                  <a:spcPct val="0"/>
                </a:spcBef>
              </a:pPr>
              <a:r>
                <a:rPr lang="ro-MD" spc="22" dirty="0">
                  <a:solidFill>
                    <a:srgbClr val="000000"/>
                  </a:solidFill>
                  <a:latin typeface="DM Sans"/>
                  <a:ea typeface="DM Sans"/>
                  <a:cs typeface="DM Sans"/>
                  <a:sym typeface="DM Sans"/>
                </a:rPr>
                <a:t>imprescriptibilitatea crimelor </a:t>
              </a:r>
            </a:p>
            <a:p>
              <a:pPr marL="151131" lvl="1" algn="just">
                <a:lnSpc>
                  <a:spcPts val="1890"/>
                </a:lnSpc>
                <a:spcBef>
                  <a:spcPct val="0"/>
                </a:spcBef>
              </a:pPr>
              <a:r>
                <a:rPr lang="ro-MD" spc="22" dirty="0">
                  <a:solidFill>
                    <a:srgbClr val="000000"/>
                  </a:solidFill>
                  <a:latin typeface="DM Sans"/>
                  <a:ea typeface="DM Sans"/>
                  <a:cs typeface="DM Sans"/>
                  <a:sym typeface="DM Sans"/>
                </a:rPr>
                <a:t>impotriva umanitatii si a crimelor de razboi</a:t>
              </a:r>
            </a:p>
          </p:txBody>
        </p:sp>
      </p:grpSp>
      <p:grpSp>
        <p:nvGrpSpPr>
          <p:cNvPr id="28" name="Group 28"/>
          <p:cNvGrpSpPr/>
          <p:nvPr/>
        </p:nvGrpSpPr>
        <p:grpSpPr>
          <a:xfrm>
            <a:off x="1531975" y="6253586"/>
            <a:ext cx="6998061" cy="3037778"/>
            <a:chOff x="0" y="0"/>
            <a:chExt cx="9330748" cy="4050370"/>
          </a:xfrm>
        </p:grpSpPr>
        <p:grpSp>
          <p:nvGrpSpPr>
            <p:cNvPr id="29" name="Group 29"/>
            <p:cNvGrpSpPr/>
            <p:nvPr/>
          </p:nvGrpSpPr>
          <p:grpSpPr>
            <a:xfrm>
              <a:off x="0" y="0"/>
              <a:ext cx="9330748" cy="4050370"/>
              <a:chOff x="0" y="0"/>
              <a:chExt cx="2342659" cy="1016921"/>
            </a:xfrm>
          </p:grpSpPr>
          <p:sp>
            <p:nvSpPr>
              <p:cNvPr id="30" name="Freeform 30"/>
              <p:cNvSpPr/>
              <p:nvPr/>
            </p:nvSpPr>
            <p:spPr>
              <a:xfrm>
                <a:off x="0" y="0"/>
                <a:ext cx="2342659" cy="1016921"/>
              </a:xfrm>
              <a:custGeom>
                <a:avLst/>
                <a:gdLst/>
                <a:ahLst/>
                <a:cxnLst/>
                <a:rect l="l" t="t" r="r" b="b"/>
                <a:pathLst>
                  <a:path w="2342659" h="1016921">
                    <a:moveTo>
                      <a:pt x="16594" y="0"/>
                    </a:moveTo>
                    <a:lnTo>
                      <a:pt x="2326064" y="0"/>
                    </a:lnTo>
                    <a:cubicBezTo>
                      <a:pt x="2335229" y="0"/>
                      <a:pt x="2342659" y="7430"/>
                      <a:pt x="2342659" y="16594"/>
                    </a:cubicBezTo>
                    <a:lnTo>
                      <a:pt x="2342659" y="1000327"/>
                    </a:lnTo>
                    <a:cubicBezTo>
                      <a:pt x="2342659" y="1009491"/>
                      <a:pt x="2335229" y="1016921"/>
                      <a:pt x="2326064" y="1016921"/>
                    </a:cubicBezTo>
                    <a:lnTo>
                      <a:pt x="16594" y="1016921"/>
                    </a:lnTo>
                    <a:cubicBezTo>
                      <a:pt x="7430" y="1016921"/>
                      <a:pt x="0" y="1009491"/>
                      <a:pt x="0" y="1000327"/>
                    </a:cubicBezTo>
                    <a:lnTo>
                      <a:pt x="0" y="16594"/>
                    </a:lnTo>
                    <a:cubicBezTo>
                      <a:pt x="0" y="7430"/>
                      <a:pt x="7430" y="0"/>
                      <a:pt x="16594" y="0"/>
                    </a:cubicBezTo>
                    <a:close/>
                  </a:path>
                </a:pathLst>
              </a:custGeom>
              <a:solidFill>
                <a:srgbClr val="8AB7E2"/>
              </a:solidFill>
            </p:spPr>
            <p:txBody>
              <a:bodyPr/>
              <a:lstStyle/>
              <a:p>
                <a:endParaRPr lang="ro-RO"/>
              </a:p>
            </p:txBody>
          </p:sp>
          <p:sp>
            <p:nvSpPr>
              <p:cNvPr id="31" name="TextBox 31"/>
              <p:cNvSpPr txBox="1"/>
              <p:nvPr/>
            </p:nvSpPr>
            <p:spPr>
              <a:xfrm>
                <a:off x="0" y="85725"/>
                <a:ext cx="2342659" cy="931196"/>
              </a:xfrm>
              <a:prstGeom prst="rect">
                <a:avLst/>
              </a:prstGeom>
            </p:spPr>
            <p:txBody>
              <a:bodyPr lIns="50800" tIns="50800" rIns="50800" bIns="50800" rtlCol="0" anchor="ctr"/>
              <a:lstStyle/>
              <a:p>
                <a:pPr algn="ctr">
                  <a:lnSpc>
                    <a:spcPts val="1925"/>
                  </a:lnSpc>
                </a:pPr>
                <a:endParaRPr/>
              </a:p>
            </p:txBody>
          </p:sp>
        </p:grpSp>
        <p:sp>
          <p:nvSpPr>
            <p:cNvPr id="32" name="TextBox 32"/>
            <p:cNvSpPr txBox="1"/>
            <p:nvPr/>
          </p:nvSpPr>
          <p:spPr>
            <a:xfrm>
              <a:off x="688245" y="1078395"/>
              <a:ext cx="2105270" cy="1439555"/>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2.</a:t>
              </a:r>
            </a:p>
          </p:txBody>
        </p:sp>
        <p:sp>
          <p:nvSpPr>
            <p:cNvPr id="33" name="TextBox 33"/>
            <p:cNvSpPr txBox="1"/>
            <p:nvPr/>
          </p:nvSpPr>
          <p:spPr>
            <a:xfrm>
              <a:off x="2136776" y="754437"/>
              <a:ext cx="5509503" cy="2930632"/>
            </a:xfrm>
            <a:prstGeom prst="rect">
              <a:avLst/>
            </a:prstGeom>
          </p:spPr>
          <p:txBody>
            <a:bodyPr lIns="0" tIns="0" rIns="0" bIns="0" rtlCol="0" anchor="t">
              <a:spAutoFit/>
            </a:bodyPr>
            <a:lstStyle/>
            <a:p>
              <a:pPr algn="just">
                <a:lnSpc>
                  <a:spcPts val="1890"/>
                </a:lnSpc>
              </a:pPr>
              <a:r>
                <a:rPr lang="en-US" b="1" spc="22" dirty="0" err="1">
                  <a:solidFill>
                    <a:srgbClr val="000000"/>
                  </a:solidFill>
                  <a:latin typeface="DM Sans Bold"/>
                  <a:ea typeface="DM Sans Bold"/>
                  <a:cs typeface="DM Sans Bold"/>
                  <a:sym typeface="DM Sans Bold"/>
                </a:rPr>
                <a:t>Principiul</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irelevantei</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statului</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oficial</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imunitate</a:t>
              </a:r>
              <a:r>
                <a:rPr lang="en-US" b="1" spc="22" dirty="0">
                  <a:solidFill>
                    <a:srgbClr val="000000"/>
                  </a:solidFill>
                  <a:latin typeface="DM Sans Bold"/>
                  <a:ea typeface="DM Sans Bold"/>
                  <a:cs typeface="DM Sans Bold"/>
                  <a:sym typeface="DM Sans Bold"/>
                </a:rPr>
                <a:t> </a:t>
              </a:r>
              <a:r>
                <a:rPr lang="en-US" b="1" spc="22" dirty="0" err="1">
                  <a:solidFill>
                    <a:srgbClr val="000000"/>
                  </a:solidFill>
                  <a:latin typeface="DM Sans Bold"/>
                  <a:ea typeface="DM Sans Bold"/>
                  <a:cs typeface="DM Sans Bold"/>
                  <a:sym typeface="DM Sans Bold"/>
                </a:rPr>
                <a:t>acordata</a:t>
              </a:r>
              <a:r>
                <a:rPr lang="en-US" b="1" spc="22" dirty="0">
                  <a:solidFill>
                    <a:srgbClr val="000000"/>
                  </a:solidFill>
                  <a:latin typeface="DM Sans Bold"/>
                  <a:ea typeface="DM Sans Bold"/>
                  <a:cs typeface="DM Sans Bold"/>
                  <a:sym typeface="DM Sans Bold"/>
                </a:rPr>
                <a:t> de </a:t>
              </a:r>
              <a:r>
                <a:rPr lang="en-US" b="1" spc="22" dirty="0" err="1">
                  <a:solidFill>
                    <a:srgbClr val="000000"/>
                  </a:solidFill>
                  <a:latin typeface="DM Sans Bold"/>
                  <a:ea typeface="DM Sans Bold"/>
                  <a:cs typeface="DM Sans Bold"/>
                  <a:sym typeface="DM Sans Bold"/>
                </a:rPr>
                <a:t>dreptul</a:t>
              </a:r>
              <a:r>
                <a:rPr lang="en-US" b="1" spc="22" dirty="0">
                  <a:solidFill>
                    <a:srgbClr val="000000"/>
                  </a:solidFill>
                  <a:latin typeface="DM Sans Bold"/>
                  <a:ea typeface="DM Sans Bold"/>
                  <a:cs typeface="DM Sans Bold"/>
                  <a:sym typeface="DM Sans Bold"/>
                </a:rPr>
                <a:t> </a:t>
              </a:r>
              <a:endParaRPr lang="ro-MD" b="1" spc="22" dirty="0">
                <a:solidFill>
                  <a:srgbClr val="000000"/>
                </a:solidFill>
                <a:latin typeface="DM Sans Bold"/>
                <a:ea typeface="DM Sans Bold"/>
                <a:cs typeface="DM Sans Bold"/>
                <a:sym typeface="DM Sans Bold"/>
              </a:endParaRPr>
            </a:p>
            <a:p>
              <a:pPr algn="just">
                <a:lnSpc>
                  <a:spcPts val="1890"/>
                </a:lnSpc>
              </a:pPr>
              <a:r>
                <a:rPr lang="en-US" b="1" spc="22" dirty="0">
                  <a:solidFill>
                    <a:srgbClr val="000000"/>
                  </a:solidFill>
                  <a:latin typeface="DM Sans Bold"/>
                  <a:ea typeface="DM Sans Bold"/>
                  <a:cs typeface="DM Sans Bold"/>
                  <a:sym typeface="DM Sans Bold"/>
                </a:rPr>
                <a:t>national)</a:t>
              </a:r>
            </a:p>
            <a:p>
              <a:pPr algn="just">
                <a:lnSpc>
                  <a:spcPts val="1890"/>
                </a:lnSpc>
              </a:pPr>
              <a:endParaRPr lang="en-US" b="1" spc="22" dirty="0">
                <a:solidFill>
                  <a:srgbClr val="000000"/>
                </a:solidFill>
                <a:latin typeface="DM Sans Bold"/>
                <a:ea typeface="DM Sans Bold"/>
                <a:cs typeface="DM Sans Bold"/>
                <a:sym typeface="DM Sans Bold"/>
              </a:endParaRPr>
            </a:p>
            <a:p>
              <a:pPr marL="302262" lvl="1" indent="-151131" algn="just">
                <a:lnSpc>
                  <a:spcPts val="1890"/>
                </a:lnSpc>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27 </a:t>
              </a:r>
              <a:r>
                <a:rPr lang="en-US" spc="22" dirty="0" err="1">
                  <a:solidFill>
                    <a:srgbClr val="000000"/>
                  </a:solidFill>
                  <a:latin typeface="DM Sans"/>
                  <a:ea typeface="DM Sans"/>
                  <a:cs typeface="DM Sans"/>
                  <a:sym typeface="DM Sans"/>
                </a:rPr>
                <a:t>Statutul</a:t>
              </a:r>
              <a:r>
                <a:rPr lang="en-US" spc="22" dirty="0">
                  <a:solidFill>
                    <a:srgbClr val="000000"/>
                  </a:solidFill>
                  <a:latin typeface="DM Sans"/>
                  <a:ea typeface="DM Sans"/>
                  <a:cs typeface="DM Sans"/>
                  <a:sym typeface="DM Sans"/>
                </a:rPr>
                <a:t> de la Roma</a:t>
              </a:r>
            </a:p>
            <a:p>
              <a:pPr algn="just">
                <a:lnSpc>
                  <a:spcPts val="1890"/>
                </a:lnSpc>
              </a:pPr>
              <a:endParaRPr lang="en-US" spc="22" dirty="0">
                <a:solidFill>
                  <a:srgbClr val="000000"/>
                </a:solidFill>
                <a:latin typeface="DM Sans"/>
                <a:ea typeface="DM Sans"/>
                <a:cs typeface="DM Sans"/>
                <a:sym typeface="DM Sans"/>
              </a:endParaRPr>
            </a:p>
            <a:p>
              <a:pPr marL="302262" lvl="1" indent="-151131" algn="just">
                <a:lnSpc>
                  <a:spcPts val="1890"/>
                </a:lnSpc>
                <a:buFont typeface="Arial"/>
                <a:buChar char="•"/>
              </a:pPr>
              <a:r>
                <a:rPr lang="en-US" spc="22" dirty="0" err="1">
                  <a:solidFill>
                    <a:srgbClr val="000000"/>
                  </a:solidFill>
                  <a:latin typeface="DM Sans"/>
                  <a:ea typeface="DM Sans"/>
                  <a:cs typeface="DM Sans"/>
                  <a:sym typeface="DM Sans"/>
                </a:rPr>
                <a:t>Articolul</a:t>
              </a:r>
              <a:r>
                <a:rPr lang="en-US" spc="22" dirty="0">
                  <a:solidFill>
                    <a:srgbClr val="000000"/>
                  </a:solidFill>
                  <a:latin typeface="DM Sans"/>
                  <a:ea typeface="DM Sans"/>
                  <a:cs typeface="DM Sans"/>
                  <a:sym typeface="DM Sans"/>
                </a:rPr>
                <a:t> 88 </a:t>
              </a:r>
              <a:r>
                <a:rPr lang="en-US" spc="22" dirty="0" err="1">
                  <a:solidFill>
                    <a:srgbClr val="000000"/>
                  </a:solidFill>
                  <a:latin typeface="DM Sans"/>
                  <a:ea typeface="DM Sans"/>
                  <a:cs typeface="DM Sans"/>
                  <a:sym typeface="DM Sans"/>
                </a:rPr>
                <a:t>Statutul</a:t>
              </a:r>
              <a:r>
                <a:rPr lang="en-US" spc="22" dirty="0">
                  <a:solidFill>
                    <a:srgbClr val="000000"/>
                  </a:solidFill>
                  <a:latin typeface="DM Sans"/>
                  <a:ea typeface="DM Sans"/>
                  <a:cs typeface="DM Sans"/>
                  <a:sym typeface="DM Sans"/>
                </a:rPr>
                <a:t> de la Roma</a:t>
              </a:r>
            </a:p>
            <a:p>
              <a:pPr algn="just">
                <a:lnSpc>
                  <a:spcPts val="1890"/>
                </a:lnSpc>
              </a:pPr>
              <a:endParaRPr lang="en-US" spc="22" dirty="0">
                <a:solidFill>
                  <a:srgbClr val="000000"/>
                </a:solidFill>
                <a:latin typeface="DM Sans"/>
                <a:ea typeface="DM Sans"/>
                <a:cs typeface="DM Sans"/>
                <a:sym typeface="DM Sans"/>
              </a:endParaRPr>
            </a:p>
            <a:p>
              <a:pPr algn="just">
                <a:lnSpc>
                  <a:spcPts val="1890"/>
                </a:lnSpc>
                <a:spcBef>
                  <a:spcPct val="0"/>
                </a:spcBef>
              </a:pPr>
              <a:endParaRPr lang="en-US" spc="22" dirty="0">
                <a:solidFill>
                  <a:srgbClr val="000000"/>
                </a:solidFill>
                <a:latin typeface="DM Sans"/>
                <a:ea typeface="DM Sans"/>
                <a:cs typeface="DM Sans"/>
                <a:sym typeface="DM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04950" y="2690205"/>
            <a:ext cx="8092094" cy="1488440"/>
          </a:xfrm>
          <a:prstGeom prst="rect">
            <a:avLst/>
          </a:prstGeom>
        </p:spPr>
        <p:txBody>
          <a:bodyPr lIns="0" tIns="0" rIns="0" bIns="0" rtlCol="0" anchor="t">
            <a:spAutoFit/>
          </a:bodyPr>
          <a:lstStyle/>
          <a:p>
            <a:pPr algn="l">
              <a:lnSpc>
                <a:spcPts val="3879"/>
              </a:lnSpc>
            </a:pPr>
            <a:r>
              <a:rPr lang="en-US" sz="3999" b="1" dirty="0" err="1">
                <a:solidFill>
                  <a:srgbClr val="000000"/>
                </a:solidFill>
                <a:latin typeface="DM Sans Bold"/>
                <a:ea typeface="DM Sans Bold"/>
                <a:cs typeface="DM Sans Bold"/>
                <a:sym typeface="DM Sans Bold"/>
              </a:rPr>
              <a:t>Principiul</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imprescriptibilităţii</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crimelor</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împotriva</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umanităţii</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şi</a:t>
            </a:r>
            <a:r>
              <a:rPr lang="en-US" sz="3999" b="1" dirty="0">
                <a:solidFill>
                  <a:srgbClr val="000000"/>
                </a:solidFill>
                <a:latin typeface="DM Sans Bold"/>
                <a:ea typeface="DM Sans Bold"/>
                <a:cs typeface="DM Sans Bold"/>
                <a:sym typeface="DM Sans Bold"/>
              </a:rPr>
              <a:t> a </a:t>
            </a:r>
            <a:r>
              <a:rPr lang="en-US" sz="3999" b="1" dirty="0" err="1">
                <a:solidFill>
                  <a:srgbClr val="000000"/>
                </a:solidFill>
                <a:latin typeface="DM Sans Bold"/>
                <a:ea typeface="DM Sans Bold"/>
                <a:cs typeface="DM Sans Bold"/>
                <a:sym typeface="DM Sans Bold"/>
              </a:rPr>
              <a:t>crimelor</a:t>
            </a:r>
            <a:r>
              <a:rPr lang="en-US" sz="3999" b="1" dirty="0">
                <a:solidFill>
                  <a:srgbClr val="000000"/>
                </a:solidFill>
                <a:latin typeface="DM Sans Bold"/>
                <a:ea typeface="DM Sans Bold"/>
                <a:cs typeface="DM Sans Bold"/>
                <a:sym typeface="DM Sans Bold"/>
              </a:rPr>
              <a:t> de </a:t>
            </a:r>
            <a:r>
              <a:rPr lang="en-US" sz="3999" b="1" dirty="0" err="1">
                <a:solidFill>
                  <a:srgbClr val="000000"/>
                </a:solidFill>
                <a:latin typeface="DM Sans Bold"/>
                <a:ea typeface="DM Sans Bold"/>
                <a:cs typeface="DM Sans Bold"/>
                <a:sym typeface="DM Sans Bold"/>
              </a:rPr>
              <a:t>război</a:t>
            </a:r>
            <a:endParaRPr lang="en-US" sz="3999" b="1" dirty="0">
              <a:solidFill>
                <a:srgbClr val="000000"/>
              </a:solidFill>
              <a:latin typeface="DM Sans Bold"/>
              <a:ea typeface="DM Sans Bold"/>
              <a:cs typeface="DM Sans Bold"/>
              <a:sym typeface="DM Sans Bold"/>
            </a:endParaRPr>
          </a:p>
        </p:txBody>
      </p:sp>
      <p:sp>
        <p:nvSpPr>
          <p:cNvPr id="3" name="TextBox 3"/>
          <p:cNvSpPr txBox="1"/>
          <p:nvPr/>
        </p:nvSpPr>
        <p:spPr>
          <a:xfrm>
            <a:off x="1474529" y="4946306"/>
            <a:ext cx="7707571" cy="2324100"/>
          </a:xfrm>
          <a:prstGeom prst="rect">
            <a:avLst/>
          </a:prstGeom>
        </p:spPr>
        <p:txBody>
          <a:bodyPr lIns="0" tIns="0" rIns="0" bIns="0" rtlCol="0" anchor="t">
            <a:spAutoFit/>
          </a:bodyPr>
          <a:lstStyle/>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Crimele</a:t>
            </a:r>
            <a:r>
              <a:rPr lang="en-US" sz="1999" spc="119" dirty="0">
                <a:solidFill>
                  <a:srgbClr val="000000"/>
                </a:solidFill>
                <a:latin typeface="DM Sans"/>
                <a:ea typeface="DM Sans"/>
                <a:cs typeface="DM Sans"/>
                <a:sym typeface="DM Sans"/>
              </a:rPr>
              <a:t> de </a:t>
            </a:r>
            <a:r>
              <a:rPr lang="en-US" sz="1999" spc="119" dirty="0" err="1">
                <a:solidFill>
                  <a:srgbClr val="000000"/>
                </a:solidFill>
                <a:latin typeface="DM Sans"/>
                <a:ea typeface="DM Sans"/>
                <a:cs typeface="DM Sans"/>
                <a:sym typeface="DM Sans"/>
              </a:rPr>
              <a:t>razboi</a:t>
            </a: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Crimele</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impotriva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umanitatii</a:t>
            </a: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dirty="0" err="1">
                <a:solidFill>
                  <a:srgbClr val="000000"/>
                </a:solidFill>
                <a:latin typeface="DM Sans"/>
                <a:ea typeface="DM Sans"/>
                <a:cs typeface="DM Sans"/>
                <a:sym typeface="DM Sans"/>
              </a:rPr>
              <a:t>Genocid</a:t>
            </a:r>
            <a:endParaRPr lang="en-US" sz="1999" spc="119" dirty="0">
              <a:solidFill>
                <a:srgbClr val="000000"/>
              </a:solidFill>
              <a:latin typeface="DM Sans"/>
              <a:ea typeface="DM Sans"/>
              <a:cs typeface="DM Sans"/>
              <a:sym typeface="DM Sans"/>
            </a:endParaRPr>
          </a:p>
          <a:p>
            <a:pPr algn="l">
              <a:lnSpc>
                <a:spcPts val="2699"/>
              </a:lnSpc>
            </a:pPr>
            <a:endParaRPr lang="en-US" sz="1999" spc="119" dirty="0">
              <a:solidFill>
                <a:srgbClr val="000000"/>
              </a:solidFill>
              <a:latin typeface="DM Sans"/>
              <a:ea typeface="DM Sans"/>
              <a:cs typeface="DM Sans"/>
              <a:sym typeface="DM Sans"/>
            </a:endParaRPr>
          </a:p>
          <a:p>
            <a:pPr marL="431799" lvl="1" indent="-215899" algn="l">
              <a:lnSpc>
                <a:spcPts val="2699"/>
              </a:lnSpc>
              <a:spcBef>
                <a:spcPct val="0"/>
              </a:spcBef>
              <a:buFont typeface="Arial"/>
              <a:buChar char="•"/>
            </a:pPr>
            <a:r>
              <a:rPr lang="en-US" sz="1999" spc="119" dirty="0" err="1">
                <a:solidFill>
                  <a:srgbClr val="000000"/>
                </a:solidFill>
                <a:latin typeface="DM Sans"/>
                <a:ea typeface="DM Sans"/>
                <a:cs typeface="DM Sans"/>
                <a:sym typeface="DM Sans"/>
              </a:rPr>
              <a:t>Crima</a:t>
            </a:r>
            <a:r>
              <a:rPr lang="en-US" sz="1999" spc="119" dirty="0">
                <a:solidFill>
                  <a:srgbClr val="000000"/>
                </a:solidFill>
                <a:latin typeface="DM Sans"/>
                <a:ea typeface="DM Sans"/>
                <a:cs typeface="DM Sans"/>
                <a:sym typeface="DM Sans"/>
              </a:rPr>
              <a:t> </a:t>
            </a:r>
            <a:r>
              <a:rPr lang="en-US" sz="1999" spc="119" dirty="0" err="1">
                <a:solidFill>
                  <a:srgbClr val="000000"/>
                </a:solidFill>
                <a:latin typeface="DM Sans"/>
                <a:ea typeface="DM Sans"/>
                <a:cs typeface="DM Sans"/>
                <a:sym typeface="DM Sans"/>
              </a:rPr>
              <a:t>agresiunii</a:t>
            </a:r>
            <a:endParaRPr lang="en-US" sz="1999" spc="119" dirty="0">
              <a:solidFill>
                <a:srgbClr val="000000"/>
              </a:solidFill>
              <a:latin typeface="DM Sans"/>
              <a:ea typeface="DM Sans"/>
              <a:cs typeface="DM Sans"/>
              <a:sym typeface="DM Sans"/>
            </a:endParaRPr>
          </a:p>
        </p:txBody>
      </p:sp>
      <p:sp>
        <p:nvSpPr>
          <p:cNvPr id="4" name="TextBox 4"/>
          <p:cNvSpPr txBox="1"/>
          <p:nvPr/>
        </p:nvSpPr>
        <p:spPr>
          <a:xfrm>
            <a:off x="10112736" y="2171700"/>
            <a:ext cx="7166479" cy="6823727"/>
          </a:xfrm>
          <a:prstGeom prst="rect">
            <a:avLst/>
          </a:prstGeom>
        </p:spPr>
        <p:txBody>
          <a:bodyPr lIns="0" tIns="0" rIns="0" bIns="0" rtlCol="0" anchor="t">
            <a:spAutoFit/>
          </a:bodyPr>
          <a:lstStyle/>
          <a:p>
            <a:pPr algn="l">
              <a:lnSpc>
                <a:spcPts val="3290"/>
              </a:lnSpc>
            </a:pPr>
            <a:r>
              <a:rPr lang="en-US" sz="2437" i="1" spc="146" dirty="0" err="1">
                <a:solidFill>
                  <a:srgbClr val="000000"/>
                </a:solidFill>
                <a:latin typeface="DM Sans Italics"/>
                <a:ea typeface="DM Sans Italics"/>
                <a:cs typeface="DM Sans Italics"/>
                <a:sym typeface="DM Sans Italics"/>
              </a:rPr>
              <a:t>Aplicarea</a:t>
            </a:r>
            <a:r>
              <a:rPr lang="en-US" sz="2437" i="1" spc="146" dirty="0">
                <a:solidFill>
                  <a:srgbClr val="000000"/>
                </a:solidFill>
                <a:latin typeface="DM Sans Italics"/>
                <a:ea typeface="DM Sans Italics"/>
                <a:cs typeface="DM Sans Italics"/>
                <a:sym typeface="DM Sans Italics"/>
              </a:rPr>
              <a:t> </a:t>
            </a:r>
            <a:r>
              <a:rPr lang="en-US" sz="2437" i="1" spc="146" dirty="0" err="1">
                <a:solidFill>
                  <a:srgbClr val="000000"/>
                </a:solidFill>
                <a:latin typeface="DM Sans Italics"/>
                <a:ea typeface="DM Sans Italics"/>
                <a:cs typeface="DM Sans Italics"/>
                <a:sym typeface="DM Sans Italics"/>
              </a:rPr>
              <a:t>asupra</a:t>
            </a:r>
            <a:r>
              <a:rPr lang="en-US" sz="2437" i="1" spc="146" dirty="0">
                <a:solidFill>
                  <a:srgbClr val="000000"/>
                </a:solidFill>
                <a:latin typeface="DM Sans Italics"/>
                <a:ea typeface="DM Sans Italics"/>
                <a:cs typeface="DM Sans Italics"/>
                <a:sym typeface="DM Sans Italics"/>
              </a:rPr>
              <a:t> </a:t>
            </a:r>
            <a:r>
              <a:rPr lang="en-US" sz="2437" i="1" spc="146" dirty="0" err="1">
                <a:solidFill>
                  <a:srgbClr val="000000"/>
                </a:solidFill>
                <a:latin typeface="DM Sans Italics"/>
                <a:ea typeface="DM Sans Italics"/>
                <a:cs typeface="DM Sans Italics"/>
                <a:sym typeface="DM Sans Italics"/>
              </a:rPr>
              <a:t>infractiunilor</a:t>
            </a:r>
            <a:r>
              <a:rPr lang="en-US" sz="2437" i="1" spc="146" dirty="0">
                <a:solidFill>
                  <a:srgbClr val="000000"/>
                </a:solidFill>
                <a:latin typeface="DM Sans Italics"/>
                <a:ea typeface="DM Sans Italics"/>
                <a:cs typeface="DM Sans Italics"/>
                <a:sym typeface="DM Sans Italics"/>
              </a:rPr>
              <a:t> grave </a:t>
            </a:r>
            <a:r>
              <a:rPr lang="ro-MD" sz="2437" i="1" spc="146" dirty="0">
                <a:solidFill>
                  <a:srgbClr val="000000"/>
                </a:solidFill>
                <a:latin typeface="DM Sans Italics"/>
                <a:ea typeface="DM Sans Italics"/>
                <a:cs typeface="DM Sans Italics"/>
                <a:sym typeface="DM Sans Italics"/>
              </a:rPr>
              <a:t>prescrise in </a:t>
            </a:r>
            <a:r>
              <a:rPr lang="en-US" sz="2437" i="1" spc="146" dirty="0" err="1">
                <a:solidFill>
                  <a:srgbClr val="000000"/>
                </a:solidFill>
                <a:latin typeface="DM Sans Italics"/>
                <a:ea typeface="DM Sans Italics"/>
                <a:cs typeface="DM Sans Italics"/>
                <a:sym typeface="DM Sans Italics"/>
              </a:rPr>
              <a:t>Conventii</a:t>
            </a:r>
            <a:r>
              <a:rPr lang="ro-MD" sz="2437" i="1" spc="146" dirty="0">
                <a:solidFill>
                  <a:srgbClr val="000000"/>
                </a:solidFill>
                <a:latin typeface="DM Sans Italics"/>
                <a:ea typeface="DM Sans Italics"/>
                <a:cs typeface="DM Sans Italics"/>
                <a:sym typeface="DM Sans Italics"/>
              </a:rPr>
              <a:t>le</a:t>
            </a:r>
            <a:r>
              <a:rPr lang="en-US" sz="2437" i="1" spc="146" dirty="0">
                <a:solidFill>
                  <a:srgbClr val="000000"/>
                </a:solidFill>
                <a:latin typeface="DM Sans Italics"/>
                <a:ea typeface="DM Sans Italics"/>
                <a:cs typeface="DM Sans Italics"/>
                <a:sym typeface="DM Sans Italics"/>
              </a:rPr>
              <a:t> de la Geneva (grave breaches)</a:t>
            </a:r>
          </a:p>
          <a:p>
            <a:pPr algn="l">
              <a:lnSpc>
                <a:spcPts val="2038"/>
              </a:lnSpc>
            </a:pPr>
            <a:endParaRPr lang="en-US" sz="2437" i="1" spc="146" dirty="0">
              <a:solidFill>
                <a:srgbClr val="000000"/>
              </a:solidFill>
              <a:latin typeface="DM Sans Italics"/>
              <a:ea typeface="DM Sans Italics"/>
              <a:cs typeface="DM Sans Italics"/>
              <a:sym typeface="DM Sans Italic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Ucideri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intenționate</a:t>
            </a:r>
            <a:r>
              <a:rPr lang="en-US" sz="1700" spc="102" dirty="0">
                <a:solidFill>
                  <a:srgbClr val="000000"/>
                </a:solidFill>
                <a:latin typeface="DM Sans"/>
                <a:ea typeface="DM Sans"/>
                <a:cs typeface="DM Sans"/>
                <a:sym typeface="DM Sans"/>
              </a:rPr>
              <a:t> ale </a:t>
            </a:r>
            <a:r>
              <a:rPr lang="en-US" sz="1700" spc="102" dirty="0" err="1">
                <a:solidFill>
                  <a:srgbClr val="000000"/>
                </a:solidFill>
                <a:latin typeface="DM Sans"/>
                <a:ea typeface="DM Sans"/>
                <a:cs typeface="DM Sans"/>
                <a:sym typeface="DM Sans"/>
              </a:rPr>
              <a:t>persoanelor</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protejate</a:t>
            </a:r>
            <a:r>
              <a:rPr lang="en-US" sz="1700" spc="102" dirty="0">
                <a:solidFill>
                  <a:srgbClr val="000000"/>
                </a:solidFill>
                <a:latin typeface="DM Sans"/>
                <a:ea typeface="DM Sans"/>
                <a:cs typeface="DM Sans"/>
                <a:sym typeface="DM Sans"/>
              </a:rPr>
              <a:t> (art.50 I-IV GC)</a:t>
            </a:r>
          </a:p>
          <a:p>
            <a:pPr algn="l">
              <a:lnSpc>
                <a:spcPts val="2295"/>
              </a:lnSpc>
            </a:pPr>
            <a:endParaRPr lang="en-US" sz="1700" spc="102" dirty="0">
              <a:solidFill>
                <a:srgbClr val="000000"/>
              </a:solidFill>
              <a:latin typeface="DM Sans"/>
              <a:ea typeface="DM Sans"/>
              <a:cs typeface="DM Sans"/>
              <a:sym typeface="DM San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Tortura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sau</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tratamentele</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inumane</a:t>
            </a:r>
            <a:r>
              <a:rPr lang="en-US" sz="1700" spc="102" dirty="0">
                <a:solidFill>
                  <a:srgbClr val="000000"/>
                </a:solidFill>
                <a:latin typeface="DM Sans"/>
                <a:ea typeface="DM Sans"/>
                <a:cs typeface="DM Sans"/>
                <a:sym typeface="DM Sans"/>
              </a:rPr>
              <a:t> (art.50 I-IV GC)</a:t>
            </a:r>
          </a:p>
          <a:p>
            <a:pPr algn="l">
              <a:lnSpc>
                <a:spcPts val="2295"/>
              </a:lnSpc>
            </a:pPr>
            <a:endParaRPr lang="en-US" sz="1700" spc="102" dirty="0">
              <a:solidFill>
                <a:srgbClr val="000000"/>
              </a:solidFill>
              <a:latin typeface="DM Sans"/>
              <a:ea typeface="DM Sans"/>
              <a:cs typeface="DM Sans"/>
              <a:sym typeface="DM San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Provocarea</a:t>
            </a:r>
            <a:r>
              <a:rPr lang="en-US" sz="1700" spc="102" dirty="0">
                <a:solidFill>
                  <a:srgbClr val="000000"/>
                </a:solidFill>
                <a:latin typeface="DM Sans"/>
                <a:ea typeface="DM Sans"/>
                <a:cs typeface="DM Sans"/>
                <a:sym typeface="DM Sans"/>
              </a:rPr>
              <a:t> cu </a:t>
            </a:r>
            <a:r>
              <a:rPr lang="en-US" sz="1700" spc="102" dirty="0" err="1">
                <a:solidFill>
                  <a:srgbClr val="000000"/>
                </a:solidFill>
                <a:latin typeface="DM Sans"/>
                <a:ea typeface="DM Sans"/>
                <a:cs typeface="DM Sans"/>
                <a:sym typeface="DM Sans"/>
              </a:rPr>
              <a:t>intenție</a:t>
            </a:r>
            <a:r>
              <a:rPr lang="en-US" sz="1700" spc="102" dirty="0">
                <a:solidFill>
                  <a:srgbClr val="000000"/>
                </a:solidFill>
                <a:latin typeface="DM Sans"/>
                <a:ea typeface="DM Sans"/>
                <a:cs typeface="DM Sans"/>
                <a:sym typeface="DM Sans"/>
              </a:rPr>
              <a:t> de </a:t>
            </a:r>
            <a:r>
              <a:rPr lang="en-US" sz="1700" spc="102" dirty="0" err="1">
                <a:solidFill>
                  <a:srgbClr val="000000"/>
                </a:solidFill>
                <a:latin typeface="DM Sans"/>
                <a:ea typeface="DM Sans"/>
                <a:cs typeface="DM Sans"/>
                <a:sym typeface="DM Sans"/>
              </a:rPr>
              <a:t>suferințe</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mari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sau</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vătămări</a:t>
            </a:r>
            <a:r>
              <a:rPr lang="en-US" sz="1700" spc="102" dirty="0">
                <a:solidFill>
                  <a:srgbClr val="000000"/>
                </a:solidFill>
                <a:latin typeface="DM Sans"/>
                <a:ea typeface="DM Sans"/>
                <a:cs typeface="DM Sans"/>
                <a:sym typeface="DM Sans"/>
              </a:rPr>
              <a:t> grave (art.50 I-IV GC)</a:t>
            </a:r>
          </a:p>
          <a:p>
            <a:pPr algn="l">
              <a:lnSpc>
                <a:spcPts val="2295"/>
              </a:lnSpc>
            </a:pPr>
            <a:endParaRPr lang="en-US" sz="1700" spc="102" dirty="0">
              <a:solidFill>
                <a:srgbClr val="000000"/>
              </a:solidFill>
              <a:latin typeface="DM Sans"/>
              <a:ea typeface="DM Sans"/>
              <a:cs typeface="DM Sans"/>
              <a:sym typeface="DM San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Distrugerea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extinsă</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și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nejustificată</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militar</a:t>
            </a:r>
            <a:r>
              <a:rPr lang="en-US" sz="1700" spc="102" dirty="0">
                <a:solidFill>
                  <a:srgbClr val="000000"/>
                </a:solidFill>
                <a:latin typeface="DM Sans"/>
                <a:ea typeface="DM Sans"/>
                <a:cs typeface="DM Sans"/>
                <a:sym typeface="DM Sans"/>
              </a:rPr>
              <a:t> a </a:t>
            </a:r>
            <a:r>
              <a:rPr lang="en-US" sz="1700" spc="102" dirty="0" err="1">
                <a:solidFill>
                  <a:srgbClr val="000000"/>
                </a:solidFill>
                <a:latin typeface="DM Sans"/>
                <a:ea typeface="DM Sans"/>
                <a:cs typeface="DM Sans"/>
                <a:sym typeface="DM Sans"/>
              </a:rPr>
              <a:t>bunurilor</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protejate</a:t>
            </a:r>
            <a:r>
              <a:rPr lang="en-US" sz="1700" spc="102" dirty="0">
                <a:solidFill>
                  <a:srgbClr val="000000"/>
                </a:solidFill>
                <a:latin typeface="DM Sans"/>
                <a:ea typeface="DM Sans"/>
                <a:cs typeface="DM Sans"/>
                <a:sym typeface="DM Sans"/>
              </a:rPr>
              <a:t> de </a:t>
            </a:r>
            <a:r>
              <a:rPr lang="en-US" sz="1700" spc="102" dirty="0" err="1">
                <a:solidFill>
                  <a:srgbClr val="000000"/>
                </a:solidFill>
                <a:latin typeface="DM Sans"/>
                <a:ea typeface="DM Sans"/>
                <a:cs typeface="DM Sans"/>
                <a:sym typeface="DM Sans"/>
              </a:rPr>
              <a:t>convenție</a:t>
            </a:r>
            <a:r>
              <a:rPr lang="en-US" sz="1700" spc="102" dirty="0">
                <a:solidFill>
                  <a:srgbClr val="000000"/>
                </a:solidFill>
                <a:latin typeface="DM Sans"/>
                <a:ea typeface="DM Sans"/>
                <a:cs typeface="DM Sans"/>
                <a:sym typeface="DM Sans"/>
              </a:rPr>
              <a:t> (art.50 I-IV GC)</a:t>
            </a:r>
          </a:p>
          <a:p>
            <a:pPr algn="l">
              <a:lnSpc>
                <a:spcPts val="2295"/>
              </a:lnSpc>
            </a:pPr>
            <a:endParaRPr lang="en-US" sz="1700" spc="102" dirty="0">
              <a:solidFill>
                <a:srgbClr val="000000"/>
              </a:solidFill>
              <a:latin typeface="DM Sans"/>
              <a:ea typeface="DM Sans"/>
              <a:cs typeface="DM Sans"/>
              <a:sym typeface="DM San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Constrângerea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unui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prizonier</a:t>
            </a:r>
            <a:r>
              <a:rPr lang="en-US" sz="1700" spc="102" dirty="0">
                <a:solidFill>
                  <a:srgbClr val="000000"/>
                </a:solidFill>
                <a:latin typeface="DM Sans"/>
                <a:ea typeface="DM Sans"/>
                <a:cs typeface="DM Sans"/>
                <a:sym typeface="DM Sans"/>
              </a:rPr>
              <a:t> de </a:t>
            </a:r>
            <a:r>
              <a:rPr lang="en-US" sz="1700" spc="102" dirty="0" err="1">
                <a:solidFill>
                  <a:srgbClr val="000000"/>
                </a:solidFill>
                <a:latin typeface="DM Sans"/>
                <a:ea typeface="DM Sans"/>
                <a:cs typeface="DM Sans"/>
                <a:sym typeface="DM Sans"/>
              </a:rPr>
              <a:t>război</a:t>
            </a:r>
            <a:r>
              <a:rPr lang="en-US" sz="1700" spc="102" dirty="0">
                <a:solidFill>
                  <a:srgbClr val="000000"/>
                </a:solidFill>
                <a:latin typeface="DM Sans"/>
                <a:ea typeface="DM Sans"/>
                <a:cs typeface="DM Sans"/>
                <a:sym typeface="DM Sans"/>
              </a:rPr>
              <a:t>/</a:t>
            </a:r>
            <a:r>
              <a:rPr lang="en-US" sz="1700" spc="102" dirty="0" err="1">
                <a:solidFill>
                  <a:srgbClr val="000000"/>
                </a:solidFill>
                <a:latin typeface="DM Sans"/>
                <a:ea typeface="DM Sans"/>
                <a:cs typeface="DM Sans"/>
                <a:sym typeface="DM Sans"/>
              </a:rPr>
              <a:t>persoana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protejata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să</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servească</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în</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forțele</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armate</a:t>
            </a:r>
            <a:r>
              <a:rPr lang="en-US" sz="1700" spc="102" dirty="0">
                <a:solidFill>
                  <a:srgbClr val="000000"/>
                </a:solidFill>
                <a:latin typeface="DM Sans"/>
                <a:ea typeface="DM Sans"/>
                <a:cs typeface="DM Sans"/>
                <a:sym typeface="DM Sans"/>
              </a:rPr>
              <a:t> ale </a:t>
            </a:r>
            <a:r>
              <a:rPr lang="en-US" sz="1700" spc="102" dirty="0" err="1">
                <a:solidFill>
                  <a:srgbClr val="000000"/>
                </a:solidFill>
                <a:latin typeface="DM Sans"/>
                <a:ea typeface="DM Sans"/>
                <a:cs typeface="DM Sans"/>
                <a:sym typeface="DM Sans"/>
              </a:rPr>
              <a:t>puterii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inamice</a:t>
            </a:r>
            <a:r>
              <a:rPr lang="en-US" sz="1700" spc="102" dirty="0">
                <a:solidFill>
                  <a:srgbClr val="000000"/>
                </a:solidFill>
                <a:latin typeface="DM Sans"/>
                <a:ea typeface="DM Sans"/>
                <a:cs typeface="DM Sans"/>
                <a:sym typeface="DM Sans"/>
              </a:rPr>
              <a:t> (art. 130 III GC; art.147 IV GC)</a:t>
            </a:r>
          </a:p>
          <a:p>
            <a:pPr algn="l">
              <a:lnSpc>
                <a:spcPts val="2295"/>
              </a:lnSpc>
            </a:pPr>
            <a:endParaRPr lang="en-US" sz="1700" spc="102" dirty="0">
              <a:solidFill>
                <a:srgbClr val="000000"/>
              </a:solidFill>
              <a:latin typeface="DM Sans"/>
              <a:ea typeface="DM Sans"/>
              <a:cs typeface="DM Sans"/>
              <a:sym typeface="DM Sans"/>
            </a:endParaRPr>
          </a:p>
          <a:p>
            <a:pPr marL="367031" lvl="1" indent="-183515" algn="l">
              <a:lnSpc>
                <a:spcPts val="2295"/>
              </a:lnSpc>
              <a:buFont typeface="Arial"/>
              <a:buChar char="•"/>
            </a:pPr>
            <a:r>
              <a:rPr lang="en-US" sz="1700" spc="102" dirty="0" err="1">
                <a:solidFill>
                  <a:srgbClr val="000000"/>
                </a:solidFill>
                <a:latin typeface="DM Sans"/>
                <a:ea typeface="DM Sans"/>
                <a:cs typeface="DM Sans"/>
                <a:sym typeface="DM Sans"/>
              </a:rPr>
              <a:t>Privarea</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ilegală</a:t>
            </a:r>
            <a:r>
              <a:rPr lang="en-US" sz="1700" spc="102" dirty="0">
                <a:solidFill>
                  <a:srgbClr val="000000"/>
                </a:solidFill>
                <a:latin typeface="DM Sans"/>
                <a:ea typeface="DM Sans"/>
                <a:cs typeface="DM Sans"/>
                <a:sym typeface="DM Sans"/>
              </a:rPr>
              <a:t> a </a:t>
            </a:r>
            <a:r>
              <a:rPr lang="en-US" sz="1700" spc="102" dirty="0" err="1">
                <a:solidFill>
                  <a:srgbClr val="000000"/>
                </a:solidFill>
                <a:latin typeface="DM Sans"/>
                <a:ea typeface="DM Sans"/>
                <a:cs typeface="DM Sans"/>
                <a:sym typeface="DM Sans"/>
              </a:rPr>
              <a:t>prizonierilor</a:t>
            </a:r>
            <a:r>
              <a:rPr lang="en-US" sz="1700" spc="102" dirty="0">
                <a:solidFill>
                  <a:srgbClr val="000000"/>
                </a:solidFill>
                <a:latin typeface="DM Sans"/>
                <a:ea typeface="DM Sans"/>
                <a:cs typeface="DM Sans"/>
                <a:sym typeface="DM Sans"/>
              </a:rPr>
              <a:t> de </a:t>
            </a:r>
            <a:r>
              <a:rPr lang="en-US" sz="1700" spc="102" dirty="0" err="1">
                <a:solidFill>
                  <a:srgbClr val="000000"/>
                </a:solidFill>
                <a:latin typeface="DM Sans"/>
                <a:ea typeface="DM Sans"/>
                <a:cs typeface="DM Sans"/>
                <a:sym typeface="DM Sans"/>
              </a:rPr>
              <a:t>razboi</a:t>
            </a:r>
            <a:r>
              <a:rPr lang="en-US" sz="1700" spc="102" dirty="0">
                <a:solidFill>
                  <a:srgbClr val="000000"/>
                </a:solidFill>
                <a:latin typeface="DM Sans"/>
                <a:ea typeface="DM Sans"/>
                <a:cs typeface="DM Sans"/>
                <a:sym typeface="DM Sans"/>
              </a:rPr>
              <a:t>/</a:t>
            </a:r>
            <a:r>
              <a:rPr lang="en-US" sz="1700" spc="102" dirty="0" err="1">
                <a:solidFill>
                  <a:srgbClr val="000000"/>
                </a:solidFill>
                <a:latin typeface="DM Sans"/>
                <a:ea typeface="DM Sans"/>
                <a:cs typeface="DM Sans"/>
                <a:sym typeface="DM Sans"/>
              </a:rPr>
              <a:t>persoanelor</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protejate</a:t>
            </a:r>
            <a:r>
              <a:rPr lang="en-US" sz="1700" spc="102" dirty="0">
                <a:solidFill>
                  <a:srgbClr val="000000"/>
                </a:solidFill>
                <a:latin typeface="DM Sans"/>
                <a:ea typeface="DM Sans"/>
                <a:cs typeface="DM Sans"/>
                <a:sym typeface="DM Sans"/>
              </a:rPr>
              <a:t> de </a:t>
            </a:r>
            <a:r>
              <a:rPr lang="en-US" sz="1700" spc="102" dirty="0" err="1">
                <a:solidFill>
                  <a:srgbClr val="000000"/>
                </a:solidFill>
                <a:latin typeface="DM Sans"/>
                <a:ea typeface="DM Sans"/>
                <a:cs typeface="DM Sans"/>
                <a:sym typeface="DM Sans"/>
              </a:rPr>
              <a:t>dreptul</a:t>
            </a:r>
            <a:r>
              <a:rPr lang="en-US" sz="1700" spc="102" dirty="0">
                <a:solidFill>
                  <a:srgbClr val="000000"/>
                </a:solidFill>
                <a:latin typeface="DM Sans"/>
                <a:ea typeface="DM Sans"/>
                <a:cs typeface="DM Sans"/>
                <a:sym typeface="DM Sans"/>
              </a:rPr>
              <a:t> la un </a:t>
            </a:r>
            <a:r>
              <a:rPr lang="en-US" sz="1700" spc="102" dirty="0" err="1">
                <a:solidFill>
                  <a:srgbClr val="000000"/>
                </a:solidFill>
                <a:latin typeface="DM Sans"/>
                <a:ea typeface="DM Sans"/>
                <a:cs typeface="DM Sans"/>
                <a:sym typeface="DM Sans"/>
              </a:rPr>
              <a:t>proces</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echitabil</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și</a:t>
            </a:r>
            <a:r>
              <a:rPr lang="en-US" sz="1700" spc="102" dirty="0">
                <a:solidFill>
                  <a:srgbClr val="000000"/>
                </a:solidFill>
                <a:latin typeface="DM Sans"/>
                <a:ea typeface="DM Sans"/>
                <a:cs typeface="DM Sans"/>
                <a:sym typeface="DM Sans"/>
              </a:rPr>
              <a:t> </a:t>
            </a:r>
            <a:r>
              <a:rPr lang="en-US" sz="1700" spc="102" dirty="0" err="1">
                <a:solidFill>
                  <a:srgbClr val="000000"/>
                </a:solidFill>
                <a:latin typeface="DM Sans"/>
                <a:ea typeface="DM Sans"/>
                <a:cs typeface="DM Sans"/>
                <a:sym typeface="DM Sans"/>
              </a:rPr>
              <a:t>imparțial</a:t>
            </a:r>
            <a:r>
              <a:rPr lang="en-US" sz="1700" spc="102" dirty="0">
                <a:solidFill>
                  <a:srgbClr val="000000"/>
                </a:solidFill>
                <a:latin typeface="DM Sans"/>
                <a:ea typeface="DM Sans"/>
                <a:cs typeface="DM Sans"/>
                <a:sym typeface="DM Sans"/>
              </a:rPr>
              <a:t> (art. 130 III GC art. 147 IV GC)</a:t>
            </a:r>
          </a:p>
        </p:txBody>
      </p:sp>
      <p:sp>
        <p:nvSpPr>
          <p:cNvPr id="5" name="AutoShape 5"/>
          <p:cNvSpPr/>
          <p:nvPr/>
        </p:nvSpPr>
        <p:spPr>
          <a:xfrm flipV="1">
            <a:off x="9597044" y="1611197"/>
            <a:ext cx="0" cy="8051360"/>
          </a:xfrm>
          <a:prstGeom prst="line">
            <a:avLst/>
          </a:prstGeom>
          <a:ln w="38100" cap="flat">
            <a:solidFill>
              <a:srgbClr val="000000"/>
            </a:solidFill>
            <a:prstDash val="solid"/>
            <a:headEnd type="none" w="sm" len="sm"/>
            <a:tailEnd type="none" w="sm" len="sm"/>
          </a:ln>
        </p:spPr>
        <p:txBody>
          <a:bodyPr/>
          <a:lstStyle/>
          <a:p>
            <a:endParaRPr lang="ro-R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xmlns="" id="{E4A0BF74-B4E4-D792-6734-2FBA42DEA32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xmlns="" id="{A39523AA-F8A3-DFAD-6B00-5E744301902E}"/>
              </a:ext>
            </a:extLst>
          </p:cNvPr>
          <p:cNvSpPr txBox="1"/>
          <p:nvPr/>
        </p:nvSpPr>
        <p:spPr>
          <a:xfrm>
            <a:off x="3985197" y="1211395"/>
            <a:ext cx="10014901" cy="3533916"/>
          </a:xfrm>
          <a:prstGeom prst="rect">
            <a:avLst/>
          </a:prstGeom>
        </p:spPr>
        <p:txBody>
          <a:bodyPr lIns="0" tIns="0" rIns="0" bIns="0" rtlCol="0" anchor="t">
            <a:spAutoFit/>
          </a:bodyPr>
          <a:lstStyle/>
          <a:p>
            <a:pPr algn="ctr">
              <a:lnSpc>
                <a:spcPts val="6789"/>
              </a:lnSpc>
            </a:pPr>
            <a:r>
              <a:rPr lang="ro-RO" sz="7200" b="0" i="1" dirty="0">
                <a:solidFill>
                  <a:srgbClr val="212529"/>
                </a:solidFill>
                <a:effectLst/>
                <a:latin typeface="DM Sans Bold" charset="0"/>
              </a:rPr>
              <a:t>The Prosecutor v. Ali Muhammad Ali Abd-Al-Rahman ("Ali Kushayb")</a:t>
            </a:r>
            <a:endParaRPr lang="en-US" sz="6999" b="1" dirty="0">
              <a:solidFill>
                <a:srgbClr val="000000"/>
              </a:solidFill>
              <a:latin typeface="DM Sans Bold" charset="0"/>
              <a:ea typeface="DM Sans Bold"/>
              <a:cs typeface="DM Sans Bold"/>
              <a:sym typeface="DM Sans Bold"/>
            </a:endParaRPr>
          </a:p>
        </p:txBody>
      </p:sp>
      <p:sp>
        <p:nvSpPr>
          <p:cNvPr id="3" name="TextBox 3">
            <a:extLst>
              <a:ext uri="{FF2B5EF4-FFF2-40B4-BE49-F238E27FC236}">
                <a16:creationId xmlns:a16="http://schemas.microsoft.com/office/drawing/2014/main" xmlns="" id="{E14EFD76-56A0-9F4D-C111-82953E2E5178}"/>
              </a:ext>
            </a:extLst>
          </p:cNvPr>
          <p:cNvSpPr txBox="1"/>
          <p:nvPr/>
        </p:nvSpPr>
        <p:spPr>
          <a:xfrm>
            <a:off x="4221977" y="5569729"/>
            <a:ext cx="9844046" cy="3449149"/>
          </a:xfrm>
          <a:prstGeom prst="rect">
            <a:avLst/>
          </a:prstGeom>
        </p:spPr>
        <p:txBody>
          <a:bodyPr lIns="0" tIns="0" rIns="0" bIns="0" rtlCol="0" anchor="t">
            <a:spAutoFit/>
          </a:bodyPr>
          <a:lstStyle/>
          <a:p>
            <a:pPr marL="0" lvl="0" indent="0" algn="ctr">
              <a:lnSpc>
                <a:spcPts val="2699"/>
              </a:lnSpc>
              <a:spcBef>
                <a:spcPct val="0"/>
              </a:spcBef>
            </a:pPr>
            <a:r>
              <a:rPr lang="ro-RO" sz="2000" dirty="0"/>
              <a:t>Ali Kushayb, fost lider al milițiilor Janjaweed din Sudan, a fost acuzat de 31 de capete de acuzare pentru crime de război și crime împotriva umanității comise în regiunea Darfur între august 2003 și martie 2004</a:t>
            </a:r>
            <a:endParaRPr lang="en-US" sz="2000" dirty="0"/>
          </a:p>
          <a:p>
            <a:pPr marL="0" lvl="0" indent="0" algn="ctr">
              <a:lnSpc>
                <a:spcPts val="2699"/>
              </a:lnSpc>
              <a:spcBef>
                <a:spcPct val="0"/>
              </a:spcBef>
            </a:pPr>
            <a:endParaRPr lang="en-US" sz="2000" dirty="0"/>
          </a:p>
          <a:p>
            <a:pPr marL="0" lvl="0" indent="0" algn="ctr">
              <a:lnSpc>
                <a:spcPts val="2699"/>
              </a:lnSpc>
              <a:spcBef>
                <a:spcPct val="0"/>
              </a:spcBef>
            </a:pPr>
            <a:r>
              <a:rPr lang="ro-RO" sz="2000" b="1" kern="0" dirty="0">
                <a:effectLst/>
                <a:latin typeface="Aptos" panose="020B0004020202020204" pitchFamily="34" charset="0"/>
                <a:ea typeface="Times New Roman" panose="02020603050405020304" pitchFamily="18" charset="0"/>
                <a:cs typeface="Times New Roman" panose="02020603050405020304" pitchFamily="18" charset="0"/>
              </a:rPr>
              <a:t>Principalele acuzații confirmate </a:t>
            </a:r>
            <a:r>
              <a:rPr lang="en-US" sz="2000" b="1" kern="0" dirty="0">
                <a:effectLst/>
                <a:latin typeface="Aptos" panose="020B0004020202020204" pitchFamily="34" charset="0"/>
                <a:ea typeface="Times New Roman" panose="02020603050405020304" pitchFamily="18" charset="0"/>
                <a:cs typeface="Times New Roman" panose="02020603050405020304" pitchFamily="18" charset="0"/>
              </a:rPr>
              <a:t>de CIP:</a:t>
            </a:r>
          </a:p>
          <a:p>
            <a:pPr marL="0" lvl="0" indent="0" algn="ctr">
              <a:lnSpc>
                <a:spcPts val="2699"/>
              </a:lnSpc>
              <a:spcBef>
                <a:spcPct val="0"/>
              </a:spcBef>
            </a:pPr>
            <a:endParaRPr lang="en-US" sz="20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gn="ctr">
              <a:lnSpc>
                <a:spcPts val="2699"/>
              </a:lnSpc>
              <a:spcBef>
                <a:spcPct val="0"/>
              </a:spcBef>
            </a:pPr>
            <a:r>
              <a:rPr lang="en-US" sz="2000" kern="0" dirty="0">
                <a:latin typeface="Aptos" panose="020B0004020202020204" pitchFamily="34" charset="0"/>
                <a:cs typeface="Times New Roman" panose="02020603050405020304" pitchFamily="18" charset="0"/>
              </a:rPr>
              <a:t>Crime de </a:t>
            </a:r>
            <a:r>
              <a:rPr lang="en-US" sz="2000" kern="0" dirty="0" err="1">
                <a:latin typeface="Aptos" panose="020B0004020202020204" pitchFamily="34" charset="0"/>
                <a:cs typeface="Times New Roman" panose="02020603050405020304" pitchFamily="18" charset="0"/>
              </a:rPr>
              <a:t>razboi</a:t>
            </a:r>
            <a:endParaRPr lang="en-US"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endParaRPr lang="en-US" sz="2000" kern="0" dirty="0">
              <a:latin typeface="Aptos" panose="020B0004020202020204" pitchFamily="34" charset="0"/>
              <a:cs typeface="Times New Roman" panose="02020603050405020304" pitchFamily="18" charset="0"/>
            </a:endParaRPr>
          </a:p>
          <a:p>
            <a:pPr marL="0" lvl="0" indent="0" algn="ctr">
              <a:lnSpc>
                <a:spcPts val="2699"/>
              </a:lnSpc>
              <a:spcBef>
                <a:spcPct val="0"/>
              </a:spcBef>
            </a:pPr>
            <a:r>
              <a:rPr lang="en-US" sz="2000" kern="0" dirty="0">
                <a:latin typeface="Aptos" panose="020B0004020202020204" pitchFamily="34" charset="0"/>
                <a:cs typeface="Times New Roman" panose="02020603050405020304" pitchFamily="18" charset="0"/>
              </a:rPr>
              <a:t>Crime </a:t>
            </a:r>
            <a:r>
              <a:rPr lang="en-US" sz="2000" kern="0" dirty="0" err="1">
                <a:latin typeface="Aptos" panose="020B0004020202020204" pitchFamily="34" charset="0"/>
                <a:cs typeface="Times New Roman" panose="02020603050405020304" pitchFamily="18" charset="0"/>
              </a:rPr>
              <a:t>impotriva</a:t>
            </a:r>
            <a:r>
              <a:rPr lang="en-US" sz="2000" kern="0" dirty="0">
                <a:latin typeface="Aptos" panose="020B0004020202020204" pitchFamily="34" charset="0"/>
                <a:cs typeface="Times New Roman" panose="02020603050405020304" pitchFamily="18" charset="0"/>
              </a:rPr>
              <a:t> </a:t>
            </a:r>
            <a:r>
              <a:rPr lang="en-US" sz="2000" kern="0" dirty="0" err="1">
                <a:latin typeface="Aptos" panose="020B0004020202020204" pitchFamily="34" charset="0"/>
                <a:cs typeface="Times New Roman" panose="02020603050405020304" pitchFamily="18" charset="0"/>
              </a:rPr>
              <a:t>umanitatii</a:t>
            </a:r>
            <a:endParaRPr lang="en-US" sz="2000" dirty="0"/>
          </a:p>
          <a:p>
            <a:pPr marL="0" lvl="0" indent="0" algn="ctr">
              <a:lnSpc>
                <a:spcPts val="2699"/>
              </a:lnSpc>
              <a:spcBef>
                <a:spcPct val="0"/>
              </a:spcBef>
            </a:pPr>
            <a:endParaRPr lang="en-US" sz="1999" u="none" spc="119" dirty="0">
              <a:solidFill>
                <a:srgbClr val="000000"/>
              </a:solidFill>
              <a:latin typeface="DM Sans"/>
              <a:ea typeface="DM Sans"/>
              <a:cs typeface="DM Sans"/>
              <a:sym typeface="DM Sans"/>
            </a:endParaRPr>
          </a:p>
        </p:txBody>
      </p:sp>
      <p:sp>
        <p:nvSpPr>
          <p:cNvPr id="5" name="Freeform 5">
            <a:extLst>
              <a:ext uri="{FF2B5EF4-FFF2-40B4-BE49-F238E27FC236}">
                <a16:creationId xmlns:a16="http://schemas.microsoft.com/office/drawing/2014/main" xmlns="" id="{47BB4821-A3DC-AA61-C332-4286C12E4ED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6" name="Freeform 6">
            <a:extLst>
              <a:ext uri="{FF2B5EF4-FFF2-40B4-BE49-F238E27FC236}">
                <a16:creationId xmlns:a16="http://schemas.microsoft.com/office/drawing/2014/main" xmlns="" id="{6887B5AF-44B9-280D-95C9-7B64B2507FF9}"/>
              </a:ext>
            </a:extLst>
          </p:cNvPr>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7" name="Freeform 7">
            <a:extLst>
              <a:ext uri="{FF2B5EF4-FFF2-40B4-BE49-F238E27FC236}">
                <a16:creationId xmlns:a16="http://schemas.microsoft.com/office/drawing/2014/main" xmlns="" id="{1704D035-4C22-1D6C-4853-2DF27CBC72A4}"/>
              </a:ext>
            </a:extLst>
          </p:cNvPr>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8" name="Freeform 8">
            <a:extLst>
              <a:ext uri="{FF2B5EF4-FFF2-40B4-BE49-F238E27FC236}">
                <a16:creationId xmlns:a16="http://schemas.microsoft.com/office/drawing/2014/main" xmlns="" id="{A5D8DAE1-4414-CFC0-8AA7-95786610DCD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9" name="Freeform 9">
            <a:extLst>
              <a:ext uri="{FF2B5EF4-FFF2-40B4-BE49-F238E27FC236}">
                <a16:creationId xmlns:a16="http://schemas.microsoft.com/office/drawing/2014/main" xmlns="" id="{58313225-872F-9B05-0FB1-368DA44F469A}"/>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10" name="Freeform 10">
            <a:extLst>
              <a:ext uri="{FF2B5EF4-FFF2-40B4-BE49-F238E27FC236}">
                <a16:creationId xmlns:a16="http://schemas.microsoft.com/office/drawing/2014/main" xmlns="" id="{40CBB8BF-5D0A-6BAA-FC74-BAF0347866C8}"/>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11" name="Freeform 11">
            <a:extLst>
              <a:ext uri="{FF2B5EF4-FFF2-40B4-BE49-F238E27FC236}">
                <a16:creationId xmlns:a16="http://schemas.microsoft.com/office/drawing/2014/main" xmlns="" id="{9FB08344-C5B8-FA63-48C4-1F3211EE131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12" name="Freeform 12">
            <a:extLst>
              <a:ext uri="{FF2B5EF4-FFF2-40B4-BE49-F238E27FC236}">
                <a16:creationId xmlns:a16="http://schemas.microsoft.com/office/drawing/2014/main" xmlns="" id="{6E1FD836-7F12-902C-1A06-F60D7760A5C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3" name="Freeform 13">
            <a:extLst>
              <a:ext uri="{FF2B5EF4-FFF2-40B4-BE49-F238E27FC236}">
                <a16:creationId xmlns:a16="http://schemas.microsoft.com/office/drawing/2014/main" xmlns="" id="{664D1BBB-99B1-E755-242B-B214848CCE0E}"/>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4" name="Freeform 14">
            <a:extLst>
              <a:ext uri="{FF2B5EF4-FFF2-40B4-BE49-F238E27FC236}">
                <a16:creationId xmlns:a16="http://schemas.microsoft.com/office/drawing/2014/main" xmlns="" id="{AC60DCAC-A3A3-029B-D766-82B006573AE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5" name="Freeform 15">
            <a:extLst>
              <a:ext uri="{FF2B5EF4-FFF2-40B4-BE49-F238E27FC236}">
                <a16:creationId xmlns:a16="http://schemas.microsoft.com/office/drawing/2014/main" xmlns="" id="{28DB00A6-2BBB-BFDB-71B2-A23EF651D2E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6" name="Freeform 16">
            <a:extLst>
              <a:ext uri="{FF2B5EF4-FFF2-40B4-BE49-F238E27FC236}">
                <a16:creationId xmlns:a16="http://schemas.microsoft.com/office/drawing/2014/main" xmlns="" id="{910EE654-C8A5-772B-28B3-3879D5C26D5E}"/>
              </a:ext>
            </a:extLst>
          </p:cNvPr>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7" name="Freeform 17">
            <a:extLst>
              <a:ext uri="{FF2B5EF4-FFF2-40B4-BE49-F238E27FC236}">
                <a16:creationId xmlns:a16="http://schemas.microsoft.com/office/drawing/2014/main" xmlns="" id="{27341697-6060-D27A-FE18-6730DFCE1842}"/>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Tree>
    <p:extLst>
      <p:ext uri="{BB962C8B-B14F-4D97-AF65-F5344CB8AC3E}">
        <p14:creationId xmlns:p14="http://schemas.microsoft.com/office/powerpoint/2010/main" val="167685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504950" y="2690205"/>
            <a:ext cx="8092094" cy="1488440"/>
          </a:xfrm>
          <a:prstGeom prst="rect">
            <a:avLst/>
          </a:prstGeom>
        </p:spPr>
        <p:txBody>
          <a:bodyPr lIns="0" tIns="0" rIns="0" bIns="0" rtlCol="0" anchor="t">
            <a:spAutoFit/>
          </a:bodyPr>
          <a:lstStyle/>
          <a:p>
            <a:pPr algn="l">
              <a:lnSpc>
                <a:spcPts val="3879"/>
              </a:lnSpc>
            </a:pPr>
            <a:r>
              <a:rPr lang="en-US" sz="3999" b="1" dirty="0" err="1">
                <a:solidFill>
                  <a:srgbClr val="000000"/>
                </a:solidFill>
                <a:latin typeface="DM Sans Bold"/>
                <a:ea typeface="DM Sans Bold"/>
                <a:cs typeface="DM Sans Bold"/>
                <a:sym typeface="DM Sans Bold"/>
              </a:rPr>
              <a:t>Principiul</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irelevantei</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statului</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oficial</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imunitate</a:t>
            </a:r>
            <a:r>
              <a:rPr lang="en-US" sz="3999" b="1" dirty="0">
                <a:solidFill>
                  <a:srgbClr val="000000"/>
                </a:solidFill>
                <a:latin typeface="DM Sans Bold"/>
                <a:ea typeface="DM Sans Bold"/>
                <a:cs typeface="DM Sans Bold"/>
                <a:sym typeface="DM Sans Bold"/>
              </a:rPr>
              <a:t> </a:t>
            </a:r>
            <a:r>
              <a:rPr lang="en-US" sz="3999" b="1" dirty="0" err="1">
                <a:solidFill>
                  <a:srgbClr val="000000"/>
                </a:solidFill>
                <a:latin typeface="DM Sans Bold"/>
                <a:ea typeface="DM Sans Bold"/>
                <a:cs typeface="DM Sans Bold"/>
                <a:sym typeface="DM Sans Bold"/>
              </a:rPr>
              <a:t>acordata</a:t>
            </a:r>
            <a:r>
              <a:rPr lang="en-US" sz="3999" b="1" dirty="0">
                <a:solidFill>
                  <a:srgbClr val="000000"/>
                </a:solidFill>
                <a:latin typeface="DM Sans Bold"/>
                <a:ea typeface="DM Sans Bold"/>
                <a:cs typeface="DM Sans Bold"/>
                <a:sym typeface="DM Sans Bold"/>
              </a:rPr>
              <a:t> de </a:t>
            </a:r>
            <a:r>
              <a:rPr lang="en-US" sz="3999" b="1" dirty="0" err="1">
                <a:solidFill>
                  <a:srgbClr val="000000"/>
                </a:solidFill>
                <a:latin typeface="DM Sans Bold"/>
                <a:ea typeface="DM Sans Bold"/>
                <a:cs typeface="DM Sans Bold"/>
                <a:sym typeface="DM Sans Bold"/>
              </a:rPr>
              <a:t>dreptul</a:t>
            </a:r>
            <a:r>
              <a:rPr lang="en-US" sz="3999" b="1" dirty="0">
                <a:solidFill>
                  <a:srgbClr val="000000"/>
                </a:solidFill>
                <a:latin typeface="DM Sans Bold"/>
                <a:ea typeface="DM Sans Bold"/>
                <a:cs typeface="DM Sans Bold"/>
                <a:sym typeface="DM Sans Bold"/>
              </a:rPr>
              <a:t> national)</a:t>
            </a:r>
          </a:p>
        </p:txBody>
      </p:sp>
      <p:sp>
        <p:nvSpPr>
          <p:cNvPr id="3" name="AutoShape 3"/>
          <p:cNvSpPr/>
          <p:nvPr/>
        </p:nvSpPr>
        <p:spPr>
          <a:xfrm flipV="1">
            <a:off x="9597044" y="1611197"/>
            <a:ext cx="0" cy="8051360"/>
          </a:xfrm>
          <a:prstGeom prst="line">
            <a:avLst/>
          </a:prstGeom>
          <a:ln w="38100" cap="flat">
            <a:solidFill>
              <a:srgbClr val="000000"/>
            </a:solidFill>
            <a:prstDash val="solid"/>
            <a:headEnd type="none" w="sm" len="sm"/>
            <a:tailEnd type="none" w="sm" len="sm"/>
          </a:ln>
        </p:spPr>
        <p:txBody>
          <a:bodyPr/>
          <a:lstStyle/>
          <a:p>
            <a:endParaRPr lang="ro-RO"/>
          </a:p>
        </p:txBody>
      </p:sp>
      <p:sp>
        <p:nvSpPr>
          <p:cNvPr id="4" name="Freeform 4"/>
          <p:cNvSpPr/>
          <p:nvPr/>
        </p:nvSpPr>
        <p:spPr>
          <a:xfrm>
            <a:off x="10651513" y="3391563"/>
            <a:ext cx="3037471" cy="4114800"/>
          </a:xfrm>
          <a:custGeom>
            <a:avLst/>
            <a:gdLst/>
            <a:ahLst/>
            <a:cxnLst/>
            <a:rect l="l" t="t" r="r" b="b"/>
            <a:pathLst>
              <a:path w="3037471" h="4114800">
                <a:moveTo>
                  <a:pt x="0" y="0"/>
                </a:moveTo>
                <a:lnTo>
                  <a:pt x="3037471" y="0"/>
                </a:lnTo>
                <a:lnTo>
                  <a:pt x="303747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5" name="Freeform 5"/>
          <p:cNvSpPr/>
          <p:nvPr/>
        </p:nvSpPr>
        <p:spPr>
          <a:xfrm>
            <a:off x="14554463" y="3391563"/>
            <a:ext cx="3015026" cy="4114800"/>
          </a:xfrm>
          <a:custGeom>
            <a:avLst/>
            <a:gdLst/>
            <a:ahLst/>
            <a:cxnLst/>
            <a:rect l="l" t="t" r="r" b="b"/>
            <a:pathLst>
              <a:path w="3015026" h="4114800">
                <a:moveTo>
                  <a:pt x="0" y="0"/>
                </a:moveTo>
                <a:lnTo>
                  <a:pt x="3015026" y="0"/>
                </a:lnTo>
                <a:lnTo>
                  <a:pt x="301502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6" name="TextBox 6"/>
          <p:cNvSpPr txBox="1"/>
          <p:nvPr/>
        </p:nvSpPr>
        <p:spPr>
          <a:xfrm>
            <a:off x="1504950" y="4807557"/>
            <a:ext cx="7707571" cy="2990850"/>
          </a:xfrm>
          <a:prstGeom prst="rect">
            <a:avLst/>
          </a:prstGeom>
        </p:spPr>
        <p:txBody>
          <a:bodyPr lIns="0" tIns="0" rIns="0" bIns="0" rtlCol="0" anchor="t">
            <a:spAutoFit/>
          </a:bodyPr>
          <a:lstStyle/>
          <a:p>
            <a:pPr marL="431799" lvl="1" indent="-215899" algn="l">
              <a:lnSpc>
                <a:spcPts val="2699"/>
              </a:lnSpc>
              <a:buFont typeface="Arial"/>
              <a:buChar char="•"/>
            </a:pPr>
            <a:r>
              <a:rPr lang="en-US" sz="1999" spc="119">
                <a:solidFill>
                  <a:srgbClr val="000000"/>
                </a:solidFill>
                <a:latin typeface="DM Sans"/>
                <a:ea typeface="DM Sans"/>
                <a:cs typeface="DM Sans"/>
                <a:sym typeface="DM Sans"/>
              </a:rPr>
              <a:t>Imunitatea personala</a:t>
            </a: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marL="431799" lvl="1" indent="-215899" algn="l">
              <a:lnSpc>
                <a:spcPts val="2699"/>
              </a:lnSpc>
              <a:buFont typeface="Arial"/>
              <a:buChar char="•"/>
            </a:pPr>
            <a:r>
              <a:rPr lang="en-US" sz="1999" spc="119">
                <a:solidFill>
                  <a:srgbClr val="000000"/>
                </a:solidFill>
                <a:latin typeface="DM Sans"/>
                <a:ea typeface="DM Sans"/>
                <a:cs typeface="DM Sans"/>
                <a:sym typeface="DM Sans"/>
              </a:rPr>
              <a:t>Imunitatea functionala</a:t>
            </a: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algn="l">
              <a:lnSpc>
                <a:spcPts val="2699"/>
              </a:lnSpc>
            </a:pPr>
            <a:endParaRPr lang="en-US" sz="1999" spc="119">
              <a:solidFill>
                <a:srgbClr val="000000"/>
              </a:solidFill>
              <a:latin typeface="DM Sans"/>
              <a:ea typeface="DM Sans"/>
              <a:cs typeface="DM Sans"/>
              <a:sym typeface="DM Sans"/>
            </a:endParaRPr>
          </a:p>
          <a:p>
            <a:pPr marL="431799" lvl="1" indent="-215899" algn="l">
              <a:lnSpc>
                <a:spcPts val="2699"/>
              </a:lnSpc>
              <a:spcBef>
                <a:spcPct val="0"/>
              </a:spcBef>
              <a:buFont typeface="Arial"/>
              <a:buChar char="•"/>
            </a:pPr>
            <a:r>
              <a:rPr lang="en-US" sz="1999" spc="119">
                <a:solidFill>
                  <a:srgbClr val="000000"/>
                </a:solidFill>
                <a:latin typeface="DM Sans"/>
                <a:ea typeface="DM Sans"/>
                <a:cs typeface="DM Sans"/>
                <a:sym typeface="DM Sans"/>
              </a:rPr>
              <a:t>Chestunea obstacolului procedural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xmlns="" id="{E71D77E7-04E9-9CE5-491E-CD0BD5B47D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xmlns="" id="{891FD4F4-2C0A-60A1-B7DF-64B1C76E2377}"/>
              </a:ext>
            </a:extLst>
          </p:cNvPr>
          <p:cNvSpPr txBox="1"/>
          <p:nvPr/>
        </p:nvSpPr>
        <p:spPr>
          <a:xfrm>
            <a:off x="3474558" y="2771688"/>
            <a:ext cx="11667932" cy="5232202"/>
          </a:xfrm>
          <a:prstGeom prst="rect">
            <a:avLst/>
          </a:prstGeom>
        </p:spPr>
        <p:txBody>
          <a:bodyPr wrap="square" lIns="0" tIns="0" rIns="0" bIns="0" rtlCol="0" anchor="t">
            <a:spAutoFit/>
          </a:bodyPr>
          <a:lstStyle/>
          <a:p>
            <a:pPr algn="ctr">
              <a:lnSpc>
                <a:spcPts val="6789"/>
              </a:lnSpc>
            </a:pPr>
            <a:r>
              <a:rPr lang="en-US" sz="7200" b="0" i="1" dirty="0">
                <a:solidFill>
                  <a:srgbClr val="212529"/>
                </a:solidFill>
                <a:effectLst/>
                <a:latin typeface="DM Sans Bold" charset="0"/>
              </a:rPr>
              <a:t>Mandat de </a:t>
            </a:r>
            <a:r>
              <a:rPr lang="en-US" sz="7200" b="0" i="1" dirty="0" err="1">
                <a:solidFill>
                  <a:srgbClr val="212529"/>
                </a:solidFill>
                <a:effectLst/>
                <a:latin typeface="DM Sans Bold" charset="0"/>
              </a:rPr>
              <a:t>arest</a:t>
            </a:r>
            <a:endParaRPr lang="en-US" sz="7200" b="0" i="1" dirty="0">
              <a:solidFill>
                <a:srgbClr val="212529"/>
              </a:solidFill>
              <a:effectLst/>
              <a:latin typeface="DM Sans Bold" charset="0"/>
            </a:endParaRPr>
          </a:p>
          <a:p>
            <a:pPr algn="ctr">
              <a:lnSpc>
                <a:spcPts val="6789"/>
              </a:lnSpc>
            </a:pPr>
            <a:endParaRPr lang="en-US" sz="7200" i="1" dirty="0">
              <a:solidFill>
                <a:srgbClr val="212529"/>
              </a:solidFill>
              <a:latin typeface="DM Sans Bold" charset="0"/>
            </a:endParaRPr>
          </a:p>
          <a:p>
            <a:pPr algn="ctr">
              <a:lnSpc>
                <a:spcPts val="6789"/>
              </a:lnSpc>
            </a:pPr>
            <a:r>
              <a:rPr lang="en-US" sz="7200" b="0" i="1" dirty="0">
                <a:solidFill>
                  <a:srgbClr val="212529"/>
                </a:solidFill>
                <a:effectLst/>
                <a:latin typeface="DM Sans Bold" charset="0"/>
              </a:rPr>
              <a:t>Putin (17.03.2023)</a:t>
            </a:r>
          </a:p>
          <a:p>
            <a:pPr algn="ctr">
              <a:lnSpc>
                <a:spcPts val="6789"/>
              </a:lnSpc>
            </a:pPr>
            <a:endParaRPr lang="en-US" sz="7200" i="1" dirty="0">
              <a:solidFill>
                <a:srgbClr val="212529"/>
              </a:solidFill>
              <a:latin typeface="DM Sans Bold" charset="0"/>
            </a:endParaRPr>
          </a:p>
          <a:p>
            <a:pPr algn="ctr">
              <a:lnSpc>
                <a:spcPts val="6789"/>
              </a:lnSpc>
            </a:pPr>
            <a:r>
              <a:rPr lang="en-US" sz="7200" b="0" i="1" dirty="0">
                <a:solidFill>
                  <a:srgbClr val="212529"/>
                </a:solidFill>
                <a:effectLst/>
                <a:latin typeface="DM Sans Bold" charset="0"/>
              </a:rPr>
              <a:t>Netanyahu (21.11.2024)</a:t>
            </a:r>
          </a:p>
          <a:p>
            <a:pPr algn="ctr">
              <a:lnSpc>
                <a:spcPts val="6789"/>
              </a:lnSpc>
            </a:pPr>
            <a:endParaRPr lang="en-US" sz="7200" b="0" i="1" dirty="0">
              <a:solidFill>
                <a:srgbClr val="212529"/>
              </a:solidFill>
              <a:effectLst/>
              <a:latin typeface="DM Sans Bold" charset="0"/>
            </a:endParaRPr>
          </a:p>
        </p:txBody>
      </p:sp>
      <p:sp>
        <p:nvSpPr>
          <p:cNvPr id="5" name="Freeform 5">
            <a:extLst>
              <a:ext uri="{FF2B5EF4-FFF2-40B4-BE49-F238E27FC236}">
                <a16:creationId xmlns:a16="http://schemas.microsoft.com/office/drawing/2014/main" xmlns="" id="{F08EC1CA-141A-13C2-65DF-C3BB6B7F0AFF}"/>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ro-RO"/>
          </a:p>
        </p:txBody>
      </p:sp>
      <p:sp>
        <p:nvSpPr>
          <p:cNvPr id="6" name="Freeform 6">
            <a:extLst>
              <a:ext uri="{FF2B5EF4-FFF2-40B4-BE49-F238E27FC236}">
                <a16:creationId xmlns:a16="http://schemas.microsoft.com/office/drawing/2014/main" xmlns="" id="{85881416-E8AC-F7B1-006C-DE01ADB2C290}"/>
              </a:ext>
            </a:extLst>
          </p:cNvPr>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ro-RO"/>
          </a:p>
        </p:txBody>
      </p:sp>
      <p:sp>
        <p:nvSpPr>
          <p:cNvPr id="7" name="Freeform 7">
            <a:extLst>
              <a:ext uri="{FF2B5EF4-FFF2-40B4-BE49-F238E27FC236}">
                <a16:creationId xmlns:a16="http://schemas.microsoft.com/office/drawing/2014/main" xmlns="" id="{C128F057-4409-6A0E-AF71-BB7F8E4FBF43}"/>
              </a:ext>
            </a:extLst>
          </p:cNvPr>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ro-RO"/>
          </a:p>
        </p:txBody>
      </p:sp>
      <p:sp>
        <p:nvSpPr>
          <p:cNvPr id="8" name="Freeform 8">
            <a:extLst>
              <a:ext uri="{FF2B5EF4-FFF2-40B4-BE49-F238E27FC236}">
                <a16:creationId xmlns:a16="http://schemas.microsoft.com/office/drawing/2014/main" xmlns="" id="{AE9C93B5-16CA-2C8C-1F17-EBD881ECF94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txBody>
          <a:bodyPr/>
          <a:lstStyle/>
          <a:p>
            <a:endParaRPr lang="ro-RO"/>
          </a:p>
        </p:txBody>
      </p:sp>
      <p:sp>
        <p:nvSpPr>
          <p:cNvPr id="9" name="Freeform 9">
            <a:extLst>
              <a:ext uri="{FF2B5EF4-FFF2-40B4-BE49-F238E27FC236}">
                <a16:creationId xmlns:a16="http://schemas.microsoft.com/office/drawing/2014/main" xmlns="" id="{EFEC4F7C-4FE8-A05B-8EB8-E6E83F5375B5}"/>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ro-RO"/>
          </a:p>
        </p:txBody>
      </p:sp>
      <p:sp>
        <p:nvSpPr>
          <p:cNvPr id="10" name="Freeform 10">
            <a:extLst>
              <a:ext uri="{FF2B5EF4-FFF2-40B4-BE49-F238E27FC236}">
                <a16:creationId xmlns:a16="http://schemas.microsoft.com/office/drawing/2014/main" xmlns="" id="{CBF31B34-C236-C7C6-2FBE-3BD229D0ACF6}"/>
              </a:ext>
            </a:extLst>
          </p:cNvPr>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ro-RO"/>
          </a:p>
        </p:txBody>
      </p:sp>
      <p:sp>
        <p:nvSpPr>
          <p:cNvPr id="11" name="Freeform 11">
            <a:extLst>
              <a:ext uri="{FF2B5EF4-FFF2-40B4-BE49-F238E27FC236}">
                <a16:creationId xmlns:a16="http://schemas.microsoft.com/office/drawing/2014/main" xmlns="" id="{BF752DC9-AC2C-C796-BDEE-A8B20722ACB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ro-RO"/>
          </a:p>
        </p:txBody>
      </p:sp>
      <p:sp>
        <p:nvSpPr>
          <p:cNvPr id="12" name="Freeform 12">
            <a:extLst>
              <a:ext uri="{FF2B5EF4-FFF2-40B4-BE49-F238E27FC236}">
                <a16:creationId xmlns:a16="http://schemas.microsoft.com/office/drawing/2014/main" xmlns="" id="{DE7B0B68-F899-9504-A5F1-E4F05E1E9F6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ro-RO"/>
          </a:p>
        </p:txBody>
      </p:sp>
      <p:sp>
        <p:nvSpPr>
          <p:cNvPr id="13" name="Freeform 13">
            <a:extLst>
              <a:ext uri="{FF2B5EF4-FFF2-40B4-BE49-F238E27FC236}">
                <a16:creationId xmlns:a16="http://schemas.microsoft.com/office/drawing/2014/main" xmlns="" id="{1AD3FE42-D736-E43B-1CF2-331CED552E6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a:ln cap="sq">
            <a:noFill/>
            <a:prstDash val="solid"/>
            <a:miter/>
          </a:ln>
        </p:spPr>
        <p:txBody>
          <a:bodyPr/>
          <a:lstStyle/>
          <a:p>
            <a:endParaRPr lang="ro-RO"/>
          </a:p>
        </p:txBody>
      </p:sp>
      <p:sp>
        <p:nvSpPr>
          <p:cNvPr id="14" name="Freeform 14">
            <a:extLst>
              <a:ext uri="{FF2B5EF4-FFF2-40B4-BE49-F238E27FC236}">
                <a16:creationId xmlns:a16="http://schemas.microsoft.com/office/drawing/2014/main" xmlns="" id="{F4DC7D20-A7D8-294C-9020-08B2918B0D7C}"/>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txBody>
          <a:bodyPr/>
          <a:lstStyle/>
          <a:p>
            <a:endParaRPr lang="ro-RO"/>
          </a:p>
        </p:txBody>
      </p:sp>
      <p:sp>
        <p:nvSpPr>
          <p:cNvPr id="15" name="Freeform 15">
            <a:extLst>
              <a:ext uri="{FF2B5EF4-FFF2-40B4-BE49-F238E27FC236}">
                <a16:creationId xmlns:a16="http://schemas.microsoft.com/office/drawing/2014/main" xmlns="" id="{1F73769D-BF46-5288-1DC7-541BCFD5EEBC}"/>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a:ln cap="sq">
            <a:noFill/>
            <a:prstDash val="solid"/>
            <a:miter/>
          </a:ln>
        </p:spPr>
        <p:txBody>
          <a:bodyPr/>
          <a:lstStyle/>
          <a:p>
            <a:endParaRPr lang="ro-RO"/>
          </a:p>
        </p:txBody>
      </p:sp>
      <p:sp>
        <p:nvSpPr>
          <p:cNvPr id="16" name="Freeform 16">
            <a:extLst>
              <a:ext uri="{FF2B5EF4-FFF2-40B4-BE49-F238E27FC236}">
                <a16:creationId xmlns:a16="http://schemas.microsoft.com/office/drawing/2014/main" xmlns="" id="{72EE8B66-F2D7-848E-4B33-BF9EA745C8D7}"/>
              </a:ext>
            </a:extLst>
          </p:cNvPr>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a:ln cap="sq">
            <a:noFill/>
            <a:prstDash val="solid"/>
            <a:miter/>
          </a:ln>
        </p:spPr>
        <p:txBody>
          <a:bodyPr/>
          <a:lstStyle/>
          <a:p>
            <a:endParaRPr lang="ro-RO"/>
          </a:p>
        </p:txBody>
      </p:sp>
      <p:sp>
        <p:nvSpPr>
          <p:cNvPr id="17" name="Freeform 17">
            <a:extLst>
              <a:ext uri="{FF2B5EF4-FFF2-40B4-BE49-F238E27FC236}">
                <a16:creationId xmlns:a16="http://schemas.microsoft.com/office/drawing/2014/main" xmlns="" id="{A9991077-C38B-973A-4736-994476CCC5C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a:ln cap="sq">
            <a:noFill/>
            <a:prstDash val="solid"/>
            <a:miter/>
          </a:ln>
        </p:spPr>
        <p:txBody>
          <a:bodyPr/>
          <a:lstStyle/>
          <a:p>
            <a:endParaRPr lang="ro-RO"/>
          </a:p>
        </p:txBody>
      </p:sp>
    </p:spTree>
    <p:extLst>
      <p:ext uri="{BB962C8B-B14F-4D97-AF65-F5344CB8AC3E}">
        <p14:creationId xmlns:p14="http://schemas.microsoft.com/office/powerpoint/2010/main" val="33760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612</Words>
  <Application>Microsoft Office PowerPoint</Application>
  <PresentationFormat>Произвольный</PresentationFormat>
  <Paragraphs>170</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Aptos</vt:lpstr>
      <vt:lpstr>Times New Roman</vt:lpstr>
      <vt:lpstr>Arial</vt:lpstr>
      <vt:lpstr>DM Sans</vt:lpstr>
      <vt:lpstr>DM Sans Italics</vt:lpstr>
      <vt:lpstr>Calibri</vt:lpstr>
      <vt:lpstr>DM Sans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Principiile dreptului International Penal</dc:title>
  <dc:creator>User</dc:creator>
  <cp:lastModifiedBy>User</cp:lastModifiedBy>
  <cp:revision>8</cp:revision>
  <dcterms:created xsi:type="dcterms:W3CDTF">2006-08-16T00:00:00Z</dcterms:created>
  <dcterms:modified xsi:type="dcterms:W3CDTF">2025-04-02T15:32:28Z</dcterms:modified>
  <dc:identifier>DAGjOUQ3-Ug</dc:identifier>
</cp:coreProperties>
</file>