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1" r:id="rId4"/>
    <p:sldId id="269" r:id="rId5"/>
    <p:sldId id="257" r:id="rId6"/>
    <p:sldId id="258" r:id="rId7"/>
    <p:sldId id="260" r:id="rId8"/>
    <p:sldId id="268" r:id="rId9"/>
    <p:sldId id="267" r:id="rId10"/>
    <p:sldId id="266" r:id="rId11"/>
    <p:sldId id="262" r:id="rId12"/>
    <p:sldId id="270" r:id="rId13"/>
    <p:sldId id="263" r:id="rId14"/>
    <p:sldId id="264" r:id="rId15"/>
    <p:sldId id="265"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A41E17B-CFD8-4D09-B8DB-39DF55AC8128}" type="datetimeFigureOut">
              <a:rPr lang="ru-MD" smtClean="0"/>
              <a:t>19.03.2025</a:t>
            </a:fld>
            <a:endParaRPr lang="ru-MD"/>
          </a:p>
        </p:txBody>
      </p:sp>
      <p:sp>
        <p:nvSpPr>
          <p:cNvPr id="5" name="Footer Placeholder 4"/>
          <p:cNvSpPr>
            <a:spLocks noGrp="1"/>
          </p:cNvSpPr>
          <p:nvPr>
            <p:ph type="ftr" sz="quarter" idx="11"/>
          </p:nvPr>
        </p:nvSpPr>
        <p:spPr/>
        <p:txBody>
          <a:bodyPr/>
          <a:lstStyle/>
          <a:p>
            <a:endParaRPr lang="ru-MD"/>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621F8ACA-4CBA-4AAA-87F9-0FDBB44294D9}" type="slidenum">
              <a:rPr lang="ru-MD" smtClean="0"/>
              <a:t>‹#›</a:t>
            </a:fld>
            <a:endParaRPr lang="ru-MD"/>
          </a:p>
        </p:txBody>
      </p:sp>
    </p:spTree>
    <p:extLst>
      <p:ext uri="{BB962C8B-B14F-4D97-AF65-F5344CB8AC3E}">
        <p14:creationId xmlns:p14="http://schemas.microsoft.com/office/powerpoint/2010/main" val="824181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41E17B-CFD8-4D09-B8DB-39DF55AC8128}" type="datetimeFigureOut">
              <a:rPr lang="ru-MD" smtClean="0"/>
              <a:t>19.03.2025</a:t>
            </a:fld>
            <a:endParaRPr lang="ru-MD"/>
          </a:p>
        </p:txBody>
      </p:sp>
      <p:sp>
        <p:nvSpPr>
          <p:cNvPr id="5" name="Footer Placeholder 4"/>
          <p:cNvSpPr>
            <a:spLocks noGrp="1"/>
          </p:cNvSpPr>
          <p:nvPr>
            <p:ph type="ftr" sz="quarter" idx="11"/>
          </p:nvPr>
        </p:nvSpPr>
        <p:spPr/>
        <p:txBody>
          <a:bodyPr/>
          <a:lstStyle/>
          <a:p>
            <a:endParaRPr lang="ru-MD"/>
          </a:p>
        </p:txBody>
      </p:sp>
      <p:sp>
        <p:nvSpPr>
          <p:cNvPr id="6" name="Slide Number Placeholder 5"/>
          <p:cNvSpPr>
            <a:spLocks noGrp="1"/>
          </p:cNvSpPr>
          <p:nvPr>
            <p:ph type="sldNum" sz="quarter" idx="12"/>
          </p:nvPr>
        </p:nvSpPr>
        <p:spPr/>
        <p:txBody>
          <a:bodyPr/>
          <a:lstStyle/>
          <a:p>
            <a:fld id="{621F8ACA-4CBA-4AAA-87F9-0FDBB44294D9}" type="slidenum">
              <a:rPr lang="ru-MD" smtClean="0"/>
              <a:t>‹#›</a:t>
            </a:fld>
            <a:endParaRPr lang="ru-MD"/>
          </a:p>
        </p:txBody>
      </p:sp>
    </p:spTree>
    <p:extLst>
      <p:ext uri="{BB962C8B-B14F-4D97-AF65-F5344CB8AC3E}">
        <p14:creationId xmlns:p14="http://schemas.microsoft.com/office/powerpoint/2010/main" val="4201627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41E17B-CFD8-4D09-B8DB-39DF55AC8128}" type="datetimeFigureOut">
              <a:rPr lang="ru-MD" smtClean="0"/>
              <a:t>19.03.2025</a:t>
            </a:fld>
            <a:endParaRPr lang="ru-MD"/>
          </a:p>
        </p:txBody>
      </p:sp>
      <p:sp>
        <p:nvSpPr>
          <p:cNvPr id="5" name="Footer Placeholder 4"/>
          <p:cNvSpPr>
            <a:spLocks noGrp="1"/>
          </p:cNvSpPr>
          <p:nvPr>
            <p:ph type="ftr" sz="quarter" idx="11"/>
          </p:nvPr>
        </p:nvSpPr>
        <p:spPr/>
        <p:txBody>
          <a:bodyPr/>
          <a:lstStyle/>
          <a:p>
            <a:endParaRPr lang="ru-MD"/>
          </a:p>
        </p:txBody>
      </p:sp>
      <p:sp>
        <p:nvSpPr>
          <p:cNvPr id="6" name="Slide Number Placeholder 5"/>
          <p:cNvSpPr>
            <a:spLocks noGrp="1"/>
          </p:cNvSpPr>
          <p:nvPr>
            <p:ph type="sldNum" sz="quarter" idx="12"/>
          </p:nvPr>
        </p:nvSpPr>
        <p:spPr/>
        <p:txBody>
          <a:bodyPr/>
          <a:lstStyle/>
          <a:p>
            <a:fld id="{621F8ACA-4CBA-4AAA-87F9-0FDBB44294D9}" type="slidenum">
              <a:rPr lang="ru-MD" smtClean="0"/>
              <a:t>‹#›</a:t>
            </a:fld>
            <a:endParaRPr lang="ru-MD"/>
          </a:p>
        </p:txBody>
      </p:sp>
    </p:spTree>
    <p:extLst>
      <p:ext uri="{BB962C8B-B14F-4D97-AF65-F5344CB8AC3E}">
        <p14:creationId xmlns:p14="http://schemas.microsoft.com/office/powerpoint/2010/main" val="352670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41E17B-CFD8-4D09-B8DB-39DF55AC8128}" type="datetimeFigureOut">
              <a:rPr lang="ru-MD" smtClean="0"/>
              <a:t>19.03.2025</a:t>
            </a:fld>
            <a:endParaRPr lang="ru-MD"/>
          </a:p>
        </p:txBody>
      </p:sp>
      <p:sp>
        <p:nvSpPr>
          <p:cNvPr id="5" name="Footer Placeholder 4"/>
          <p:cNvSpPr>
            <a:spLocks noGrp="1"/>
          </p:cNvSpPr>
          <p:nvPr>
            <p:ph type="ftr" sz="quarter" idx="11"/>
          </p:nvPr>
        </p:nvSpPr>
        <p:spPr/>
        <p:txBody>
          <a:bodyPr/>
          <a:lstStyle/>
          <a:p>
            <a:endParaRPr lang="ru-MD"/>
          </a:p>
        </p:txBody>
      </p:sp>
      <p:sp>
        <p:nvSpPr>
          <p:cNvPr id="6" name="Slide Number Placeholder 5"/>
          <p:cNvSpPr>
            <a:spLocks noGrp="1"/>
          </p:cNvSpPr>
          <p:nvPr>
            <p:ph type="sldNum" sz="quarter" idx="12"/>
          </p:nvPr>
        </p:nvSpPr>
        <p:spPr/>
        <p:txBody>
          <a:bodyPr/>
          <a:lstStyle/>
          <a:p>
            <a:fld id="{621F8ACA-4CBA-4AAA-87F9-0FDBB44294D9}" type="slidenum">
              <a:rPr lang="ru-MD" smtClean="0"/>
              <a:t>‹#›</a:t>
            </a:fld>
            <a:endParaRPr lang="ru-MD"/>
          </a:p>
        </p:txBody>
      </p:sp>
    </p:spTree>
    <p:extLst>
      <p:ext uri="{BB962C8B-B14F-4D97-AF65-F5344CB8AC3E}">
        <p14:creationId xmlns:p14="http://schemas.microsoft.com/office/powerpoint/2010/main" val="988303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FA41E17B-CFD8-4D09-B8DB-39DF55AC8128}" type="datetimeFigureOut">
              <a:rPr lang="ru-MD" smtClean="0"/>
              <a:t>19.03.2025</a:t>
            </a:fld>
            <a:endParaRPr lang="ru-MD"/>
          </a:p>
        </p:txBody>
      </p:sp>
      <p:sp>
        <p:nvSpPr>
          <p:cNvPr id="5" name="Footer Placeholder 4"/>
          <p:cNvSpPr>
            <a:spLocks noGrp="1"/>
          </p:cNvSpPr>
          <p:nvPr>
            <p:ph type="ftr" sz="quarter" idx="11"/>
          </p:nvPr>
        </p:nvSpPr>
        <p:spPr>
          <a:xfrm>
            <a:off x="2182708" y="6272784"/>
            <a:ext cx="6327648" cy="365125"/>
          </a:xfrm>
        </p:spPr>
        <p:txBody>
          <a:bodyPr/>
          <a:lstStyle/>
          <a:p>
            <a:endParaRPr lang="ru-MD"/>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21F8ACA-4CBA-4AAA-87F9-0FDBB44294D9}" type="slidenum">
              <a:rPr lang="ru-MD" smtClean="0"/>
              <a:t>‹#›</a:t>
            </a:fld>
            <a:endParaRPr lang="ru-MD"/>
          </a:p>
        </p:txBody>
      </p:sp>
    </p:spTree>
    <p:extLst>
      <p:ext uri="{BB962C8B-B14F-4D97-AF65-F5344CB8AC3E}">
        <p14:creationId xmlns:p14="http://schemas.microsoft.com/office/powerpoint/2010/main" val="580449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41E17B-CFD8-4D09-B8DB-39DF55AC8128}" type="datetimeFigureOut">
              <a:rPr lang="ru-MD" smtClean="0"/>
              <a:t>19.03.2025</a:t>
            </a:fld>
            <a:endParaRPr lang="ru-MD"/>
          </a:p>
        </p:txBody>
      </p:sp>
      <p:sp>
        <p:nvSpPr>
          <p:cNvPr id="6" name="Footer Placeholder 5"/>
          <p:cNvSpPr>
            <a:spLocks noGrp="1"/>
          </p:cNvSpPr>
          <p:nvPr>
            <p:ph type="ftr" sz="quarter" idx="11"/>
          </p:nvPr>
        </p:nvSpPr>
        <p:spPr/>
        <p:txBody>
          <a:bodyPr/>
          <a:lstStyle/>
          <a:p>
            <a:endParaRPr lang="ru-MD"/>
          </a:p>
        </p:txBody>
      </p:sp>
      <p:sp>
        <p:nvSpPr>
          <p:cNvPr id="7" name="Slide Number Placeholder 6"/>
          <p:cNvSpPr>
            <a:spLocks noGrp="1"/>
          </p:cNvSpPr>
          <p:nvPr>
            <p:ph type="sldNum" sz="quarter" idx="12"/>
          </p:nvPr>
        </p:nvSpPr>
        <p:spPr/>
        <p:txBody>
          <a:bodyPr/>
          <a:lstStyle/>
          <a:p>
            <a:fld id="{621F8ACA-4CBA-4AAA-87F9-0FDBB44294D9}" type="slidenum">
              <a:rPr lang="ru-MD" smtClean="0"/>
              <a:t>‹#›</a:t>
            </a:fld>
            <a:endParaRPr lang="ru-MD"/>
          </a:p>
        </p:txBody>
      </p:sp>
    </p:spTree>
    <p:extLst>
      <p:ext uri="{BB962C8B-B14F-4D97-AF65-F5344CB8AC3E}">
        <p14:creationId xmlns:p14="http://schemas.microsoft.com/office/powerpoint/2010/main" val="2250437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41E17B-CFD8-4D09-B8DB-39DF55AC8128}" type="datetimeFigureOut">
              <a:rPr lang="ru-MD" smtClean="0"/>
              <a:t>19.03.2025</a:t>
            </a:fld>
            <a:endParaRPr lang="ru-MD"/>
          </a:p>
        </p:txBody>
      </p:sp>
      <p:sp>
        <p:nvSpPr>
          <p:cNvPr id="8" name="Footer Placeholder 7"/>
          <p:cNvSpPr>
            <a:spLocks noGrp="1"/>
          </p:cNvSpPr>
          <p:nvPr>
            <p:ph type="ftr" sz="quarter" idx="11"/>
          </p:nvPr>
        </p:nvSpPr>
        <p:spPr/>
        <p:txBody>
          <a:bodyPr/>
          <a:lstStyle/>
          <a:p>
            <a:endParaRPr lang="ru-MD"/>
          </a:p>
        </p:txBody>
      </p:sp>
      <p:sp>
        <p:nvSpPr>
          <p:cNvPr id="9" name="Slide Number Placeholder 8"/>
          <p:cNvSpPr>
            <a:spLocks noGrp="1"/>
          </p:cNvSpPr>
          <p:nvPr>
            <p:ph type="sldNum" sz="quarter" idx="12"/>
          </p:nvPr>
        </p:nvSpPr>
        <p:spPr/>
        <p:txBody>
          <a:bodyPr/>
          <a:lstStyle/>
          <a:p>
            <a:fld id="{621F8ACA-4CBA-4AAA-87F9-0FDBB44294D9}" type="slidenum">
              <a:rPr lang="ru-MD" smtClean="0"/>
              <a:t>‹#›</a:t>
            </a:fld>
            <a:endParaRPr lang="ru-MD"/>
          </a:p>
        </p:txBody>
      </p:sp>
    </p:spTree>
    <p:extLst>
      <p:ext uri="{BB962C8B-B14F-4D97-AF65-F5344CB8AC3E}">
        <p14:creationId xmlns:p14="http://schemas.microsoft.com/office/powerpoint/2010/main" val="1240586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41E17B-CFD8-4D09-B8DB-39DF55AC8128}" type="datetimeFigureOut">
              <a:rPr lang="ru-MD" smtClean="0"/>
              <a:t>19.03.2025</a:t>
            </a:fld>
            <a:endParaRPr lang="ru-MD"/>
          </a:p>
        </p:txBody>
      </p:sp>
      <p:sp>
        <p:nvSpPr>
          <p:cNvPr id="4" name="Footer Placeholder 3"/>
          <p:cNvSpPr>
            <a:spLocks noGrp="1"/>
          </p:cNvSpPr>
          <p:nvPr>
            <p:ph type="ftr" sz="quarter" idx="11"/>
          </p:nvPr>
        </p:nvSpPr>
        <p:spPr/>
        <p:txBody>
          <a:bodyPr/>
          <a:lstStyle/>
          <a:p>
            <a:endParaRPr lang="ru-MD"/>
          </a:p>
        </p:txBody>
      </p:sp>
      <p:sp>
        <p:nvSpPr>
          <p:cNvPr id="5" name="Slide Number Placeholder 4"/>
          <p:cNvSpPr>
            <a:spLocks noGrp="1"/>
          </p:cNvSpPr>
          <p:nvPr>
            <p:ph type="sldNum" sz="quarter" idx="12"/>
          </p:nvPr>
        </p:nvSpPr>
        <p:spPr/>
        <p:txBody>
          <a:bodyPr/>
          <a:lstStyle/>
          <a:p>
            <a:fld id="{621F8ACA-4CBA-4AAA-87F9-0FDBB44294D9}" type="slidenum">
              <a:rPr lang="ru-MD" smtClean="0"/>
              <a:t>‹#›</a:t>
            </a:fld>
            <a:endParaRPr lang="ru-MD"/>
          </a:p>
        </p:txBody>
      </p:sp>
    </p:spTree>
    <p:extLst>
      <p:ext uri="{BB962C8B-B14F-4D97-AF65-F5344CB8AC3E}">
        <p14:creationId xmlns:p14="http://schemas.microsoft.com/office/powerpoint/2010/main" val="274368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1E17B-CFD8-4D09-B8DB-39DF55AC8128}" type="datetimeFigureOut">
              <a:rPr lang="ru-MD" smtClean="0"/>
              <a:t>19.03.2025</a:t>
            </a:fld>
            <a:endParaRPr lang="ru-MD"/>
          </a:p>
        </p:txBody>
      </p:sp>
      <p:sp>
        <p:nvSpPr>
          <p:cNvPr id="3" name="Footer Placeholder 2"/>
          <p:cNvSpPr>
            <a:spLocks noGrp="1"/>
          </p:cNvSpPr>
          <p:nvPr>
            <p:ph type="ftr" sz="quarter" idx="11"/>
          </p:nvPr>
        </p:nvSpPr>
        <p:spPr/>
        <p:txBody>
          <a:bodyPr/>
          <a:lstStyle/>
          <a:p>
            <a:endParaRPr lang="ru-MD"/>
          </a:p>
        </p:txBody>
      </p:sp>
      <p:sp>
        <p:nvSpPr>
          <p:cNvPr id="4" name="Slide Number Placeholder 3"/>
          <p:cNvSpPr>
            <a:spLocks noGrp="1"/>
          </p:cNvSpPr>
          <p:nvPr>
            <p:ph type="sldNum" sz="quarter" idx="12"/>
          </p:nvPr>
        </p:nvSpPr>
        <p:spPr/>
        <p:txBody>
          <a:bodyPr/>
          <a:lstStyle/>
          <a:p>
            <a:fld id="{621F8ACA-4CBA-4AAA-87F9-0FDBB44294D9}" type="slidenum">
              <a:rPr lang="ru-MD" smtClean="0"/>
              <a:t>‹#›</a:t>
            </a:fld>
            <a:endParaRPr lang="ru-MD"/>
          </a:p>
        </p:txBody>
      </p:sp>
    </p:spTree>
    <p:extLst>
      <p:ext uri="{BB962C8B-B14F-4D97-AF65-F5344CB8AC3E}">
        <p14:creationId xmlns:p14="http://schemas.microsoft.com/office/powerpoint/2010/main" val="3970447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41E17B-CFD8-4D09-B8DB-39DF55AC8128}" type="datetimeFigureOut">
              <a:rPr lang="ru-MD" smtClean="0"/>
              <a:t>19.03.2025</a:t>
            </a:fld>
            <a:endParaRPr lang="ru-MD"/>
          </a:p>
        </p:txBody>
      </p:sp>
      <p:sp>
        <p:nvSpPr>
          <p:cNvPr id="6" name="Footer Placeholder 5"/>
          <p:cNvSpPr>
            <a:spLocks noGrp="1"/>
          </p:cNvSpPr>
          <p:nvPr>
            <p:ph type="ftr" sz="quarter" idx="11"/>
          </p:nvPr>
        </p:nvSpPr>
        <p:spPr/>
        <p:txBody>
          <a:bodyPr/>
          <a:lstStyle/>
          <a:p>
            <a:endParaRPr lang="ru-MD"/>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21F8ACA-4CBA-4AAA-87F9-0FDBB44294D9}" type="slidenum">
              <a:rPr lang="ru-MD" smtClean="0"/>
              <a:t>‹#›</a:t>
            </a:fld>
            <a:endParaRPr lang="ru-MD"/>
          </a:p>
        </p:txBody>
      </p:sp>
    </p:spTree>
    <p:extLst>
      <p:ext uri="{BB962C8B-B14F-4D97-AF65-F5344CB8AC3E}">
        <p14:creationId xmlns:p14="http://schemas.microsoft.com/office/powerpoint/2010/main" val="564452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41E17B-CFD8-4D09-B8DB-39DF55AC8128}" type="datetimeFigureOut">
              <a:rPr lang="ru-MD" smtClean="0"/>
              <a:t>19.03.2025</a:t>
            </a:fld>
            <a:endParaRPr lang="ru-MD"/>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21F8ACA-4CBA-4AAA-87F9-0FDBB44294D9}" type="slidenum">
              <a:rPr lang="ru-MD" smtClean="0"/>
              <a:t>‹#›</a:t>
            </a:fld>
            <a:endParaRPr lang="ru-MD"/>
          </a:p>
        </p:txBody>
      </p:sp>
    </p:spTree>
    <p:extLst>
      <p:ext uri="{BB962C8B-B14F-4D97-AF65-F5344CB8AC3E}">
        <p14:creationId xmlns:p14="http://schemas.microsoft.com/office/powerpoint/2010/main" val="1345743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FA41E17B-CFD8-4D09-B8DB-39DF55AC8128}" type="datetimeFigureOut">
              <a:rPr lang="ru-MD" smtClean="0"/>
              <a:t>19.03.2025</a:t>
            </a:fld>
            <a:endParaRPr lang="ru-MD"/>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ru-MD"/>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621F8ACA-4CBA-4AAA-87F9-0FDBB44294D9}" type="slidenum">
              <a:rPr lang="ru-MD" smtClean="0"/>
              <a:t>‹#›</a:t>
            </a:fld>
            <a:endParaRPr lang="ru-MD"/>
          </a:p>
        </p:txBody>
      </p:sp>
    </p:spTree>
    <p:extLst>
      <p:ext uri="{BB962C8B-B14F-4D97-AF65-F5344CB8AC3E}">
        <p14:creationId xmlns:p14="http://schemas.microsoft.com/office/powerpoint/2010/main" val="28156914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ks.echr.coe.int/documents/d/echr-ks/guide_terrorism_en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7B5E61-47FA-409A-89F4-4514521E32CC}"/>
              </a:ext>
            </a:extLst>
          </p:cNvPr>
          <p:cNvSpPr>
            <a:spLocks noGrp="1"/>
          </p:cNvSpPr>
          <p:nvPr>
            <p:ph type="ctrTitle"/>
          </p:nvPr>
        </p:nvSpPr>
        <p:spPr/>
        <p:txBody>
          <a:bodyPr/>
          <a:lstStyle/>
          <a:p>
            <a:pPr algn="ctr"/>
            <a:r>
              <a:rPr lang="en-IN" dirty="0" err="1"/>
              <a:t>terorismul</a:t>
            </a:r>
            <a:r>
              <a:rPr lang="en-IN" dirty="0"/>
              <a:t> International</a:t>
            </a:r>
            <a:endParaRPr lang="ru-MD" dirty="0"/>
          </a:p>
        </p:txBody>
      </p:sp>
      <p:sp>
        <p:nvSpPr>
          <p:cNvPr id="3" name="Subtitle 2">
            <a:extLst>
              <a:ext uri="{FF2B5EF4-FFF2-40B4-BE49-F238E27FC236}">
                <a16:creationId xmlns:a16="http://schemas.microsoft.com/office/drawing/2014/main" xmlns="" id="{61E6C9A4-F304-4AED-BF6B-1702309A2EB5}"/>
              </a:ext>
            </a:extLst>
          </p:cNvPr>
          <p:cNvSpPr>
            <a:spLocks noGrp="1"/>
          </p:cNvSpPr>
          <p:nvPr>
            <p:ph type="subTitle" idx="1"/>
          </p:nvPr>
        </p:nvSpPr>
        <p:spPr/>
        <p:txBody>
          <a:bodyPr/>
          <a:lstStyle/>
          <a:p>
            <a:endParaRPr lang="ru-MD"/>
          </a:p>
        </p:txBody>
      </p:sp>
    </p:spTree>
    <p:extLst>
      <p:ext uri="{BB962C8B-B14F-4D97-AF65-F5344CB8AC3E}">
        <p14:creationId xmlns:p14="http://schemas.microsoft.com/office/powerpoint/2010/main" val="950220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989FE8-7623-41C1-BE90-B157215A79B8}"/>
              </a:ext>
            </a:extLst>
          </p:cNvPr>
          <p:cNvSpPr>
            <a:spLocks noGrp="1"/>
          </p:cNvSpPr>
          <p:nvPr>
            <p:ph type="title"/>
          </p:nvPr>
        </p:nvSpPr>
        <p:spPr/>
        <p:txBody>
          <a:bodyPr>
            <a:normAutofit/>
          </a:bodyPr>
          <a:lstStyle/>
          <a:p>
            <a:pPr algn="ctr"/>
            <a:r>
              <a:rPr lang="en-IN" sz="4400" dirty="0"/>
              <a:t>Council of Europe Convention on the Prevention of Terrorism </a:t>
            </a:r>
            <a:endParaRPr lang="ru-MD" sz="4400" dirty="0"/>
          </a:p>
        </p:txBody>
      </p:sp>
      <p:sp>
        <p:nvSpPr>
          <p:cNvPr id="3" name="Content Placeholder 2">
            <a:extLst>
              <a:ext uri="{FF2B5EF4-FFF2-40B4-BE49-F238E27FC236}">
                <a16:creationId xmlns:a16="http://schemas.microsoft.com/office/drawing/2014/main" xmlns="" id="{44D23685-B75D-4C81-8F75-3F72E7C5112F}"/>
              </a:ext>
            </a:extLst>
          </p:cNvPr>
          <p:cNvSpPr>
            <a:spLocks noGrp="1"/>
          </p:cNvSpPr>
          <p:nvPr>
            <p:ph idx="1"/>
          </p:nvPr>
        </p:nvSpPr>
        <p:spPr/>
        <p:txBody>
          <a:bodyPr>
            <a:normAutofit/>
          </a:bodyPr>
          <a:lstStyle/>
          <a:p>
            <a:pPr marL="0" indent="0">
              <a:buNone/>
            </a:pPr>
            <a:r>
              <a:rPr lang="en-IN" dirty="0"/>
              <a:t>Una </a:t>
            </a:r>
            <a:r>
              <a:rPr lang="en-IN" dirty="0" err="1"/>
              <a:t>dintre</a:t>
            </a:r>
            <a:r>
              <a:rPr lang="en-IN" dirty="0"/>
              <a:t> </a:t>
            </a:r>
            <a:r>
              <a:rPr lang="en-IN" dirty="0" err="1"/>
              <a:t>activitățile</a:t>
            </a:r>
            <a:r>
              <a:rPr lang="en-IN" dirty="0"/>
              <a:t> </a:t>
            </a:r>
            <a:r>
              <a:rPr lang="en-IN" dirty="0" err="1"/>
              <a:t>cheie</a:t>
            </a:r>
            <a:r>
              <a:rPr lang="en-IN" dirty="0"/>
              <a:t> ale </a:t>
            </a:r>
            <a:r>
              <a:rPr lang="en-IN" dirty="0" err="1"/>
              <a:t>Consiliului</a:t>
            </a:r>
            <a:r>
              <a:rPr lang="en-IN" dirty="0"/>
              <a:t> </a:t>
            </a:r>
            <a:r>
              <a:rPr lang="en-IN" dirty="0" err="1"/>
              <a:t>Europei</a:t>
            </a:r>
            <a:r>
              <a:rPr lang="en-IN" dirty="0"/>
              <a:t> </a:t>
            </a:r>
            <a:r>
              <a:rPr lang="en-IN" dirty="0" err="1"/>
              <a:t>în</a:t>
            </a:r>
            <a:r>
              <a:rPr lang="en-IN" dirty="0"/>
              <a:t> </a:t>
            </a:r>
            <a:r>
              <a:rPr lang="en-IN" dirty="0" err="1"/>
              <a:t>lupta</a:t>
            </a:r>
            <a:r>
              <a:rPr lang="en-IN" dirty="0"/>
              <a:t> </a:t>
            </a:r>
            <a:r>
              <a:rPr lang="en-IN" dirty="0" err="1"/>
              <a:t>împotriva</a:t>
            </a:r>
            <a:r>
              <a:rPr lang="en-IN" dirty="0"/>
              <a:t> </a:t>
            </a:r>
            <a:r>
              <a:rPr lang="en-IN" dirty="0" err="1"/>
              <a:t>terorismului</a:t>
            </a:r>
            <a:r>
              <a:rPr lang="en-IN" dirty="0"/>
              <a:t> </a:t>
            </a:r>
            <a:r>
              <a:rPr lang="en-IN" dirty="0" err="1"/>
              <a:t>constă</a:t>
            </a:r>
            <a:r>
              <a:rPr lang="en-IN" dirty="0"/>
              <a:t> </a:t>
            </a:r>
            <a:r>
              <a:rPr lang="en-IN" dirty="0" err="1"/>
              <a:t>în</a:t>
            </a:r>
            <a:r>
              <a:rPr lang="en-IN" dirty="0"/>
              <a:t> </a:t>
            </a:r>
            <a:r>
              <a:rPr lang="en-IN" dirty="0" err="1"/>
              <a:t>consolidarea</a:t>
            </a:r>
            <a:r>
              <a:rPr lang="en-IN" dirty="0"/>
              <a:t> </a:t>
            </a:r>
            <a:r>
              <a:rPr lang="en-IN" dirty="0" err="1"/>
              <a:t>acțiunii</a:t>
            </a:r>
            <a:r>
              <a:rPr lang="en-IN" dirty="0"/>
              <a:t> </a:t>
            </a:r>
            <a:r>
              <a:rPr lang="en-IN" dirty="0" err="1"/>
              <a:t>în</a:t>
            </a:r>
            <a:r>
              <a:rPr lang="en-IN" dirty="0"/>
              <a:t> </a:t>
            </a:r>
            <a:r>
              <a:rPr lang="en-IN" dirty="0" err="1"/>
              <a:t>justiție</a:t>
            </a:r>
            <a:r>
              <a:rPr lang="en-IN" dirty="0"/>
              <a:t>. </a:t>
            </a:r>
            <a:r>
              <a:rPr lang="en-IN" dirty="0" err="1"/>
              <a:t>În</a:t>
            </a:r>
            <a:r>
              <a:rPr lang="en-IN" dirty="0"/>
              <a:t> </a:t>
            </a:r>
            <a:r>
              <a:rPr lang="en-IN" dirty="0" err="1"/>
              <a:t>acest</a:t>
            </a:r>
            <a:r>
              <a:rPr lang="en-IN" dirty="0"/>
              <a:t> </a:t>
            </a:r>
            <a:r>
              <a:rPr lang="en-IN" dirty="0" err="1"/>
              <a:t>sens</a:t>
            </a:r>
            <a:r>
              <a:rPr lang="en-IN" dirty="0"/>
              <a:t>, a </a:t>
            </a:r>
            <a:r>
              <a:rPr lang="en-IN" dirty="0" err="1"/>
              <a:t>dezvoltat</a:t>
            </a:r>
            <a:r>
              <a:rPr lang="en-IN" dirty="0"/>
              <a:t> o </a:t>
            </a:r>
            <a:r>
              <a:rPr lang="en-IN" dirty="0" err="1"/>
              <a:t>gamă</a:t>
            </a:r>
            <a:r>
              <a:rPr lang="en-IN" dirty="0"/>
              <a:t> </a:t>
            </a:r>
            <a:r>
              <a:rPr lang="en-IN" dirty="0" err="1"/>
              <a:t>largă</a:t>
            </a:r>
            <a:r>
              <a:rPr lang="en-IN" dirty="0"/>
              <a:t> de </a:t>
            </a:r>
            <a:r>
              <a:rPr lang="en-IN" dirty="0" err="1"/>
              <a:t>instrumente</a:t>
            </a:r>
            <a:r>
              <a:rPr lang="en-IN" dirty="0"/>
              <a:t> </a:t>
            </a:r>
            <a:r>
              <a:rPr lang="en-IN" dirty="0" err="1"/>
              <a:t>obligatorii</a:t>
            </a:r>
            <a:r>
              <a:rPr lang="en-IN" dirty="0"/>
              <a:t> </a:t>
            </a:r>
            <a:r>
              <a:rPr lang="en-IN" dirty="0" err="1"/>
              <a:t>și</a:t>
            </a:r>
            <a:r>
              <a:rPr lang="en-IN" dirty="0"/>
              <a:t> </a:t>
            </a:r>
            <a:r>
              <a:rPr lang="en-IN" dirty="0" err="1"/>
              <a:t>neobligatorii</a:t>
            </a:r>
            <a:r>
              <a:rPr lang="en-IN" dirty="0"/>
              <a:t>.</a:t>
            </a:r>
            <a:r>
              <a:rPr lang="ro-RO" dirty="0"/>
              <a:t> </a:t>
            </a:r>
            <a:r>
              <a:rPr lang="en-IN" dirty="0" err="1"/>
              <a:t>Următoarele</a:t>
            </a:r>
            <a:r>
              <a:rPr lang="en-IN" dirty="0"/>
              <a:t> </a:t>
            </a:r>
            <a:r>
              <a:rPr lang="en-IN" dirty="0" err="1"/>
              <a:t>convenții</a:t>
            </a:r>
            <a:r>
              <a:rPr lang="en-IN" dirty="0"/>
              <a:t> ale </a:t>
            </a:r>
            <a:r>
              <a:rPr lang="en-IN" dirty="0" err="1"/>
              <a:t>Consiliului</a:t>
            </a:r>
            <a:r>
              <a:rPr lang="en-IN" dirty="0"/>
              <a:t> </a:t>
            </a:r>
            <a:r>
              <a:rPr lang="en-IN" dirty="0" err="1"/>
              <a:t>Europei</a:t>
            </a:r>
            <a:r>
              <a:rPr lang="en-IN" dirty="0"/>
              <a:t> sunt </a:t>
            </a:r>
            <a:r>
              <a:rPr lang="en-IN" dirty="0" err="1"/>
              <a:t>specifice</a:t>
            </a:r>
            <a:r>
              <a:rPr lang="en-IN" dirty="0"/>
              <a:t> </a:t>
            </a:r>
            <a:r>
              <a:rPr lang="en-IN" dirty="0" err="1"/>
              <a:t>luptei</a:t>
            </a:r>
            <a:r>
              <a:rPr lang="en-IN" dirty="0"/>
              <a:t> </a:t>
            </a:r>
            <a:r>
              <a:rPr lang="en-IN" dirty="0" err="1"/>
              <a:t>împotriva</a:t>
            </a:r>
            <a:r>
              <a:rPr lang="en-IN" dirty="0"/>
              <a:t> </a:t>
            </a:r>
            <a:r>
              <a:rPr lang="en-IN" dirty="0" err="1"/>
              <a:t>terorismului</a:t>
            </a:r>
            <a:r>
              <a:rPr lang="en-IN" dirty="0"/>
              <a:t>:</a:t>
            </a:r>
          </a:p>
          <a:p>
            <a:r>
              <a:rPr lang="en-IN" dirty="0" err="1"/>
              <a:t>Convenția</a:t>
            </a:r>
            <a:r>
              <a:rPr lang="en-IN" dirty="0"/>
              <a:t> </a:t>
            </a:r>
            <a:r>
              <a:rPr lang="en-IN" dirty="0" err="1"/>
              <a:t>Europeană</a:t>
            </a:r>
            <a:r>
              <a:rPr lang="en-IN" dirty="0"/>
              <a:t> </a:t>
            </a:r>
            <a:r>
              <a:rPr lang="en-IN" dirty="0" err="1"/>
              <a:t>pentru</a:t>
            </a:r>
            <a:r>
              <a:rPr lang="en-IN" dirty="0"/>
              <a:t> </a:t>
            </a:r>
            <a:r>
              <a:rPr lang="en-IN" dirty="0" err="1"/>
              <a:t>Reprimarea</a:t>
            </a:r>
            <a:r>
              <a:rPr lang="en-IN" dirty="0"/>
              <a:t> </a:t>
            </a:r>
            <a:r>
              <a:rPr lang="en-IN" dirty="0" err="1"/>
              <a:t>Terorismului</a:t>
            </a:r>
            <a:r>
              <a:rPr lang="en-IN" dirty="0"/>
              <a:t> (1977) (CETS nr. 90)</a:t>
            </a:r>
          </a:p>
          <a:p>
            <a:r>
              <a:rPr lang="en-IN" dirty="0" err="1"/>
              <a:t>Protocolul</a:t>
            </a:r>
            <a:r>
              <a:rPr lang="en-IN" dirty="0"/>
              <a:t> de </a:t>
            </a:r>
            <a:r>
              <a:rPr lang="en-IN" dirty="0" err="1"/>
              <a:t>modificare</a:t>
            </a:r>
            <a:r>
              <a:rPr lang="en-IN" dirty="0"/>
              <a:t> la </a:t>
            </a:r>
            <a:r>
              <a:rPr lang="en-IN" dirty="0" err="1"/>
              <a:t>Convenția</a:t>
            </a:r>
            <a:r>
              <a:rPr lang="en-IN" dirty="0"/>
              <a:t> </a:t>
            </a:r>
            <a:r>
              <a:rPr lang="en-IN" dirty="0" err="1"/>
              <a:t>Europeană</a:t>
            </a:r>
            <a:r>
              <a:rPr lang="en-IN" dirty="0"/>
              <a:t> </a:t>
            </a:r>
            <a:r>
              <a:rPr lang="en-IN" dirty="0" err="1"/>
              <a:t>pentru</a:t>
            </a:r>
            <a:r>
              <a:rPr lang="en-IN" dirty="0"/>
              <a:t> </a:t>
            </a:r>
            <a:r>
              <a:rPr lang="en-IN" dirty="0" err="1"/>
              <a:t>Reprimarea</a:t>
            </a:r>
            <a:r>
              <a:rPr lang="en-IN" dirty="0"/>
              <a:t> </a:t>
            </a:r>
            <a:r>
              <a:rPr lang="en-IN" dirty="0" err="1"/>
              <a:t>Terorismului</a:t>
            </a:r>
            <a:r>
              <a:rPr lang="en-IN" dirty="0"/>
              <a:t> (2003) (CETS nr. 190)</a:t>
            </a:r>
          </a:p>
          <a:p>
            <a:r>
              <a:rPr lang="en-IN" dirty="0"/>
              <a:t> </a:t>
            </a:r>
            <a:r>
              <a:rPr lang="en-IN" dirty="0" err="1"/>
              <a:t>Convenția</a:t>
            </a:r>
            <a:r>
              <a:rPr lang="en-IN" dirty="0"/>
              <a:t> </a:t>
            </a:r>
            <a:r>
              <a:rPr lang="en-IN" dirty="0" err="1"/>
              <a:t>Consiliului</a:t>
            </a:r>
            <a:r>
              <a:rPr lang="en-IN" dirty="0"/>
              <a:t> </a:t>
            </a:r>
            <a:r>
              <a:rPr lang="en-IN" dirty="0" err="1"/>
              <a:t>Europei</a:t>
            </a:r>
            <a:r>
              <a:rPr lang="en-IN" dirty="0"/>
              <a:t> </a:t>
            </a:r>
            <a:r>
              <a:rPr lang="en-IN" dirty="0" err="1"/>
              <a:t>privind</a:t>
            </a:r>
            <a:r>
              <a:rPr lang="en-IN" dirty="0"/>
              <a:t> </a:t>
            </a:r>
            <a:r>
              <a:rPr lang="en-IN" dirty="0" err="1"/>
              <a:t>prevenirea</a:t>
            </a:r>
            <a:r>
              <a:rPr lang="en-IN" dirty="0"/>
              <a:t> </a:t>
            </a:r>
            <a:r>
              <a:rPr lang="en-IN" dirty="0" err="1"/>
              <a:t>terorismului</a:t>
            </a:r>
            <a:r>
              <a:rPr lang="en-IN" dirty="0"/>
              <a:t> (2005) (CETS nr.196)</a:t>
            </a:r>
            <a:endParaRPr lang="ro-RO" dirty="0"/>
          </a:p>
          <a:p>
            <a:r>
              <a:rPr lang="en-IN" dirty="0" err="1"/>
              <a:t>Convenția</a:t>
            </a:r>
            <a:r>
              <a:rPr lang="en-IN" dirty="0"/>
              <a:t> </a:t>
            </a:r>
            <a:r>
              <a:rPr lang="en-IN" dirty="0" err="1"/>
              <a:t>Consiliului</a:t>
            </a:r>
            <a:r>
              <a:rPr lang="en-IN" dirty="0"/>
              <a:t> </a:t>
            </a:r>
            <a:r>
              <a:rPr lang="en-IN" dirty="0" err="1"/>
              <a:t>Europei</a:t>
            </a:r>
            <a:r>
              <a:rPr lang="en-IN" dirty="0"/>
              <a:t> </a:t>
            </a:r>
            <a:r>
              <a:rPr lang="en-IN" dirty="0" err="1"/>
              <a:t>privind</a:t>
            </a:r>
            <a:r>
              <a:rPr lang="en-IN" dirty="0"/>
              <a:t> </a:t>
            </a:r>
            <a:r>
              <a:rPr lang="en-IN" dirty="0" err="1"/>
              <a:t>spălarea</a:t>
            </a:r>
            <a:r>
              <a:rPr lang="en-IN" dirty="0"/>
              <a:t>, </a:t>
            </a:r>
            <a:r>
              <a:rPr lang="en-IN" dirty="0" err="1"/>
              <a:t>căutarea</a:t>
            </a:r>
            <a:r>
              <a:rPr lang="en-IN" dirty="0"/>
              <a:t>, </a:t>
            </a:r>
            <a:r>
              <a:rPr lang="en-IN" dirty="0" err="1"/>
              <a:t>sechestrarea</a:t>
            </a:r>
            <a:r>
              <a:rPr lang="en-IN" dirty="0"/>
              <a:t> </a:t>
            </a:r>
            <a:r>
              <a:rPr lang="en-IN" dirty="0" err="1"/>
              <a:t>și</a:t>
            </a:r>
            <a:r>
              <a:rPr lang="en-IN" dirty="0"/>
              <a:t> </a:t>
            </a:r>
            <a:r>
              <a:rPr lang="en-IN" dirty="0" err="1"/>
              <a:t>confiscarea</a:t>
            </a:r>
            <a:r>
              <a:rPr lang="en-IN" dirty="0"/>
              <a:t> </a:t>
            </a:r>
            <a:r>
              <a:rPr lang="en-IN" dirty="0" err="1"/>
              <a:t>veniturilor</a:t>
            </a:r>
            <a:r>
              <a:rPr lang="en-IN" dirty="0"/>
              <a:t> </a:t>
            </a:r>
            <a:r>
              <a:rPr lang="en-IN" dirty="0" err="1"/>
              <a:t>obținute</a:t>
            </a:r>
            <a:r>
              <a:rPr lang="en-IN" dirty="0"/>
              <a:t> din </a:t>
            </a:r>
            <a:r>
              <a:rPr lang="en-IN" dirty="0" err="1"/>
              <a:t>infracțiuni</a:t>
            </a:r>
            <a:r>
              <a:rPr lang="en-IN" dirty="0"/>
              <a:t> </a:t>
            </a:r>
            <a:r>
              <a:rPr lang="en-IN" dirty="0" err="1"/>
              <a:t>și</a:t>
            </a:r>
            <a:r>
              <a:rPr lang="en-IN" dirty="0"/>
              <a:t> </a:t>
            </a:r>
            <a:r>
              <a:rPr lang="en-IN" dirty="0" err="1"/>
              <a:t>privind</a:t>
            </a:r>
            <a:r>
              <a:rPr lang="en-IN" dirty="0"/>
              <a:t> </a:t>
            </a:r>
            <a:r>
              <a:rPr lang="en-IN" dirty="0" err="1"/>
              <a:t>finanțarea</a:t>
            </a:r>
            <a:r>
              <a:rPr lang="en-IN" dirty="0"/>
              <a:t> </a:t>
            </a:r>
            <a:r>
              <a:rPr lang="en-IN" dirty="0" err="1"/>
              <a:t>terorismului</a:t>
            </a:r>
            <a:r>
              <a:rPr lang="en-IN" dirty="0"/>
              <a:t> (2005) (CETS nr. 198)</a:t>
            </a:r>
            <a:endParaRPr lang="ru-MD" dirty="0"/>
          </a:p>
        </p:txBody>
      </p:sp>
    </p:spTree>
    <p:extLst>
      <p:ext uri="{BB962C8B-B14F-4D97-AF65-F5344CB8AC3E}">
        <p14:creationId xmlns:p14="http://schemas.microsoft.com/office/powerpoint/2010/main" val="67507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A758C1-6AF6-44D1-9C32-29F2F5A5FFCB}"/>
              </a:ext>
            </a:extLst>
          </p:cNvPr>
          <p:cNvSpPr>
            <a:spLocks noGrp="1"/>
          </p:cNvSpPr>
          <p:nvPr>
            <p:ph type="title"/>
          </p:nvPr>
        </p:nvSpPr>
        <p:spPr/>
        <p:txBody>
          <a:bodyPr/>
          <a:lstStyle/>
          <a:p>
            <a:pPr algn="ctr"/>
            <a:r>
              <a:rPr lang="en-IN" dirty="0" err="1"/>
              <a:t>Jurisprudența</a:t>
            </a:r>
            <a:r>
              <a:rPr lang="ro-RO" dirty="0"/>
              <a:t> Relevantă</a:t>
            </a:r>
            <a:br>
              <a:rPr lang="ro-RO" dirty="0"/>
            </a:br>
            <a:r>
              <a:rPr lang="ro-RO" dirty="0" err="1"/>
              <a:t>CtEDO</a:t>
            </a:r>
            <a:endParaRPr lang="ru-MD" dirty="0"/>
          </a:p>
        </p:txBody>
      </p:sp>
      <p:sp>
        <p:nvSpPr>
          <p:cNvPr id="3" name="Content Placeholder 2">
            <a:extLst>
              <a:ext uri="{FF2B5EF4-FFF2-40B4-BE49-F238E27FC236}">
                <a16:creationId xmlns:a16="http://schemas.microsoft.com/office/drawing/2014/main" xmlns="" id="{8B0D7719-4484-45FA-904A-801099BFC6DD}"/>
              </a:ext>
            </a:extLst>
          </p:cNvPr>
          <p:cNvSpPr>
            <a:spLocks noGrp="1"/>
          </p:cNvSpPr>
          <p:nvPr>
            <p:ph idx="1"/>
          </p:nvPr>
        </p:nvSpPr>
        <p:spPr/>
        <p:txBody>
          <a:bodyPr>
            <a:normAutofit lnSpcReduction="10000"/>
          </a:bodyPr>
          <a:lstStyle/>
          <a:p>
            <a:r>
              <a:rPr lang="en-IN" dirty="0"/>
              <a:t>Guide to the case-law of the European Court of Human Rights Terrorism </a:t>
            </a:r>
            <a:r>
              <a:rPr lang="ro-RO" dirty="0"/>
              <a:t>.</a:t>
            </a:r>
            <a:r>
              <a:rPr lang="en-IN" dirty="0"/>
              <a:t>Updated on 31 August 2024</a:t>
            </a:r>
            <a:r>
              <a:rPr lang="ro-RO" dirty="0"/>
              <a:t> (</a:t>
            </a:r>
            <a:r>
              <a:rPr lang="ro-RO" dirty="0">
                <a:hlinkClick r:id="rId2"/>
              </a:rPr>
              <a:t>https://ks.echr.coe.int/documents/d/echr-ks/guide_terrorism_eng</a:t>
            </a:r>
            <a:r>
              <a:rPr lang="ro-RO" dirty="0"/>
              <a:t>) </a:t>
            </a:r>
          </a:p>
          <a:p>
            <a:r>
              <a:rPr lang="en-IN" dirty="0"/>
              <a:t>De la prima </a:t>
            </a:r>
            <a:r>
              <a:rPr lang="en-IN" dirty="0" err="1"/>
              <a:t>sa</a:t>
            </a:r>
            <a:r>
              <a:rPr lang="en-IN" dirty="0"/>
              <a:t> </a:t>
            </a:r>
            <a:r>
              <a:rPr lang="en-IN" dirty="0" err="1"/>
              <a:t>hotărâre</a:t>
            </a:r>
            <a:r>
              <a:rPr lang="en-IN" dirty="0"/>
              <a:t> Lawless </a:t>
            </a:r>
            <a:r>
              <a:rPr lang="en-IN" dirty="0" err="1"/>
              <a:t>împotriva</a:t>
            </a:r>
            <a:r>
              <a:rPr lang="en-IN" dirty="0"/>
              <a:t> </a:t>
            </a:r>
            <a:r>
              <a:rPr lang="en-IN" dirty="0" err="1"/>
              <a:t>Irlandei</a:t>
            </a:r>
            <a:r>
              <a:rPr lang="en-IN" dirty="0"/>
              <a:t> , 1960, </a:t>
            </a:r>
            <a:r>
              <a:rPr lang="en-IN" dirty="0" err="1"/>
              <a:t>Curtea</a:t>
            </a:r>
            <a:r>
              <a:rPr lang="en-IN" dirty="0"/>
              <a:t> </a:t>
            </a:r>
            <a:r>
              <a:rPr lang="en-IN" dirty="0" err="1"/>
              <a:t>Europeană</a:t>
            </a:r>
            <a:r>
              <a:rPr lang="en-IN" dirty="0"/>
              <a:t> a </a:t>
            </a:r>
            <a:r>
              <a:rPr lang="en-IN" dirty="0" err="1"/>
              <a:t>Drepturilor</a:t>
            </a:r>
            <a:r>
              <a:rPr lang="en-IN" dirty="0"/>
              <a:t> </a:t>
            </a:r>
            <a:r>
              <a:rPr lang="en-IN" dirty="0" err="1"/>
              <a:t>Omului</a:t>
            </a:r>
            <a:r>
              <a:rPr lang="ro-RO" dirty="0"/>
              <a:t> </a:t>
            </a:r>
            <a:r>
              <a:rPr lang="en-IN" dirty="0"/>
              <a:t>(„</a:t>
            </a:r>
            <a:r>
              <a:rPr lang="en-IN" dirty="0" err="1"/>
              <a:t>Curtea</a:t>
            </a:r>
            <a:r>
              <a:rPr lang="en-IN" dirty="0"/>
              <a:t>”) a </a:t>
            </a:r>
            <a:r>
              <a:rPr lang="en-IN" dirty="0" err="1"/>
              <a:t>avut</a:t>
            </a:r>
            <a:r>
              <a:rPr lang="en-IN" dirty="0"/>
              <a:t> </a:t>
            </a:r>
            <a:r>
              <a:rPr lang="en-IN" dirty="0" err="1"/>
              <a:t>ocazia</a:t>
            </a:r>
            <a:r>
              <a:rPr lang="en-IN" dirty="0"/>
              <a:t> </a:t>
            </a:r>
            <a:r>
              <a:rPr lang="en-IN" dirty="0" err="1"/>
              <a:t>să</a:t>
            </a:r>
            <a:r>
              <a:rPr lang="en-IN" dirty="0"/>
              <a:t> </a:t>
            </a:r>
            <a:r>
              <a:rPr lang="en-IN" dirty="0" err="1"/>
              <a:t>judece</a:t>
            </a:r>
            <a:r>
              <a:rPr lang="en-IN" dirty="0"/>
              <a:t> un </a:t>
            </a:r>
            <a:r>
              <a:rPr lang="en-IN" dirty="0" err="1"/>
              <a:t>număr</a:t>
            </a:r>
            <a:r>
              <a:rPr lang="en-IN" dirty="0"/>
              <a:t> mare de </a:t>
            </a:r>
            <a:r>
              <a:rPr lang="en-IN" dirty="0" err="1"/>
              <a:t>cauze</a:t>
            </a:r>
            <a:r>
              <a:rPr lang="en-IN" dirty="0"/>
              <a:t> </a:t>
            </a:r>
            <a:r>
              <a:rPr lang="en-IN" dirty="0" err="1"/>
              <a:t>referitoare</a:t>
            </a:r>
            <a:r>
              <a:rPr lang="en-IN" dirty="0"/>
              <a:t> la </a:t>
            </a:r>
            <a:r>
              <a:rPr lang="en-IN" dirty="0" err="1"/>
              <a:t>terorism</a:t>
            </a:r>
            <a:r>
              <a:rPr lang="en-IN" dirty="0"/>
              <a:t>.</a:t>
            </a:r>
            <a:endParaRPr lang="ro-RO" dirty="0"/>
          </a:p>
          <a:p>
            <a:r>
              <a:rPr lang="en-IN" dirty="0"/>
              <a:t>. </a:t>
            </a:r>
            <a:r>
              <a:rPr lang="en-IN" dirty="0" err="1"/>
              <a:t>Articolele</a:t>
            </a:r>
            <a:r>
              <a:rPr lang="en-IN" dirty="0"/>
              <a:t> 2 </a:t>
            </a:r>
            <a:r>
              <a:rPr lang="en-IN" dirty="0" err="1"/>
              <a:t>și</a:t>
            </a:r>
            <a:r>
              <a:rPr lang="en-IN" dirty="0"/>
              <a:t> 8 din </a:t>
            </a:r>
            <a:r>
              <a:rPr lang="en-IN" dirty="0" err="1"/>
              <a:t>Convenție</a:t>
            </a:r>
            <a:r>
              <a:rPr lang="en-IN" dirty="0"/>
              <a:t> </a:t>
            </a:r>
            <a:r>
              <a:rPr lang="en-IN" dirty="0" err="1"/>
              <a:t>impun</a:t>
            </a:r>
            <a:r>
              <a:rPr lang="en-IN" dirty="0"/>
              <a:t> </a:t>
            </a:r>
            <a:r>
              <a:rPr lang="en-IN" dirty="0" err="1"/>
              <a:t>statelor</a:t>
            </a:r>
            <a:r>
              <a:rPr lang="en-IN" dirty="0"/>
              <a:t> </a:t>
            </a:r>
            <a:r>
              <a:rPr lang="en-IN" dirty="0" err="1"/>
              <a:t>membre</a:t>
            </a:r>
            <a:r>
              <a:rPr lang="en-IN" dirty="0"/>
              <a:t> </a:t>
            </a:r>
            <a:r>
              <a:rPr lang="en-IN" dirty="0" err="1"/>
              <a:t>anumite</a:t>
            </a:r>
            <a:r>
              <a:rPr lang="en-IN" dirty="0"/>
              <a:t> </a:t>
            </a:r>
            <a:r>
              <a:rPr lang="en-IN" dirty="0" err="1"/>
              <a:t>obligații</a:t>
            </a:r>
            <a:r>
              <a:rPr lang="en-IN" dirty="0"/>
              <a:t> </a:t>
            </a:r>
            <a:r>
              <a:rPr lang="en-IN" dirty="0" err="1"/>
              <a:t>pozitive</a:t>
            </a:r>
            <a:r>
              <a:rPr lang="en-IN" dirty="0"/>
              <a:t> </a:t>
            </a:r>
            <a:r>
              <a:rPr lang="en-IN" dirty="0" err="1"/>
              <a:t>în</a:t>
            </a:r>
            <a:r>
              <a:rPr lang="en-IN" dirty="0"/>
              <a:t> </a:t>
            </a:r>
            <a:r>
              <a:rPr lang="en-IN" dirty="0" err="1"/>
              <a:t>ceea</a:t>
            </a:r>
            <a:r>
              <a:rPr lang="en-IN" dirty="0"/>
              <a:t> </a:t>
            </a:r>
            <a:r>
              <a:rPr lang="en-IN" dirty="0" err="1"/>
              <a:t>ce</a:t>
            </a:r>
            <a:r>
              <a:rPr lang="en-IN" dirty="0"/>
              <a:t> </a:t>
            </a:r>
            <a:r>
              <a:rPr lang="en-IN" dirty="0" err="1"/>
              <a:t>privește</a:t>
            </a:r>
            <a:r>
              <a:rPr lang="en-IN" dirty="0"/>
              <a:t> </a:t>
            </a:r>
            <a:r>
              <a:rPr lang="en-IN" dirty="0" err="1"/>
              <a:t>protejarea</a:t>
            </a:r>
            <a:r>
              <a:rPr lang="en-IN" dirty="0"/>
              <a:t> </a:t>
            </a:r>
            <a:r>
              <a:rPr lang="en-IN" dirty="0" err="1"/>
              <a:t>publicului</a:t>
            </a:r>
            <a:r>
              <a:rPr lang="en-IN" dirty="0"/>
              <a:t> </a:t>
            </a:r>
            <a:r>
              <a:rPr lang="en-IN" dirty="0" err="1"/>
              <a:t>larg</a:t>
            </a:r>
            <a:r>
              <a:rPr lang="en-IN" dirty="0"/>
              <a:t> </a:t>
            </a:r>
            <a:r>
              <a:rPr lang="en-IN" dirty="0" err="1"/>
              <a:t>împotriva</a:t>
            </a:r>
            <a:r>
              <a:rPr lang="en-IN" dirty="0"/>
              <a:t> </a:t>
            </a:r>
            <a:r>
              <a:rPr lang="en-IN" dirty="0" err="1"/>
              <a:t>terorismului</a:t>
            </a:r>
            <a:r>
              <a:rPr lang="en-IN" dirty="0"/>
              <a:t>. O </a:t>
            </a:r>
            <a:r>
              <a:rPr lang="en-IN" dirty="0" err="1"/>
              <a:t>astfel</a:t>
            </a:r>
            <a:r>
              <a:rPr lang="en-IN" dirty="0"/>
              <a:t> de </a:t>
            </a:r>
            <a:r>
              <a:rPr lang="en-IN" dirty="0" err="1"/>
              <a:t>obligație</a:t>
            </a:r>
            <a:r>
              <a:rPr lang="en-IN" dirty="0"/>
              <a:t> a </a:t>
            </a:r>
            <a:r>
              <a:rPr lang="en-IN" dirty="0" err="1"/>
              <a:t>fost</a:t>
            </a:r>
            <a:r>
              <a:rPr lang="en-IN" dirty="0"/>
              <a:t> </a:t>
            </a:r>
            <a:r>
              <a:rPr lang="en-IN" dirty="0" err="1"/>
              <a:t>menționată</a:t>
            </a:r>
            <a:r>
              <a:rPr lang="en-IN" dirty="0"/>
              <a:t> </a:t>
            </a:r>
            <a:r>
              <a:rPr lang="en-IN" dirty="0" err="1"/>
              <a:t>pentru</a:t>
            </a:r>
            <a:r>
              <a:rPr lang="en-IN" dirty="0"/>
              <a:t> prima </a:t>
            </a:r>
            <a:r>
              <a:rPr lang="en-IN" dirty="0" err="1"/>
              <a:t>dată</a:t>
            </a:r>
            <a:r>
              <a:rPr lang="en-IN" dirty="0"/>
              <a:t> </a:t>
            </a:r>
            <a:r>
              <a:rPr lang="en-IN" dirty="0" err="1"/>
              <a:t>într</a:t>
            </a:r>
            <a:r>
              <a:rPr lang="en-IN" dirty="0"/>
              <a:t>-o </a:t>
            </a:r>
            <a:r>
              <a:rPr lang="en-IN" dirty="0" err="1"/>
              <a:t>decizie</a:t>
            </a:r>
            <a:r>
              <a:rPr lang="en-IN" dirty="0"/>
              <a:t> a </a:t>
            </a:r>
            <a:r>
              <a:rPr lang="en-IN" dirty="0" err="1"/>
              <a:t>fostei</a:t>
            </a:r>
            <a:r>
              <a:rPr lang="en-IN" dirty="0"/>
              <a:t> </a:t>
            </a:r>
            <a:r>
              <a:rPr lang="en-IN" dirty="0" err="1"/>
              <a:t>Comisii</a:t>
            </a:r>
            <a:r>
              <a:rPr lang="en-IN" dirty="0"/>
              <a:t> </a:t>
            </a:r>
            <a:r>
              <a:rPr lang="en-IN" dirty="0" err="1"/>
              <a:t>Europene</a:t>
            </a:r>
            <a:r>
              <a:rPr lang="en-IN" dirty="0"/>
              <a:t> a </a:t>
            </a:r>
            <a:r>
              <a:rPr lang="en-IN" dirty="0" err="1"/>
              <a:t>Drepturilor</a:t>
            </a:r>
            <a:r>
              <a:rPr lang="en-IN" dirty="0"/>
              <a:t> </a:t>
            </a:r>
            <a:r>
              <a:rPr lang="en-IN" dirty="0" err="1"/>
              <a:t>Omului</a:t>
            </a:r>
            <a:r>
              <a:rPr lang="en-IN" dirty="0"/>
              <a:t> („</a:t>
            </a:r>
            <a:r>
              <a:rPr lang="en-IN" dirty="0" err="1"/>
              <a:t>Comisia</a:t>
            </a:r>
            <a:r>
              <a:rPr lang="en-IN" dirty="0"/>
              <a:t>”), Dujardin </a:t>
            </a:r>
            <a:r>
              <a:rPr lang="en-IN" dirty="0" err="1"/>
              <a:t>și</a:t>
            </a:r>
            <a:r>
              <a:rPr lang="en-IN" dirty="0"/>
              <a:t> </a:t>
            </a:r>
            <a:r>
              <a:rPr lang="en-IN" dirty="0" err="1"/>
              <a:t>alții</a:t>
            </a:r>
            <a:r>
              <a:rPr lang="en-IN" dirty="0"/>
              <a:t> </a:t>
            </a:r>
            <a:r>
              <a:rPr lang="en-IN" dirty="0" err="1"/>
              <a:t>împotriva</a:t>
            </a:r>
            <a:r>
              <a:rPr lang="en-IN" dirty="0"/>
              <a:t> </a:t>
            </a:r>
            <a:r>
              <a:rPr lang="en-IN" dirty="0" err="1"/>
              <a:t>Franței</a:t>
            </a:r>
            <a:r>
              <a:rPr lang="en-IN" dirty="0"/>
              <a:t> (dec.), 1991. </a:t>
            </a:r>
            <a:r>
              <a:rPr lang="en-IN" dirty="0" err="1"/>
              <a:t>În</a:t>
            </a:r>
            <a:r>
              <a:rPr lang="en-IN" dirty="0"/>
              <a:t> </a:t>
            </a:r>
            <a:r>
              <a:rPr lang="en-IN" dirty="0" err="1"/>
              <a:t>ceea</a:t>
            </a:r>
            <a:r>
              <a:rPr lang="en-IN" dirty="0"/>
              <a:t> </a:t>
            </a:r>
            <a:r>
              <a:rPr lang="en-IN" dirty="0" err="1"/>
              <a:t>ce</a:t>
            </a:r>
            <a:r>
              <a:rPr lang="en-IN" dirty="0"/>
              <a:t> </a:t>
            </a:r>
            <a:r>
              <a:rPr lang="en-IN" dirty="0" err="1"/>
              <a:t>privește</a:t>
            </a:r>
            <a:r>
              <a:rPr lang="en-IN" dirty="0"/>
              <a:t> </a:t>
            </a:r>
            <a:r>
              <a:rPr lang="en-IN" dirty="0" err="1"/>
              <a:t>Curtea</a:t>
            </a:r>
            <a:r>
              <a:rPr lang="en-IN" dirty="0"/>
              <a:t>, </a:t>
            </a:r>
            <a:r>
              <a:rPr lang="en-IN" dirty="0" err="1"/>
              <a:t>deși</a:t>
            </a:r>
            <a:r>
              <a:rPr lang="en-IN" dirty="0"/>
              <a:t> </a:t>
            </a:r>
            <a:r>
              <a:rPr lang="en-IN" dirty="0" err="1"/>
              <a:t>faptele</a:t>
            </a:r>
            <a:r>
              <a:rPr lang="en-IN" dirty="0"/>
              <a:t> </a:t>
            </a:r>
            <a:r>
              <a:rPr lang="en-IN" dirty="0" err="1"/>
              <a:t>cauzei</a:t>
            </a:r>
            <a:r>
              <a:rPr lang="en-IN" dirty="0"/>
              <a:t> nu </a:t>
            </a:r>
            <a:r>
              <a:rPr lang="en-IN" dirty="0" err="1"/>
              <a:t>priveau</a:t>
            </a:r>
            <a:r>
              <a:rPr lang="en-IN" dirty="0"/>
              <a:t> o </a:t>
            </a:r>
            <a:r>
              <a:rPr lang="en-IN" dirty="0" err="1"/>
              <a:t>amenințare</a:t>
            </a:r>
            <a:r>
              <a:rPr lang="en-IN" dirty="0"/>
              <a:t> </a:t>
            </a:r>
            <a:r>
              <a:rPr lang="en-IN" dirty="0" err="1"/>
              <a:t>teroristă</a:t>
            </a:r>
            <a:r>
              <a:rPr lang="en-IN" dirty="0"/>
              <a:t>, </a:t>
            </a:r>
            <a:r>
              <a:rPr lang="en-IN" dirty="0" err="1"/>
              <a:t>în</a:t>
            </a:r>
            <a:r>
              <a:rPr lang="en-IN" dirty="0"/>
              <a:t> </a:t>
            </a:r>
            <a:r>
              <a:rPr lang="en-IN" dirty="0" err="1"/>
              <a:t>cauza</a:t>
            </a:r>
            <a:r>
              <a:rPr lang="en-IN" dirty="0"/>
              <a:t> Osman </a:t>
            </a:r>
            <a:r>
              <a:rPr lang="en-IN" dirty="0" err="1"/>
              <a:t>împotriva</a:t>
            </a:r>
            <a:r>
              <a:rPr lang="en-IN" dirty="0"/>
              <a:t> </a:t>
            </a:r>
            <a:r>
              <a:rPr lang="en-IN" dirty="0" err="1"/>
              <a:t>Regatului</a:t>
            </a:r>
            <a:r>
              <a:rPr lang="en-IN" dirty="0"/>
              <a:t> Unit, 1998, </a:t>
            </a:r>
            <a:r>
              <a:rPr lang="en-IN" dirty="0" err="1"/>
              <a:t>aceasta</a:t>
            </a:r>
            <a:r>
              <a:rPr lang="en-IN" dirty="0"/>
              <a:t> a </a:t>
            </a:r>
            <a:r>
              <a:rPr lang="en-IN" dirty="0" err="1"/>
              <a:t>reținut</a:t>
            </a:r>
            <a:r>
              <a:rPr lang="en-IN" dirty="0"/>
              <a:t> </a:t>
            </a:r>
            <a:r>
              <a:rPr lang="en-IN" dirty="0" err="1"/>
              <a:t>că</a:t>
            </a:r>
            <a:r>
              <a:rPr lang="en-IN" dirty="0"/>
              <a:t> </a:t>
            </a:r>
            <a:r>
              <a:rPr lang="en-IN" dirty="0" err="1"/>
              <a:t>articolul</a:t>
            </a:r>
            <a:r>
              <a:rPr lang="en-IN" dirty="0"/>
              <a:t> 2 din </a:t>
            </a:r>
            <a:r>
              <a:rPr lang="en-IN" dirty="0" err="1"/>
              <a:t>Convenție</a:t>
            </a:r>
            <a:r>
              <a:rPr lang="en-IN" dirty="0"/>
              <a:t> </a:t>
            </a:r>
            <a:r>
              <a:rPr lang="en-IN" dirty="0" err="1"/>
              <a:t>ar</a:t>
            </a:r>
            <a:r>
              <a:rPr lang="en-IN" dirty="0"/>
              <a:t> </a:t>
            </a:r>
            <a:r>
              <a:rPr lang="en-IN" dirty="0" err="1"/>
              <a:t>putea</a:t>
            </a:r>
            <a:r>
              <a:rPr lang="en-IN" dirty="0"/>
              <a:t> </a:t>
            </a:r>
            <a:r>
              <a:rPr lang="en-IN" dirty="0" err="1"/>
              <a:t>afecta</a:t>
            </a:r>
            <a:r>
              <a:rPr lang="en-IN" dirty="0"/>
              <a:t> </a:t>
            </a:r>
            <a:r>
              <a:rPr lang="en-IN" dirty="0" err="1"/>
              <a:t>în</a:t>
            </a:r>
            <a:r>
              <a:rPr lang="en-IN" dirty="0"/>
              <a:t> mod </a:t>
            </a:r>
            <a:r>
              <a:rPr lang="en-IN" dirty="0" err="1"/>
              <a:t>pozitiv</a:t>
            </a:r>
            <a:r>
              <a:rPr lang="en-IN" dirty="0"/>
              <a:t> </a:t>
            </a:r>
            <a:r>
              <a:rPr lang="en-IN" dirty="0" err="1"/>
              <a:t>autoritățile</a:t>
            </a:r>
            <a:r>
              <a:rPr lang="en-IN" dirty="0"/>
              <a:t>, </a:t>
            </a:r>
            <a:r>
              <a:rPr lang="en-IN" dirty="0" err="1"/>
              <a:t>în</a:t>
            </a:r>
            <a:r>
              <a:rPr lang="en-IN" dirty="0"/>
              <a:t> </a:t>
            </a:r>
            <a:r>
              <a:rPr lang="en-IN" dirty="0" err="1"/>
              <a:t>anumite</a:t>
            </a:r>
            <a:r>
              <a:rPr lang="en-IN" dirty="0"/>
              <a:t> </a:t>
            </a:r>
            <a:r>
              <a:rPr lang="en-IN" dirty="0" err="1"/>
              <a:t>circumstanțe</a:t>
            </a:r>
            <a:r>
              <a:rPr lang="en-IN" dirty="0"/>
              <a:t>, o </a:t>
            </a:r>
            <a:r>
              <a:rPr lang="en-IN" dirty="0" err="1"/>
              <a:t>obligație</a:t>
            </a:r>
            <a:r>
              <a:rPr lang="en-IN" dirty="0"/>
              <a:t>.</a:t>
            </a:r>
            <a:endParaRPr lang="ro-RO" dirty="0"/>
          </a:p>
          <a:p>
            <a:endParaRPr lang="ru-MD" dirty="0"/>
          </a:p>
        </p:txBody>
      </p:sp>
    </p:spTree>
    <p:extLst>
      <p:ext uri="{BB962C8B-B14F-4D97-AF65-F5344CB8AC3E}">
        <p14:creationId xmlns:p14="http://schemas.microsoft.com/office/powerpoint/2010/main" val="724728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04E2216-3F4D-437A-8071-84C15354946D}"/>
              </a:ext>
            </a:extLst>
          </p:cNvPr>
          <p:cNvSpPr>
            <a:spLocks noGrp="1"/>
          </p:cNvSpPr>
          <p:nvPr>
            <p:ph idx="1"/>
          </p:nvPr>
        </p:nvSpPr>
        <p:spPr>
          <a:xfrm>
            <a:off x="1066800" y="1403604"/>
            <a:ext cx="10058400" cy="4050792"/>
          </a:xfrm>
        </p:spPr>
        <p:txBody>
          <a:bodyPr/>
          <a:lstStyle/>
          <a:p>
            <a:pPr marL="0" indent="0" algn="l">
              <a:buNone/>
            </a:pPr>
            <a:endParaRPr lang="en-IN" sz="1200" b="1" i="0" dirty="0">
              <a:effectLst/>
              <a:latin typeface="Roboto" panose="02000000000000000000" pitchFamily="2" charset="0"/>
            </a:endParaRPr>
          </a:p>
          <a:p>
            <a:pPr marL="0" indent="0" algn="l">
              <a:buNone/>
            </a:pPr>
            <a:endParaRPr lang="en-IN" sz="1200" b="1" dirty="0">
              <a:latin typeface="Roboto" panose="02000000000000000000" pitchFamily="2" charset="0"/>
            </a:endParaRPr>
          </a:p>
          <a:p>
            <a:pPr marL="0" indent="0" algn="l">
              <a:buNone/>
            </a:pPr>
            <a:endParaRPr lang="en-IN" sz="1200" b="1" i="0" dirty="0">
              <a:effectLst/>
              <a:latin typeface="Roboto" panose="02000000000000000000" pitchFamily="2" charset="0"/>
            </a:endParaRPr>
          </a:p>
          <a:p>
            <a:pPr marL="0" indent="0" algn="l">
              <a:buNone/>
            </a:pPr>
            <a:endParaRPr lang="en-IN" sz="1200" b="1" dirty="0">
              <a:latin typeface="Roboto" panose="02000000000000000000" pitchFamily="2" charset="0"/>
            </a:endParaRPr>
          </a:p>
          <a:p>
            <a:pPr marL="0" indent="0" algn="l">
              <a:buNone/>
            </a:pPr>
            <a:r>
              <a:rPr lang="en-IN" sz="1200" b="1" i="0" dirty="0" err="1">
                <a:effectLst/>
                <a:latin typeface="Roboto" panose="02000000000000000000" pitchFamily="2" charset="0"/>
              </a:rPr>
              <a:t>Curtea</a:t>
            </a:r>
            <a:r>
              <a:rPr lang="en-IN" sz="1200" b="1" i="0" dirty="0">
                <a:effectLst/>
                <a:latin typeface="Roboto" panose="02000000000000000000" pitchFamily="2" charset="0"/>
              </a:rPr>
              <a:t> a </a:t>
            </a:r>
            <a:r>
              <a:rPr lang="en-IN" sz="1200" b="1" i="0" dirty="0" err="1">
                <a:effectLst/>
                <a:latin typeface="Roboto" panose="02000000000000000000" pitchFamily="2" charset="0"/>
              </a:rPr>
              <a:t>considerat</a:t>
            </a:r>
            <a:r>
              <a:rPr lang="en-IN" sz="1200" b="1" i="0" dirty="0">
                <a:effectLst/>
                <a:latin typeface="Roboto" panose="02000000000000000000" pitchFamily="2" charset="0"/>
              </a:rPr>
              <a:t> </a:t>
            </a:r>
            <a:r>
              <a:rPr lang="en-IN" sz="1200" b="1" i="0" dirty="0" err="1">
                <a:effectLst/>
                <a:latin typeface="Roboto" panose="02000000000000000000" pitchFamily="2" charset="0"/>
              </a:rPr>
              <a:t>că</a:t>
            </a:r>
            <a:r>
              <a:rPr lang="en-IN" sz="1200" b="1" i="0" dirty="0">
                <a:effectLst/>
                <a:latin typeface="Roboto" panose="02000000000000000000" pitchFamily="2" charset="0"/>
              </a:rPr>
              <a:t> o </a:t>
            </a:r>
            <a:r>
              <a:rPr lang="en-IN" sz="1200" b="1" i="0" dirty="0" err="1">
                <a:effectLst/>
                <a:latin typeface="Roboto" panose="02000000000000000000" pitchFamily="2" charset="0"/>
              </a:rPr>
              <a:t>astfel</a:t>
            </a:r>
            <a:r>
              <a:rPr lang="en-IN" sz="1200" b="1" i="0" dirty="0">
                <a:effectLst/>
                <a:latin typeface="Roboto" panose="02000000000000000000" pitchFamily="2" charset="0"/>
              </a:rPr>
              <a:t> de </a:t>
            </a:r>
            <a:r>
              <a:rPr lang="en-IN" sz="1200" b="1" i="0" dirty="0" err="1">
                <a:effectLst/>
                <a:latin typeface="Roboto" panose="02000000000000000000" pitchFamily="2" charset="0"/>
              </a:rPr>
              <a:t>obligație</a:t>
            </a:r>
            <a:r>
              <a:rPr lang="en-IN" sz="1200" b="1" i="0" dirty="0">
                <a:effectLst/>
                <a:latin typeface="Roboto" panose="02000000000000000000" pitchFamily="2" charset="0"/>
              </a:rPr>
              <a:t> </a:t>
            </a:r>
            <a:r>
              <a:rPr lang="en-IN" sz="1200" b="1" i="0" dirty="0" err="1">
                <a:effectLst/>
                <a:latin typeface="Roboto" panose="02000000000000000000" pitchFamily="2" charset="0"/>
              </a:rPr>
              <a:t>ar</a:t>
            </a:r>
            <a:r>
              <a:rPr lang="en-IN" sz="1200" b="1" i="0" dirty="0">
                <a:effectLst/>
                <a:latin typeface="Roboto" panose="02000000000000000000" pitchFamily="2" charset="0"/>
              </a:rPr>
              <a:t> </a:t>
            </a:r>
            <a:r>
              <a:rPr lang="en-IN" sz="1200" b="1" i="0" dirty="0" err="1">
                <a:effectLst/>
                <a:latin typeface="Roboto" panose="02000000000000000000" pitchFamily="2" charset="0"/>
              </a:rPr>
              <a:t>trebui</a:t>
            </a:r>
            <a:r>
              <a:rPr lang="en-IN" sz="1200" b="1" i="0" dirty="0">
                <a:effectLst/>
                <a:latin typeface="Roboto" panose="02000000000000000000" pitchFamily="2" charset="0"/>
              </a:rPr>
              <a:t> </a:t>
            </a:r>
            <a:r>
              <a:rPr lang="en-IN" sz="1200" b="1" i="0" dirty="0" err="1">
                <a:effectLst/>
                <a:latin typeface="Roboto" panose="02000000000000000000" pitchFamily="2" charset="0"/>
              </a:rPr>
              <a:t>interpretată</a:t>
            </a:r>
            <a:r>
              <a:rPr lang="en-IN" sz="1200" b="1" i="0" dirty="0">
                <a:effectLst/>
                <a:latin typeface="Roboto" panose="02000000000000000000" pitchFamily="2" charset="0"/>
              </a:rPr>
              <a:t> </a:t>
            </a:r>
            <a:r>
              <a:rPr lang="en-IN" sz="1200" b="1" i="0" dirty="0" err="1">
                <a:effectLst/>
                <a:latin typeface="Roboto" panose="02000000000000000000" pitchFamily="2" charset="0"/>
              </a:rPr>
              <a:t>într</a:t>
            </a:r>
            <a:r>
              <a:rPr lang="en-IN" sz="1200" b="1" i="0" dirty="0">
                <a:effectLst/>
                <a:latin typeface="Roboto" panose="02000000000000000000" pitchFamily="2" charset="0"/>
              </a:rPr>
              <a:t>-un mod care </a:t>
            </a:r>
            <a:r>
              <a:rPr lang="en-IN" sz="1200" b="1" i="0" dirty="0" err="1">
                <a:effectLst/>
                <a:latin typeface="Roboto" panose="02000000000000000000" pitchFamily="2" charset="0"/>
              </a:rPr>
              <a:t>să</a:t>
            </a:r>
            <a:r>
              <a:rPr lang="en-IN" sz="1200" b="1" i="0" dirty="0">
                <a:effectLst/>
                <a:latin typeface="Roboto" panose="02000000000000000000" pitchFamily="2" charset="0"/>
              </a:rPr>
              <a:t> nu </a:t>
            </a:r>
            <a:r>
              <a:rPr lang="en-IN" sz="1200" b="1" i="0" dirty="0" err="1">
                <a:effectLst/>
                <a:latin typeface="Roboto" panose="02000000000000000000" pitchFamily="2" charset="0"/>
              </a:rPr>
              <a:t>impună</a:t>
            </a:r>
            <a:r>
              <a:rPr lang="en-IN" sz="1200" b="1" i="0" dirty="0">
                <a:effectLst/>
                <a:latin typeface="Roboto" panose="02000000000000000000" pitchFamily="2" charset="0"/>
              </a:rPr>
              <a:t> </a:t>
            </a:r>
            <a:r>
              <a:rPr lang="en-IN" sz="1200" b="1" i="0" dirty="0" err="1">
                <a:effectLst/>
                <a:latin typeface="Roboto" panose="02000000000000000000" pitchFamily="2" charset="0"/>
              </a:rPr>
              <a:t>autorităților</a:t>
            </a:r>
            <a:r>
              <a:rPr lang="en-IN" sz="1200" b="1" i="0" dirty="0">
                <a:effectLst/>
                <a:latin typeface="Roboto" panose="02000000000000000000" pitchFamily="2" charset="0"/>
              </a:rPr>
              <a:t> o </a:t>
            </a:r>
            <a:r>
              <a:rPr lang="en-IN" sz="1200" b="1" i="0" dirty="0" err="1">
                <a:effectLst/>
                <a:latin typeface="Roboto" panose="02000000000000000000" pitchFamily="2" charset="0"/>
              </a:rPr>
              <a:t>sarcină</a:t>
            </a:r>
            <a:r>
              <a:rPr lang="en-IN" sz="1200" b="1" i="0" dirty="0">
                <a:effectLst/>
                <a:latin typeface="Roboto" panose="02000000000000000000" pitchFamily="2" charset="0"/>
              </a:rPr>
              <a:t> </a:t>
            </a:r>
            <a:r>
              <a:rPr lang="en-IN" sz="1200" b="1" i="0" dirty="0" err="1">
                <a:effectLst/>
                <a:latin typeface="Roboto" panose="02000000000000000000" pitchFamily="2" charset="0"/>
              </a:rPr>
              <a:t>imposibilă</a:t>
            </a:r>
            <a:r>
              <a:rPr lang="en-IN" sz="1200" b="1" i="0" dirty="0">
                <a:effectLst/>
                <a:latin typeface="Roboto" panose="02000000000000000000" pitchFamily="2" charset="0"/>
              </a:rPr>
              <a:t> </a:t>
            </a:r>
            <a:r>
              <a:rPr lang="en-IN" sz="1200" b="1" i="0" dirty="0" err="1">
                <a:effectLst/>
                <a:latin typeface="Roboto" panose="02000000000000000000" pitchFamily="2" charset="0"/>
              </a:rPr>
              <a:t>sau</a:t>
            </a:r>
            <a:r>
              <a:rPr lang="en-IN" sz="1200" b="1" i="0" dirty="0">
                <a:effectLst/>
                <a:latin typeface="Roboto" panose="02000000000000000000" pitchFamily="2" charset="0"/>
              </a:rPr>
              <a:t> </a:t>
            </a:r>
            <a:r>
              <a:rPr lang="en-IN" sz="1200" b="1" i="0" dirty="0" err="1">
                <a:effectLst/>
                <a:latin typeface="Roboto" panose="02000000000000000000" pitchFamily="2" charset="0"/>
              </a:rPr>
              <a:t>disproporționată</a:t>
            </a:r>
            <a:r>
              <a:rPr lang="en-IN" sz="1200" b="1" i="0" dirty="0">
                <a:effectLst/>
                <a:latin typeface="Roboto" panose="02000000000000000000" pitchFamily="2" charset="0"/>
              </a:rPr>
              <a:t>. </a:t>
            </a:r>
            <a:r>
              <a:rPr lang="en-IN" sz="1200" b="1" i="0" dirty="0" err="1">
                <a:effectLst/>
                <a:latin typeface="Roboto" panose="02000000000000000000" pitchFamily="2" charset="0"/>
              </a:rPr>
              <a:t>Într-adevăr</a:t>
            </a:r>
            <a:r>
              <a:rPr lang="en-IN" sz="1200" b="1" i="0" dirty="0">
                <a:effectLst/>
                <a:latin typeface="Roboto" panose="02000000000000000000" pitchFamily="2" charset="0"/>
              </a:rPr>
              <a:t>, a </a:t>
            </a:r>
            <a:r>
              <a:rPr lang="en-IN" sz="1200" b="1" i="0" dirty="0" err="1">
                <a:effectLst/>
                <a:latin typeface="Roboto" panose="02000000000000000000" pitchFamily="2" charset="0"/>
              </a:rPr>
              <a:t>considerat</a:t>
            </a:r>
            <a:r>
              <a:rPr lang="en-IN" sz="1200" b="1" i="0" dirty="0">
                <a:effectLst/>
                <a:latin typeface="Roboto" panose="02000000000000000000" pitchFamily="2" charset="0"/>
              </a:rPr>
              <a:t> </a:t>
            </a:r>
            <a:r>
              <a:rPr lang="en-IN" sz="1200" b="1" i="0" dirty="0" err="1">
                <a:effectLst/>
                <a:latin typeface="Roboto" panose="02000000000000000000" pitchFamily="2" charset="0"/>
              </a:rPr>
              <a:t>că</a:t>
            </a:r>
            <a:r>
              <a:rPr lang="en-IN" sz="1200" b="1" i="0" dirty="0">
                <a:effectLst/>
                <a:latin typeface="Roboto" panose="02000000000000000000" pitchFamily="2" charset="0"/>
              </a:rPr>
              <a:t> nu </a:t>
            </a:r>
            <a:r>
              <a:rPr lang="en-IN" sz="1200" b="1" i="0" dirty="0" err="1">
                <a:effectLst/>
                <a:latin typeface="Roboto" panose="02000000000000000000" pitchFamily="2" charset="0"/>
              </a:rPr>
              <a:t>orice</a:t>
            </a:r>
            <a:r>
              <a:rPr lang="en-IN" sz="1200" b="1" i="0" dirty="0">
                <a:effectLst/>
                <a:latin typeface="Roboto" panose="02000000000000000000" pitchFamily="2" charset="0"/>
              </a:rPr>
              <a:t> </a:t>
            </a:r>
            <a:r>
              <a:rPr lang="en-IN" sz="1200" b="1" i="0" dirty="0" err="1">
                <a:effectLst/>
                <a:latin typeface="Roboto" panose="02000000000000000000" pitchFamily="2" charset="0"/>
              </a:rPr>
              <a:t>risc</a:t>
            </a:r>
            <a:r>
              <a:rPr lang="en-IN" sz="1200" b="1" i="0" dirty="0">
                <a:effectLst/>
                <a:latin typeface="Roboto" panose="02000000000000000000" pitchFamily="2" charset="0"/>
              </a:rPr>
              <a:t> </a:t>
            </a:r>
            <a:r>
              <a:rPr lang="en-IN" sz="1200" b="1" i="0" dirty="0" err="1">
                <a:effectLst/>
                <a:latin typeface="Roboto" panose="02000000000000000000" pitchFamily="2" charset="0"/>
              </a:rPr>
              <a:t>pretins</a:t>
            </a:r>
            <a:r>
              <a:rPr lang="en-IN" sz="1200" b="1" i="0" dirty="0">
                <a:effectLst/>
                <a:latin typeface="Roboto" panose="02000000000000000000" pitchFamily="2" charset="0"/>
              </a:rPr>
              <a:t> </a:t>
            </a:r>
            <a:r>
              <a:rPr lang="en-IN" sz="1200" b="1" i="0" dirty="0" err="1">
                <a:effectLst/>
                <a:latin typeface="Roboto" panose="02000000000000000000" pitchFamily="2" charset="0"/>
              </a:rPr>
              <a:t>pentru</a:t>
            </a:r>
            <a:r>
              <a:rPr lang="en-IN" sz="1200" b="1" i="0" dirty="0">
                <a:effectLst/>
                <a:latin typeface="Roboto" panose="02000000000000000000" pitchFamily="2" charset="0"/>
              </a:rPr>
              <a:t> </a:t>
            </a:r>
            <a:r>
              <a:rPr lang="en-IN" sz="1200" b="1" i="0" dirty="0" err="1">
                <a:effectLst/>
                <a:latin typeface="Roboto" panose="02000000000000000000" pitchFamily="2" charset="0"/>
              </a:rPr>
              <a:t>viață</a:t>
            </a:r>
            <a:r>
              <a:rPr lang="en-IN" sz="1200" b="1" i="0" dirty="0">
                <a:effectLst/>
                <a:latin typeface="Roboto" panose="02000000000000000000" pitchFamily="2" charset="0"/>
              </a:rPr>
              <a:t> </a:t>
            </a:r>
            <a:r>
              <a:rPr lang="en-IN" sz="1200" b="1" i="0" dirty="0" err="1">
                <a:effectLst/>
                <a:latin typeface="Roboto" panose="02000000000000000000" pitchFamily="2" charset="0"/>
              </a:rPr>
              <a:t>ar</a:t>
            </a:r>
            <a:r>
              <a:rPr lang="en-IN" sz="1200" b="1" i="0" dirty="0">
                <a:effectLst/>
                <a:latin typeface="Roboto" panose="02000000000000000000" pitchFamily="2" charset="0"/>
              </a:rPr>
              <a:t> </a:t>
            </a:r>
            <a:r>
              <a:rPr lang="en-IN" sz="1200" b="1" i="0" dirty="0" err="1">
                <a:effectLst/>
                <a:latin typeface="Roboto" panose="02000000000000000000" pitchFamily="2" charset="0"/>
              </a:rPr>
              <a:t>putea</a:t>
            </a:r>
            <a:r>
              <a:rPr lang="en-IN" sz="1200" b="1" i="0" dirty="0">
                <a:effectLst/>
                <a:latin typeface="Roboto" panose="02000000000000000000" pitchFamily="2" charset="0"/>
              </a:rPr>
              <a:t> </a:t>
            </a:r>
            <a:r>
              <a:rPr lang="en-IN" sz="1200" b="1" i="0" dirty="0" err="1">
                <a:effectLst/>
                <a:latin typeface="Roboto" panose="02000000000000000000" pitchFamily="2" charset="0"/>
              </a:rPr>
              <a:t>implica</a:t>
            </a:r>
            <a:r>
              <a:rPr lang="en-IN" sz="1200" b="1" i="0" dirty="0">
                <a:effectLst/>
                <a:latin typeface="Roboto" panose="02000000000000000000" pitchFamily="2" charset="0"/>
              </a:rPr>
              <a:t> </a:t>
            </a:r>
            <a:r>
              <a:rPr lang="en-IN" sz="1200" b="1" i="0" dirty="0" err="1">
                <a:effectLst/>
                <a:latin typeface="Roboto" panose="02000000000000000000" pitchFamily="2" charset="0"/>
              </a:rPr>
              <a:t>pentru</a:t>
            </a:r>
            <a:r>
              <a:rPr lang="en-IN" sz="1200" b="1" i="0" dirty="0">
                <a:effectLst/>
                <a:latin typeface="Roboto" panose="02000000000000000000" pitchFamily="2" charset="0"/>
              </a:rPr>
              <a:t> </a:t>
            </a:r>
            <a:r>
              <a:rPr lang="en-IN" sz="1200" b="1" i="0" dirty="0" err="1">
                <a:effectLst/>
                <a:latin typeface="Roboto" panose="02000000000000000000" pitchFamily="2" charset="0"/>
              </a:rPr>
              <a:t>autorități</a:t>
            </a:r>
            <a:r>
              <a:rPr lang="en-IN" sz="1200" b="1" i="0" dirty="0">
                <a:effectLst/>
                <a:latin typeface="Roboto" panose="02000000000000000000" pitchFamily="2" charset="0"/>
              </a:rPr>
              <a:t> o </a:t>
            </a:r>
            <a:r>
              <a:rPr lang="en-IN" sz="1200" b="1" i="0" dirty="0" err="1">
                <a:effectLst/>
                <a:latin typeface="Roboto" panose="02000000000000000000" pitchFamily="2" charset="0"/>
              </a:rPr>
              <a:t>cerință</a:t>
            </a:r>
            <a:r>
              <a:rPr lang="en-IN" sz="1200" b="1" i="0" dirty="0">
                <a:effectLst/>
                <a:latin typeface="Roboto" panose="02000000000000000000" pitchFamily="2" charset="0"/>
              </a:rPr>
              <a:t> a </a:t>
            </a:r>
            <a:r>
              <a:rPr lang="en-IN" sz="1200" b="1" i="0" dirty="0" err="1">
                <a:effectLst/>
                <a:latin typeface="Roboto" panose="02000000000000000000" pitchFamily="2" charset="0"/>
              </a:rPr>
              <a:t>Convenției</a:t>
            </a:r>
            <a:r>
              <a:rPr lang="en-IN" sz="1200" b="1" i="0" dirty="0">
                <a:effectLst/>
                <a:latin typeface="Roboto" panose="02000000000000000000" pitchFamily="2" charset="0"/>
              </a:rPr>
              <a:t> de a </a:t>
            </a:r>
            <a:r>
              <a:rPr lang="en-IN" sz="1200" b="1" i="0" dirty="0" err="1">
                <a:effectLst/>
                <a:latin typeface="Roboto" panose="02000000000000000000" pitchFamily="2" charset="0"/>
              </a:rPr>
              <a:t>lua</a:t>
            </a:r>
            <a:r>
              <a:rPr lang="en-IN" sz="1200" b="1" i="0" dirty="0">
                <a:effectLst/>
                <a:latin typeface="Roboto" panose="02000000000000000000" pitchFamily="2" charset="0"/>
              </a:rPr>
              <a:t> </a:t>
            </a:r>
            <a:r>
              <a:rPr lang="en-IN" sz="1200" b="1" i="0" dirty="0" err="1">
                <a:effectLst/>
                <a:latin typeface="Roboto" panose="02000000000000000000" pitchFamily="2" charset="0"/>
              </a:rPr>
              <a:t>măsuri</a:t>
            </a:r>
            <a:r>
              <a:rPr lang="en-IN" sz="1200" b="1" i="0" dirty="0">
                <a:effectLst/>
                <a:latin typeface="Roboto" panose="02000000000000000000" pitchFamily="2" charset="0"/>
              </a:rPr>
              <a:t> </a:t>
            </a:r>
            <a:r>
              <a:rPr lang="en-IN" sz="1200" b="1" i="0" dirty="0" err="1">
                <a:effectLst/>
                <a:latin typeface="Roboto" panose="02000000000000000000" pitchFamily="2" charset="0"/>
              </a:rPr>
              <a:t>operaționale</a:t>
            </a:r>
            <a:r>
              <a:rPr lang="en-IN" sz="1200" b="1" i="0" dirty="0">
                <a:effectLst/>
                <a:latin typeface="Roboto" panose="02000000000000000000" pitchFamily="2" charset="0"/>
              </a:rPr>
              <a:t> </a:t>
            </a:r>
            <a:r>
              <a:rPr lang="en-IN" sz="1200" b="1" i="0" dirty="0" err="1">
                <a:effectLst/>
                <a:latin typeface="Roboto" panose="02000000000000000000" pitchFamily="2" charset="0"/>
              </a:rPr>
              <a:t>pentru</a:t>
            </a:r>
            <a:r>
              <a:rPr lang="en-IN" sz="1200" b="1" i="0" dirty="0">
                <a:effectLst/>
                <a:latin typeface="Roboto" panose="02000000000000000000" pitchFamily="2" charset="0"/>
              </a:rPr>
              <a:t> a </a:t>
            </a:r>
            <a:r>
              <a:rPr lang="en-IN" sz="1200" b="1" i="0" dirty="0" err="1">
                <a:effectLst/>
                <a:latin typeface="Roboto" panose="02000000000000000000" pitchFamily="2" charset="0"/>
              </a:rPr>
              <a:t>preveni</a:t>
            </a:r>
            <a:r>
              <a:rPr lang="en-IN" sz="1200" b="1" i="0" dirty="0">
                <a:effectLst/>
                <a:latin typeface="Roboto" panose="02000000000000000000" pitchFamily="2" charset="0"/>
              </a:rPr>
              <a:t> </a:t>
            </a:r>
            <a:r>
              <a:rPr lang="en-IN" sz="1200" b="1" i="0" dirty="0" err="1">
                <a:effectLst/>
                <a:latin typeface="Roboto" panose="02000000000000000000" pitchFamily="2" charset="0"/>
              </a:rPr>
              <a:t>materializarea</a:t>
            </a:r>
            <a:r>
              <a:rPr lang="en-IN" sz="1200" b="1" i="0" dirty="0">
                <a:effectLst/>
                <a:latin typeface="Roboto" panose="02000000000000000000" pitchFamily="2" charset="0"/>
              </a:rPr>
              <a:t> </a:t>
            </a:r>
            <a:r>
              <a:rPr lang="en-IN" sz="1200" b="1" i="0" dirty="0" err="1">
                <a:effectLst/>
                <a:latin typeface="Roboto" panose="02000000000000000000" pitchFamily="2" charset="0"/>
              </a:rPr>
              <a:t>acestui</a:t>
            </a:r>
            <a:r>
              <a:rPr lang="en-IN" sz="1200" b="1" i="0" dirty="0">
                <a:effectLst/>
                <a:latin typeface="Roboto" panose="02000000000000000000" pitchFamily="2" charset="0"/>
              </a:rPr>
              <a:t> </a:t>
            </a:r>
            <a:r>
              <a:rPr lang="en-IN" sz="1200" b="1" i="0" dirty="0" err="1">
                <a:effectLst/>
                <a:latin typeface="Roboto" panose="02000000000000000000" pitchFamily="2" charset="0"/>
              </a:rPr>
              <a:t>risc</a:t>
            </a:r>
            <a:r>
              <a:rPr lang="en-IN" sz="1200" b="1" i="0" dirty="0">
                <a:effectLst/>
                <a:latin typeface="Roboto" panose="02000000000000000000" pitchFamily="2" charset="0"/>
              </a:rPr>
              <a:t> (§ 116). </a:t>
            </a:r>
            <a:r>
              <a:rPr lang="en-IN" sz="1200" b="1" i="0" dirty="0" err="1">
                <a:effectLst/>
                <a:latin typeface="Roboto" panose="02000000000000000000" pitchFamily="2" charset="0"/>
              </a:rPr>
              <a:t>În</a:t>
            </a:r>
            <a:r>
              <a:rPr lang="en-IN" sz="1200" b="1" i="0" dirty="0">
                <a:effectLst/>
                <a:latin typeface="Roboto" panose="02000000000000000000" pitchFamily="2" charset="0"/>
              </a:rPr>
              <a:t> </a:t>
            </a:r>
            <a:r>
              <a:rPr lang="en-IN" sz="1200" b="1" i="0" dirty="0" err="1">
                <a:effectLst/>
                <a:latin typeface="Roboto" panose="02000000000000000000" pitchFamily="2" charset="0"/>
              </a:rPr>
              <a:t>acest</a:t>
            </a:r>
            <a:r>
              <a:rPr lang="en-IN" sz="1200" b="1" i="0" dirty="0">
                <a:effectLst/>
                <a:latin typeface="Roboto" panose="02000000000000000000" pitchFamily="2" charset="0"/>
              </a:rPr>
              <a:t> context, </a:t>
            </a:r>
            <a:r>
              <a:rPr lang="en-IN" sz="1200" b="1" i="0" dirty="0" err="1">
                <a:effectLst/>
                <a:latin typeface="Roboto" panose="02000000000000000000" pitchFamily="2" charset="0"/>
              </a:rPr>
              <a:t>atunci</a:t>
            </a:r>
            <a:r>
              <a:rPr lang="en-IN" sz="1200" b="1" i="0" dirty="0">
                <a:effectLst/>
                <a:latin typeface="Roboto" panose="02000000000000000000" pitchFamily="2" charset="0"/>
              </a:rPr>
              <a:t> </a:t>
            </a:r>
            <a:r>
              <a:rPr lang="en-IN" sz="1200" b="1" i="0" dirty="0" err="1">
                <a:effectLst/>
                <a:latin typeface="Roboto" panose="02000000000000000000" pitchFamily="2" charset="0"/>
              </a:rPr>
              <a:t>când</a:t>
            </a:r>
            <a:r>
              <a:rPr lang="en-IN" sz="1200" b="1" i="0" dirty="0">
                <a:effectLst/>
                <a:latin typeface="Roboto" panose="02000000000000000000" pitchFamily="2" charset="0"/>
              </a:rPr>
              <a:t> un </a:t>
            </a:r>
            <a:r>
              <a:rPr lang="en-IN" sz="1200" b="1" i="0" dirty="0" err="1">
                <a:effectLst/>
                <a:latin typeface="Roboto" panose="02000000000000000000" pitchFamily="2" charset="0"/>
              </a:rPr>
              <a:t>reclamant</a:t>
            </a:r>
            <a:r>
              <a:rPr lang="en-IN" sz="1200" b="1" i="0" dirty="0">
                <a:effectLst/>
                <a:latin typeface="Roboto" panose="02000000000000000000" pitchFamily="2" charset="0"/>
              </a:rPr>
              <a:t> </a:t>
            </a:r>
            <a:r>
              <a:rPr lang="en-IN" sz="1200" b="1" i="0" dirty="0" err="1">
                <a:effectLst/>
                <a:latin typeface="Roboto" panose="02000000000000000000" pitchFamily="2" charset="0"/>
              </a:rPr>
              <a:t>susține</a:t>
            </a:r>
            <a:r>
              <a:rPr lang="en-IN" sz="1200" b="1" i="0" dirty="0">
                <a:effectLst/>
                <a:latin typeface="Roboto" panose="02000000000000000000" pitchFamily="2" charset="0"/>
              </a:rPr>
              <a:t> </a:t>
            </a:r>
            <a:r>
              <a:rPr lang="en-IN" sz="1200" b="1" i="0" dirty="0" err="1">
                <a:effectLst/>
                <a:latin typeface="Roboto" panose="02000000000000000000" pitchFamily="2" charset="0"/>
              </a:rPr>
              <a:t>că</a:t>
            </a:r>
            <a:r>
              <a:rPr lang="en-IN" sz="1200" b="1" i="0" dirty="0">
                <a:effectLst/>
                <a:latin typeface="Roboto" panose="02000000000000000000" pitchFamily="2" charset="0"/>
              </a:rPr>
              <a:t> </a:t>
            </a:r>
            <a:r>
              <a:rPr lang="en-IN" sz="1200" b="1" i="0" dirty="0" err="1">
                <a:effectLst/>
                <a:latin typeface="Roboto" panose="02000000000000000000" pitchFamily="2" charset="0"/>
              </a:rPr>
              <a:t>autoritățile</a:t>
            </a:r>
            <a:r>
              <a:rPr lang="en-IN" sz="1200" b="1" i="0" dirty="0">
                <a:effectLst/>
                <a:latin typeface="Roboto" panose="02000000000000000000" pitchFamily="2" charset="0"/>
              </a:rPr>
              <a:t> </a:t>
            </a:r>
            <a:r>
              <a:rPr lang="en-IN" sz="1200" b="1" i="0" dirty="0" err="1">
                <a:effectLst/>
                <a:latin typeface="Roboto" panose="02000000000000000000" pitchFamily="2" charset="0"/>
              </a:rPr>
              <a:t>și</a:t>
            </a:r>
            <a:r>
              <a:rPr lang="en-IN" sz="1200" b="1" i="0" dirty="0">
                <a:effectLst/>
                <a:latin typeface="Roboto" panose="02000000000000000000" pitchFamily="2" charset="0"/>
              </a:rPr>
              <a:t>-au </a:t>
            </a:r>
            <a:r>
              <a:rPr lang="en-IN" sz="1200" b="1" i="0" dirty="0" err="1">
                <a:effectLst/>
                <a:latin typeface="Roboto" panose="02000000000000000000" pitchFamily="2" charset="0"/>
              </a:rPr>
              <a:t>încălcat</a:t>
            </a:r>
            <a:r>
              <a:rPr lang="en-IN" sz="1200" b="1" i="0" dirty="0">
                <a:effectLst/>
                <a:latin typeface="Roboto" panose="02000000000000000000" pitchFamily="2" charset="0"/>
              </a:rPr>
              <a:t> </a:t>
            </a:r>
            <a:r>
              <a:rPr lang="en-IN" sz="1200" b="1" i="0" dirty="0" err="1">
                <a:effectLst/>
                <a:latin typeface="Roboto" panose="02000000000000000000" pitchFamily="2" charset="0"/>
              </a:rPr>
              <a:t>obligația</a:t>
            </a:r>
            <a:r>
              <a:rPr lang="en-IN" sz="1200" b="1" i="0" dirty="0">
                <a:effectLst/>
                <a:latin typeface="Roboto" panose="02000000000000000000" pitchFamily="2" charset="0"/>
              </a:rPr>
              <a:t> </a:t>
            </a:r>
            <a:r>
              <a:rPr lang="en-IN" sz="1200" b="1" i="0" dirty="0" err="1">
                <a:effectLst/>
                <a:latin typeface="Roboto" panose="02000000000000000000" pitchFamily="2" charset="0"/>
              </a:rPr>
              <a:t>pozitivă</a:t>
            </a:r>
            <a:r>
              <a:rPr lang="en-IN" sz="1200" b="1" i="0" dirty="0">
                <a:effectLst/>
                <a:latin typeface="Roboto" panose="02000000000000000000" pitchFamily="2" charset="0"/>
              </a:rPr>
              <a:t> de a </a:t>
            </a:r>
            <a:r>
              <a:rPr lang="en-IN" sz="1200" b="1" i="0" dirty="0" err="1">
                <a:effectLst/>
                <a:latin typeface="Roboto" panose="02000000000000000000" pitchFamily="2" charset="0"/>
              </a:rPr>
              <a:t>proteja</a:t>
            </a:r>
            <a:r>
              <a:rPr lang="en-IN" sz="1200" b="1" i="0" dirty="0">
                <a:effectLst/>
                <a:latin typeface="Roboto" panose="02000000000000000000" pitchFamily="2" charset="0"/>
              </a:rPr>
              <a:t> </a:t>
            </a:r>
            <a:r>
              <a:rPr lang="en-IN" sz="1200" b="1" i="0" dirty="0" err="1">
                <a:effectLst/>
                <a:latin typeface="Roboto" panose="02000000000000000000" pitchFamily="2" charset="0"/>
              </a:rPr>
              <a:t>dreptul</a:t>
            </a:r>
            <a:r>
              <a:rPr lang="en-IN" sz="1200" b="1" i="0" dirty="0">
                <a:effectLst/>
                <a:latin typeface="Roboto" panose="02000000000000000000" pitchFamily="2" charset="0"/>
              </a:rPr>
              <a:t> la </a:t>
            </a:r>
            <a:r>
              <a:rPr lang="en-IN" sz="1200" b="1" i="0" dirty="0" err="1">
                <a:effectLst/>
                <a:latin typeface="Roboto" panose="02000000000000000000" pitchFamily="2" charset="0"/>
              </a:rPr>
              <a:t>viață</a:t>
            </a:r>
            <a:r>
              <a:rPr lang="en-IN" sz="1200" b="1" i="0" dirty="0">
                <a:effectLst/>
                <a:latin typeface="Roboto" panose="02000000000000000000" pitchFamily="2" charset="0"/>
              </a:rPr>
              <a:t>, </a:t>
            </a:r>
            <a:r>
              <a:rPr lang="en-IN" sz="1200" b="1" i="0" dirty="0" err="1">
                <a:effectLst/>
                <a:latin typeface="Roboto" panose="02000000000000000000" pitchFamily="2" charset="0"/>
              </a:rPr>
              <a:t>Curtea</a:t>
            </a:r>
            <a:r>
              <a:rPr lang="en-IN" sz="1200" b="1" i="0" dirty="0">
                <a:effectLst/>
                <a:latin typeface="Roboto" panose="02000000000000000000" pitchFamily="2" charset="0"/>
              </a:rPr>
              <a:t> </a:t>
            </a:r>
            <a:r>
              <a:rPr lang="en-IN" sz="1200" b="1" i="0" dirty="0" err="1">
                <a:effectLst/>
                <a:latin typeface="Roboto" panose="02000000000000000000" pitchFamily="2" charset="0"/>
              </a:rPr>
              <a:t>trebuie</a:t>
            </a:r>
            <a:r>
              <a:rPr lang="en-IN" sz="1200" b="1" i="0" dirty="0">
                <a:effectLst/>
                <a:latin typeface="Roboto" panose="02000000000000000000" pitchFamily="2" charset="0"/>
              </a:rPr>
              <a:t> </a:t>
            </a:r>
            <a:r>
              <a:rPr lang="en-IN" sz="1200" b="1" i="0" dirty="0" err="1">
                <a:effectLst/>
                <a:latin typeface="Roboto" panose="02000000000000000000" pitchFamily="2" charset="0"/>
              </a:rPr>
              <a:t>să</a:t>
            </a:r>
            <a:r>
              <a:rPr lang="en-IN" sz="1200" b="1" i="0" dirty="0">
                <a:effectLst/>
                <a:latin typeface="Roboto" panose="02000000000000000000" pitchFamily="2" charset="0"/>
              </a:rPr>
              <a:t> </a:t>
            </a:r>
            <a:r>
              <a:rPr lang="en-IN" sz="1200" b="1" i="0" dirty="0" err="1">
                <a:effectLst/>
                <a:latin typeface="Roboto" panose="02000000000000000000" pitchFamily="2" charset="0"/>
              </a:rPr>
              <a:t>stabilească</a:t>
            </a:r>
            <a:r>
              <a:rPr lang="en-IN" sz="1200" b="1" i="0" dirty="0">
                <a:effectLst/>
                <a:latin typeface="Roboto" panose="02000000000000000000" pitchFamily="2" charset="0"/>
              </a:rPr>
              <a:t> </a:t>
            </a:r>
            <a:r>
              <a:rPr lang="en-IN" sz="1200" b="1" i="0" dirty="0" err="1">
                <a:effectLst/>
                <a:latin typeface="Roboto" panose="02000000000000000000" pitchFamily="2" charset="0"/>
              </a:rPr>
              <a:t>dacă</a:t>
            </a:r>
            <a:r>
              <a:rPr lang="en-IN" sz="1200" b="1" i="0" dirty="0">
                <a:effectLst/>
                <a:latin typeface="Roboto" panose="02000000000000000000" pitchFamily="2" charset="0"/>
              </a:rPr>
              <a:t> </a:t>
            </a:r>
            <a:r>
              <a:rPr lang="en-IN" sz="1200" b="1" i="0" dirty="0" err="1">
                <a:effectLst/>
                <a:latin typeface="Roboto" panose="02000000000000000000" pitchFamily="2" charset="0"/>
              </a:rPr>
              <a:t>autoritățile</a:t>
            </a:r>
            <a:r>
              <a:rPr lang="en-IN" sz="1200" b="1" i="0" dirty="0">
                <a:effectLst/>
                <a:latin typeface="Roboto" panose="02000000000000000000" pitchFamily="2" charset="0"/>
              </a:rPr>
              <a:t> </a:t>
            </a:r>
            <a:r>
              <a:rPr lang="en-IN" sz="1200" b="1" i="0" dirty="0" err="1">
                <a:effectLst/>
                <a:latin typeface="Roboto" panose="02000000000000000000" pitchFamily="2" charset="0"/>
              </a:rPr>
              <a:t>naționale</a:t>
            </a:r>
            <a:r>
              <a:rPr lang="en-IN" sz="1200" b="1" i="0" dirty="0">
                <a:effectLst/>
                <a:latin typeface="Roboto" panose="02000000000000000000" pitchFamily="2" charset="0"/>
              </a:rPr>
              <a:t> </a:t>
            </a:r>
            <a:r>
              <a:rPr lang="en-IN" sz="1200" b="1" i="0" dirty="0" err="1">
                <a:effectLst/>
                <a:latin typeface="Roboto" panose="02000000000000000000" pitchFamily="2" charset="0"/>
              </a:rPr>
              <a:t>cunoșteau</a:t>
            </a:r>
            <a:r>
              <a:rPr lang="en-IN" sz="1200" b="1" i="0" dirty="0">
                <a:effectLst/>
                <a:latin typeface="Roboto" panose="02000000000000000000" pitchFamily="2" charset="0"/>
              </a:rPr>
              <a:t> </a:t>
            </a:r>
            <a:r>
              <a:rPr lang="en-IN" sz="1200" b="1" i="0" dirty="0" err="1">
                <a:effectLst/>
                <a:latin typeface="Roboto" panose="02000000000000000000" pitchFamily="2" charset="0"/>
              </a:rPr>
              <a:t>sau</a:t>
            </a:r>
            <a:r>
              <a:rPr lang="en-IN" sz="1200" b="1" i="0" dirty="0">
                <a:effectLst/>
                <a:latin typeface="Roboto" panose="02000000000000000000" pitchFamily="2" charset="0"/>
              </a:rPr>
              <a:t> </a:t>
            </a:r>
            <a:r>
              <a:rPr lang="en-IN" sz="1200" b="1" i="0" dirty="0" err="1">
                <a:effectLst/>
                <a:latin typeface="Roboto" panose="02000000000000000000" pitchFamily="2" charset="0"/>
              </a:rPr>
              <a:t>ar</a:t>
            </a:r>
            <a:r>
              <a:rPr lang="en-IN" sz="1200" b="1" i="0" dirty="0">
                <a:effectLst/>
                <a:latin typeface="Roboto" panose="02000000000000000000" pitchFamily="2" charset="0"/>
              </a:rPr>
              <a:t> fi </a:t>
            </a:r>
            <a:r>
              <a:rPr lang="en-IN" sz="1200" b="1" i="0" dirty="0" err="1">
                <a:effectLst/>
                <a:latin typeface="Roboto" panose="02000000000000000000" pitchFamily="2" charset="0"/>
              </a:rPr>
              <a:t>trebuit</a:t>
            </a:r>
            <a:r>
              <a:rPr lang="en-IN" sz="1200" b="1" i="0" dirty="0">
                <a:effectLst/>
                <a:latin typeface="Roboto" panose="02000000000000000000" pitchFamily="2" charset="0"/>
              </a:rPr>
              <a:t> </a:t>
            </a:r>
            <a:r>
              <a:rPr lang="en-IN" sz="1200" b="1" i="0" dirty="0" err="1">
                <a:effectLst/>
                <a:latin typeface="Roboto" panose="02000000000000000000" pitchFamily="2" charset="0"/>
              </a:rPr>
              <a:t>să</a:t>
            </a:r>
            <a:r>
              <a:rPr lang="en-IN" sz="1200" b="1" i="0" dirty="0">
                <a:effectLst/>
                <a:latin typeface="Roboto" panose="02000000000000000000" pitchFamily="2" charset="0"/>
              </a:rPr>
              <a:t> </a:t>
            </a:r>
            <a:r>
              <a:rPr lang="en-IN" sz="1200" b="1" i="0" dirty="0" err="1">
                <a:effectLst/>
                <a:latin typeface="Roboto" panose="02000000000000000000" pitchFamily="2" charset="0"/>
              </a:rPr>
              <a:t>cunoască</a:t>
            </a:r>
            <a:r>
              <a:rPr lang="en-IN" sz="1200" b="1" i="0" dirty="0">
                <a:effectLst/>
                <a:latin typeface="Roboto" panose="02000000000000000000" pitchFamily="2" charset="0"/>
              </a:rPr>
              <a:t> la </a:t>
            </a:r>
            <a:r>
              <a:rPr lang="en-IN" sz="1200" b="1" i="0" dirty="0" err="1">
                <a:effectLst/>
                <a:latin typeface="Roboto" panose="02000000000000000000" pitchFamily="2" charset="0"/>
              </a:rPr>
              <a:t>momentul</a:t>
            </a:r>
            <a:r>
              <a:rPr lang="en-IN" sz="1200" b="1" i="0" dirty="0">
                <a:effectLst/>
                <a:latin typeface="Roboto" panose="02000000000000000000" pitchFamily="2" charset="0"/>
              </a:rPr>
              <a:t> </a:t>
            </a:r>
            <a:r>
              <a:rPr lang="en-IN" sz="1200" b="1" i="0" dirty="0" err="1">
                <a:effectLst/>
                <a:latin typeface="Roboto" panose="02000000000000000000" pitchFamily="2" charset="0"/>
              </a:rPr>
              <a:t>existenței</a:t>
            </a:r>
            <a:r>
              <a:rPr lang="en-IN" sz="1200" b="1" i="0" dirty="0">
                <a:effectLst/>
                <a:latin typeface="Roboto" panose="02000000000000000000" pitchFamily="2" charset="0"/>
              </a:rPr>
              <a:t> </a:t>
            </a:r>
            <a:r>
              <a:rPr lang="en-IN" sz="1200" b="1" i="0" dirty="0" err="1">
                <a:effectLst/>
                <a:latin typeface="Roboto" panose="02000000000000000000" pitchFamily="2" charset="0"/>
              </a:rPr>
              <a:t>unui</a:t>
            </a:r>
            <a:r>
              <a:rPr lang="en-IN" sz="1200" b="1" i="0" dirty="0">
                <a:effectLst/>
                <a:latin typeface="Roboto" panose="02000000000000000000" pitchFamily="2" charset="0"/>
              </a:rPr>
              <a:t> </a:t>
            </a:r>
            <a:r>
              <a:rPr lang="en-IN" sz="1200" b="1" i="0" dirty="0" err="1">
                <a:effectLst/>
                <a:latin typeface="Roboto" panose="02000000000000000000" pitchFamily="2" charset="0"/>
              </a:rPr>
              <a:t>risc</a:t>
            </a:r>
            <a:r>
              <a:rPr lang="en-IN" sz="1200" b="1" i="0" dirty="0">
                <a:effectLst/>
                <a:latin typeface="Roboto" panose="02000000000000000000" pitchFamily="2" charset="0"/>
              </a:rPr>
              <a:t> real </a:t>
            </a:r>
            <a:r>
              <a:rPr lang="en-IN" sz="1200" b="1" i="0" dirty="0" err="1">
                <a:effectLst/>
                <a:latin typeface="Roboto" panose="02000000000000000000" pitchFamily="2" charset="0"/>
              </a:rPr>
              <a:t>și</a:t>
            </a:r>
            <a:r>
              <a:rPr lang="en-IN" sz="1200" b="1" i="0" dirty="0">
                <a:effectLst/>
                <a:latin typeface="Roboto" panose="02000000000000000000" pitchFamily="2" charset="0"/>
              </a:rPr>
              <a:t> </a:t>
            </a:r>
            <a:r>
              <a:rPr lang="en-IN" sz="1200" b="1" i="0" dirty="0" err="1">
                <a:effectLst/>
                <a:latin typeface="Roboto" panose="02000000000000000000" pitchFamily="2" charset="0"/>
              </a:rPr>
              <a:t>imediat</a:t>
            </a:r>
            <a:r>
              <a:rPr lang="en-IN" sz="1200" b="1" i="0" dirty="0">
                <a:effectLst/>
                <a:latin typeface="Roboto" panose="02000000000000000000" pitchFamily="2" charset="0"/>
              </a:rPr>
              <a:t> </a:t>
            </a:r>
            <a:r>
              <a:rPr lang="en-IN" sz="1200" b="1" i="0" dirty="0" err="1">
                <a:effectLst/>
                <a:latin typeface="Roboto" panose="02000000000000000000" pitchFamily="2" charset="0"/>
              </a:rPr>
              <a:t>pentru</a:t>
            </a:r>
            <a:r>
              <a:rPr lang="en-IN" sz="1200" b="1" i="0" dirty="0">
                <a:effectLst/>
                <a:latin typeface="Roboto" panose="02000000000000000000" pitchFamily="2" charset="0"/>
              </a:rPr>
              <a:t> </a:t>
            </a:r>
            <a:r>
              <a:rPr lang="en-IN" sz="1200" b="1" i="0" dirty="0" err="1">
                <a:effectLst/>
                <a:latin typeface="Roboto" panose="02000000000000000000" pitchFamily="2" charset="0"/>
              </a:rPr>
              <a:t>viața</a:t>
            </a:r>
            <a:r>
              <a:rPr lang="en-IN" sz="1200" b="1" i="0" dirty="0">
                <a:effectLst/>
                <a:latin typeface="Roboto" panose="02000000000000000000" pitchFamily="2" charset="0"/>
              </a:rPr>
              <a:t> </a:t>
            </a:r>
            <a:r>
              <a:rPr lang="en-IN" sz="1200" b="1" i="0" dirty="0" err="1">
                <a:effectLst/>
                <a:latin typeface="Roboto" panose="02000000000000000000" pitchFamily="2" charset="0"/>
              </a:rPr>
              <a:t>unei</a:t>
            </a:r>
            <a:r>
              <a:rPr lang="en-IN" sz="1200" b="1" i="0" dirty="0">
                <a:effectLst/>
                <a:latin typeface="Roboto" panose="02000000000000000000" pitchFamily="2" charset="0"/>
              </a:rPr>
              <a:t> </a:t>
            </a:r>
            <a:r>
              <a:rPr lang="en-IN" sz="1200" b="1" i="0" dirty="0" err="1">
                <a:effectLst/>
                <a:latin typeface="Roboto" panose="02000000000000000000" pitchFamily="2" charset="0"/>
              </a:rPr>
              <a:t>persoane</a:t>
            </a:r>
            <a:r>
              <a:rPr lang="en-IN" sz="1200" b="1" i="0" dirty="0">
                <a:effectLst/>
                <a:latin typeface="Roboto" panose="02000000000000000000" pitchFamily="2" charset="0"/>
              </a:rPr>
              <a:t> </a:t>
            </a:r>
            <a:r>
              <a:rPr lang="en-IN" sz="1200" b="1" i="0" dirty="0" err="1">
                <a:effectLst/>
                <a:latin typeface="Roboto" panose="02000000000000000000" pitchFamily="2" charset="0"/>
              </a:rPr>
              <a:t>identificate</a:t>
            </a:r>
            <a:r>
              <a:rPr lang="en-IN" sz="1200" b="1" i="0" dirty="0">
                <a:effectLst/>
                <a:latin typeface="Roboto" panose="02000000000000000000" pitchFamily="2" charset="0"/>
              </a:rPr>
              <a:t> </a:t>
            </a:r>
            <a:r>
              <a:rPr lang="en-IN" sz="1200" b="1" i="0" dirty="0" err="1">
                <a:effectLst/>
                <a:latin typeface="Roboto" panose="02000000000000000000" pitchFamily="2" charset="0"/>
              </a:rPr>
              <a:t>sau</a:t>
            </a:r>
            <a:r>
              <a:rPr lang="en-IN" sz="1200" b="1" i="0" dirty="0">
                <a:effectLst/>
                <a:latin typeface="Roboto" panose="02000000000000000000" pitchFamily="2" charset="0"/>
              </a:rPr>
              <a:t> a </a:t>
            </a:r>
            <a:r>
              <a:rPr lang="en-IN" sz="1200" b="1" i="0" dirty="0" err="1">
                <a:effectLst/>
                <a:latin typeface="Roboto" panose="02000000000000000000" pitchFamily="2" charset="0"/>
              </a:rPr>
              <a:t>unor</a:t>
            </a:r>
            <a:r>
              <a:rPr lang="en-IN" sz="1200" b="1" i="0" dirty="0">
                <a:effectLst/>
                <a:latin typeface="Roboto" panose="02000000000000000000" pitchFamily="2" charset="0"/>
              </a:rPr>
              <a:t> </a:t>
            </a:r>
            <a:r>
              <a:rPr lang="en-IN" sz="1200" b="1" i="0" dirty="0" err="1">
                <a:effectLst/>
                <a:latin typeface="Roboto" panose="02000000000000000000" pitchFamily="2" charset="0"/>
              </a:rPr>
              <a:t>persoane</a:t>
            </a:r>
            <a:r>
              <a:rPr lang="en-IN" sz="1200" b="1" i="0" dirty="0">
                <a:effectLst/>
                <a:latin typeface="Roboto" panose="02000000000000000000" pitchFamily="2" charset="0"/>
              </a:rPr>
              <a:t> din </a:t>
            </a:r>
            <a:r>
              <a:rPr lang="en-IN" sz="1200" b="1" i="0" dirty="0" err="1">
                <a:effectLst/>
                <a:latin typeface="Roboto" panose="02000000000000000000" pitchFamily="2" charset="0"/>
              </a:rPr>
              <a:t>faptele</a:t>
            </a:r>
            <a:r>
              <a:rPr lang="en-IN" sz="1200" b="1" i="0" dirty="0">
                <a:effectLst/>
                <a:latin typeface="Roboto" panose="02000000000000000000" pitchFamily="2" charset="0"/>
              </a:rPr>
              <a:t> </a:t>
            </a:r>
            <a:r>
              <a:rPr lang="en-IN" sz="1200" b="1" i="0" dirty="0" err="1">
                <a:effectLst/>
                <a:latin typeface="Roboto" panose="02000000000000000000" pitchFamily="2" charset="0"/>
              </a:rPr>
              <a:t>penale</a:t>
            </a:r>
            <a:r>
              <a:rPr lang="en-IN" sz="1200" b="1" i="0" dirty="0">
                <a:effectLst/>
                <a:latin typeface="Roboto" panose="02000000000000000000" pitchFamily="2" charset="0"/>
              </a:rPr>
              <a:t> ale </a:t>
            </a:r>
            <a:r>
              <a:rPr lang="en-IN" sz="1200" b="1" i="0" dirty="0" err="1">
                <a:effectLst/>
                <a:latin typeface="Roboto" panose="02000000000000000000" pitchFamily="2" charset="0"/>
              </a:rPr>
              <a:t>unui</a:t>
            </a:r>
            <a:r>
              <a:rPr lang="en-IN" sz="1200" b="1" i="0" dirty="0">
                <a:effectLst/>
                <a:latin typeface="Roboto" panose="02000000000000000000" pitchFamily="2" charset="0"/>
              </a:rPr>
              <a:t> </a:t>
            </a:r>
            <a:r>
              <a:rPr lang="en-IN" sz="1200" b="1" i="0" dirty="0" err="1">
                <a:effectLst/>
                <a:latin typeface="Roboto" panose="02000000000000000000" pitchFamily="2" charset="0"/>
              </a:rPr>
              <a:t>terț</a:t>
            </a:r>
            <a:r>
              <a:rPr lang="en-IN" sz="1200" b="1" i="0" dirty="0">
                <a:effectLst/>
                <a:latin typeface="Roboto" panose="02000000000000000000" pitchFamily="2" charset="0"/>
              </a:rPr>
              <a:t> </a:t>
            </a:r>
            <a:r>
              <a:rPr lang="en-IN" sz="1200" b="1" i="0" dirty="0" err="1">
                <a:effectLst/>
                <a:latin typeface="Roboto" panose="02000000000000000000" pitchFamily="2" charset="0"/>
              </a:rPr>
              <a:t>și</a:t>
            </a:r>
            <a:r>
              <a:rPr lang="en-IN" sz="1200" b="1" i="0" dirty="0">
                <a:effectLst/>
                <a:latin typeface="Roboto" panose="02000000000000000000" pitchFamily="2" charset="0"/>
              </a:rPr>
              <a:t> </a:t>
            </a:r>
            <a:r>
              <a:rPr lang="en-IN" sz="1200" b="1" i="0" dirty="0" err="1">
                <a:effectLst/>
                <a:latin typeface="Roboto" panose="02000000000000000000" pitchFamily="2" charset="0"/>
              </a:rPr>
              <a:t>dacă</a:t>
            </a:r>
            <a:r>
              <a:rPr lang="en-IN" sz="1200" b="1" i="0" dirty="0">
                <a:effectLst/>
                <a:latin typeface="Roboto" panose="02000000000000000000" pitchFamily="2" charset="0"/>
              </a:rPr>
              <a:t> nu au </a:t>
            </a:r>
            <a:r>
              <a:rPr lang="en-IN" sz="1200" b="1" i="0" dirty="0" err="1">
                <a:effectLst/>
                <a:latin typeface="Roboto" panose="02000000000000000000" pitchFamily="2" charset="0"/>
              </a:rPr>
              <a:t>luat</a:t>
            </a:r>
            <a:r>
              <a:rPr lang="en-IN" sz="1200" b="1" i="0" dirty="0">
                <a:effectLst/>
                <a:latin typeface="Roboto" panose="02000000000000000000" pitchFamily="2" charset="0"/>
              </a:rPr>
              <a:t> </a:t>
            </a:r>
            <a:r>
              <a:rPr lang="en-IN" sz="1200" b="1" i="0" dirty="0" err="1">
                <a:effectLst/>
                <a:latin typeface="Roboto" panose="02000000000000000000" pitchFamily="2" charset="0"/>
              </a:rPr>
              <a:t>măsuri</a:t>
            </a:r>
            <a:r>
              <a:rPr lang="en-IN" sz="1200" b="1" i="0" dirty="0">
                <a:effectLst/>
                <a:latin typeface="Roboto" panose="02000000000000000000" pitchFamily="2" charset="0"/>
              </a:rPr>
              <a:t> cu </a:t>
            </a:r>
            <a:r>
              <a:rPr lang="en-IN" sz="1200" b="1" i="0" dirty="0" err="1">
                <a:effectLst/>
                <a:latin typeface="Roboto" panose="02000000000000000000" pitchFamily="2" charset="0"/>
              </a:rPr>
              <a:t>privire</a:t>
            </a:r>
            <a:r>
              <a:rPr lang="en-IN" sz="1200" b="1" i="0" dirty="0">
                <a:effectLst/>
                <a:latin typeface="Roboto" panose="02000000000000000000" pitchFamily="2" charset="0"/>
              </a:rPr>
              <a:t> la</a:t>
            </a:r>
            <a:r>
              <a:rPr lang="ro-RO" sz="1200" b="1" i="0" dirty="0">
                <a:effectLst/>
                <a:latin typeface="Roboto" panose="02000000000000000000" pitchFamily="2" charset="0"/>
              </a:rPr>
              <a:t> </a:t>
            </a:r>
            <a:r>
              <a:rPr lang="en-IN" sz="1200" b="1" i="0" dirty="0" err="1">
                <a:effectLst/>
                <a:latin typeface="Roboto" panose="02000000000000000000" pitchFamily="2" charset="0"/>
              </a:rPr>
              <a:t>domeniul</a:t>
            </a:r>
            <a:r>
              <a:rPr lang="en-IN" sz="1200" b="1" i="0" dirty="0">
                <a:effectLst/>
                <a:latin typeface="Roboto" panose="02000000000000000000" pitchFamily="2" charset="0"/>
              </a:rPr>
              <a:t> de </a:t>
            </a:r>
            <a:r>
              <a:rPr lang="en-IN" sz="1200" b="1" i="0" dirty="0" err="1">
                <a:effectLst/>
                <a:latin typeface="Roboto" panose="02000000000000000000" pitchFamily="2" charset="0"/>
              </a:rPr>
              <a:t>aplicare</a:t>
            </a:r>
            <a:r>
              <a:rPr lang="en-IN" sz="1200" b="1" i="0" dirty="0">
                <a:effectLst/>
                <a:latin typeface="Roboto" panose="02000000000000000000" pitchFamily="2" charset="0"/>
              </a:rPr>
              <a:t> al </a:t>
            </a:r>
            <a:r>
              <a:rPr lang="en-IN" sz="1200" b="1" i="0" dirty="0" err="1">
                <a:effectLst/>
                <a:latin typeface="Roboto" panose="02000000000000000000" pitchFamily="2" charset="0"/>
              </a:rPr>
              <a:t>puterilor</a:t>
            </a:r>
            <a:r>
              <a:rPr lang="en-IN" sz="1200" b="1" i="0" dirty="0">
                <a:effectLst/>
                <a:latin typeface="Roboto" panose="02000000000000000000" pitchFamily="2" charset="0"/>
              </a:rPr>
              <a:t> lor care, </a:t>
            </a:r>
            <a:r>
              <a:rPr lang="en-IN" sz="1200" b="1" i="0" dirty="0" err="1">
                <a:effectLst/>
                <a:latin typeface="Roboto" panose="02000000000000000000" pitchFamily="2" charset="0"/>
              </a:rPr>
              <a:t>apreciat</a:t>
            </a:r>
            <a:r>
              <a:rPr lang="en-IN" sz="1200" b="1" i="0" dirty="0">
                <a:effectLst/>
                <a:latin typeface="Roboto" panose="02000000000000000000" pitchFamily="2" charset="0"/>
              </a:rPr>
              <a:t> </a:t>
            </a:r>
            <a:r>
              <a:rPr lang="en-IN" sz="1200" b="1" i="0" dirty="0" err="1">
                <a:effectLst/>
                <a:latin typeface="Roboto" panose="02000000000000000000" pitchFamily="2" charset="0"/>
              </a:rPr>
              <a:t>în</a:t>
            </a:r>
            <a:r>
              <a:rPr lang="en-IN" sz="1200" b="1" i="0" dirty="0">
                <a:effectLst/>
                <a:latin typeface="Roboto" panose="02000000000000000000" pitchFamily="2" charset="0"/>
              </a:rPr>
              <a:t> mod </a:t>
            </a:r>
            <a:r>
              <a:rPr lang="en-IN" sz="1200" b="1" i="0" dirty="0" err="1">
                <a:effectLst/>
                <a:latin typeface="Roboto" panose="02000000000000000000" pitchFamily="2" charset="0"/>
              </a:rPr>
              <a:t>rezonabil</a:t>
            </a:r>
            <a:r>
              <a:rPr lang="en-IN" sz="1200" b="1" i="0" dirty="0">
                <a:effectLst/>
                <a:latin typeface="Roboto" panose="02000000000000000000" pitchFamily="2" charset="0"/>
              </a:rPr>
              <a:t>, s-</a:t>
            </a:r>
            <a:r>
              <a:rPr lang="en-IN" sz="1200" b="1" i="0" dirty="0" err="1">
                <a:effectLst/>
                <a:latin typeface="Roboto" panose="02000000000000000000" pitchFamily="2" charset="0"/>
              </a:rPr>
              <a:t>ar</a:t>
            </a:r>
            <a:r>
              <a:rPr lang="en-IN" sz="1200" b="1" i="0" dirty="0">
                <a:effectLst/>
                <a:latin typeface="Roboto" panose="02000000000000000000" pitchFamily="2" charset="0"/>
              </a:rPr>
              <a:t> fi </a:t>
            </a:r>
            <a:r>
              <a:rPr lang="en-IN" sz="1200" b="1" i="0" dirty="0" err="1">
                <a:effectLst/>
                <a:latin typeface="Roboto" panose="02000000000000000000" pitchFamily="2" charset="0"/>
              </a:rPr>
              <a:t>putut</a:t>
            </a:r>
            <a:r>
              <a:rPr lang="en-IN" sz="1200" b="1" i="0" dirty="0">
                <a:effectLst/>
                <a:latin typeface="Roboto" panose="02000000000000000000" pitchFamily="2" charset="0"/>
              </a:rPr>
              <a:t> </a:t>
            </a:r>
            <a:r>
              <a:rPr lang="en-IN" sz="1200" b="1" i="0" dirty="0" err="1">
                <a:effectLst/>
                <a:latin typeface="Roboto" panose="02000000000000000000" pitchFamily="2" charset="0"/>
              </a:rPr>
              <a:t>aștepta</a:t>
            </a:r>
            <a:r>
              <a:rPr lang="en-IN" sz="1200" b="1" i="0" dirty="0">
                <a:effectLst/>
                <a:latin typeface="Roboto" panose="02000000000000000000" pitchFamily="2" charset="0"/>
              </a:rPr>
              <a:t> </a:t>
            </a:r>
            <a:r>
              <a:rPr lang="en-IN" sz="1200" b="1" i="0" dirty="0" err="1">
                <a:effectLst/>
                <a:latin typeface="Roboto" panose="02000000000000000000" pitchFamily="2" charset="0"/>
              </a:rPr>
              <a:t>să</a:t>
            </a:r>
            <a:r>
              <a:rPr lang="en-IN" sz="1200" b="1" i="0" dirty="0">
                <a:effectLst/>
                <a:latin typeface="Roboto" panose="02000000000000000000" pitchFamily="2" charset="0"/>
              </a:rPr>
              <a:t> evite </a:t>
            </a:r>
            <a:r>
              <a:rPr lang="en-IN" sz="1200" b="1" i="0" dirty="0" err="1">
                <a:effectLst/>
                <a:latin typeface="Roboto" panose="02000000000000000000" pitchFamily="2" charset="0"/>
              </a:rPr>
              <a:t>acest</a:t>
            </a:r>
            <a:r>
              <a:rPr lang="en-IN" sz="1200" b="1" i="0" dirty="0">
                <a:effectLst/>
                <a:latin typeface="Roboto" panose="02000000000000000000" pitchFamily="2" charset="0"/>
              </a:rPr>
              <a:t> </a:t>
            </a:r>
            <a:r>
              <a:rPr lang="en-IN" sz="1200" b="1" i="0" dirty="0" err="1">
                <a:effectLst/>
                <a:latin typeface="Roboto" panose="02000000000000000000" pitchFamily="2" charset="0"/>
              </a:rPr>
              <a:t>risc</a:t>
            </a:r>
            <a:r>
              <a:rPr lang="en-IN" sz="1200" b="1" i="0" dirty="0">
                <a:effectLst/>
                <a:latin typeface="Roboto" panose="02000000000000000000" pitchFamily="2" charset="0"/>
              </a:rPr>
              <a:t>.</a:t>
            </a:r>
            <a:r>
              <a:rPr lang="en-IN" dirty="0"/>
              <a:t/>
            </a:r>
            <a:br>
              <a:rPr lang="en-IN" dirty="0"/>
            </a:br>
            <a:endParaRPr lang="ru-MD" dirty="0"/>
          </a:p>
        </p:txBody>
      </p:sp>
    </p:spTree>
    <p:extLst>
      <p:ext uri="{BB962C8B-B14F-4D97-AF65-F5344CB8AC3E}">
        <p14:creationId xmlns:p14="http://schemas.microsoft.com/office/powerpoint/2010/main" val="2008083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0DED6BC-9E1B-42A7-AB77-65E349FD8ABC}"/>
              </a:ext>
            </a:extLst>
          </p:cNvPr>
          <p:cNvSpPr>
            <a:spLocks noGrp="1"/>
          </p:cNvSpPr>
          <p:nvPr>
            <p:ph idx="1"/>
          </p:nvPr>
        </p:nvSpPr>
        <p:spPr>
          <a:xfrm>
            <a:off x="1066800" y="1403604"/>
            <a:ext cx="10058400" cy="4050792"/>
          </a:xfrm>
        </p:spPr>
        <p:txBody>
          <a:bodyPr/>
          <a:lstStyle/>
          <a:p>
            <a:pPr algn="just"/>
            <a:r>
              <a:rPr lang="en-IN" dirty="0"/>
              <a:t>De </a:t>
            </a:r>
            <a:r>
              <a:rPr lang="en-IN" dirty="0" err="1"/>
              <a:t>asemenea</a:t>
            </a:r>
            <a:r>
              <a:rPr lang="en-IN" dirty="0"/>
              <a:t>, </a:t>
            </a:r>
            <a:r>
              <a:rPr lang="en-IN" dirty="0" err="1"/>
              <a:t>CtEDO</a:t>
            </a:r>
            <a:r>
              <a:rPr lang="en-IN" dirty="0"/>
              <a:t> a </a:t>
            </a:r>
            <a:r>
              <a:rPr lang="en-IN" dirty="0" err="1"/>
              <a:t>refuzat</a:t>
            </a:r>
            <a:r>
              <a:rPr lang="en-IN" dirty="0"/>
              <a:t> </a:t>
            </a:r>
            <a:r>
              <a:rPr lang="en-IN" dirty="0" err="1"/>
              <a:t>să</a:t>
            </a:r>
            <a:r>
              <a:rPr lang="en-IN" dirty="0"/>
              <a:t> </a:t>
            </a:r>
            <a:r>
              <a:rPr lang="en-IN" dirty="0" err="1"/>
              <a:t>facă</a:t>
            </a:r>
            <a:r>
              <a:rPr lang="en-IN" dirty="0"/>
              <a:t> o </a:t>
            </a:r>
            <a:r>
              <a:rPr lang="en-IN" dirty="0" err="1"/>
              <a:t>distincție</a:t>
            </a:r>
            <a:r>
              <a:rPr lang="en-IN" dirty="0"/>
              <a:t> </a:t>
            </a:r>
            <a:r>
              <a:rPr lang="en-IN" dirty="0" err="1"/>
              <a:t>între</a:t>
            </a:r>
            <a:r>
              <a:rPr lang="en-IN" dirty="0"/>
              <a:t> </a:t>
            </a:r>
            <a:r>
              <a:rPr lang="en-IN" dirty="0" err="1"/>
              <a:t>abordarea</a:t>
            </a:r>
            <a:r>
              <a:rPr lang="en-IN" dirty="0"/>
              <a:t> </a:t>
            </a:r>
            <a:r>
              <a:rPr lang="en-IN" dirty="0" err="1"/>
              <a:t>sa</a:t>
            </a:r>
            <a:r>
              <a:rPr lang="en-IN" dirty="0"/>
              <a:t> </a:t>
            </a:r>
            <a:r>
              <a:rPr lang="en-IN" dirty="0" err="1"/>
              <a:t>față</a:t>
            </a:r>
            <a:r>
              <a:rPr lang="en-IN" dirty="0"/>
              <a:t> de </a:t>
            </a:r>
            <a:r>
              <a:rPr lang="en-IN" dirty="0" err="1"/>
              <a:t>urgențele</a:t>
            </a:r>
            <a:r>
              <a:rPr lang="en-IN" dirty="0"/>
              <a:t> </a:t>
            </a:r>
            <a:r>
              <a:rPr lang="en-IN" dirty="0" err="1"/>
              <a:t>tranzitorii</a:t>
            </a:r>
            <a:r>
              <a:rPr lang="en-IN" dirty="0"/>
              <a:t> </a:t>
            </a:r>
            <a:r>
              <a:rPr lang="en-IN" dirty="0" err="1"/>
              <a:t>și</a:t>
            </a:r>
            <a:r>
              <a:rPr lang="en-IN" dirty="0"/>
              <a:t> </a:t>
            </a:r>
            <a:r>
              <a:rPr lang="en-IN" dirty="0" err="1"/>
              <a:t>cvasipermanente</a:t>
            </a:r>
            <a:r>
              <a:rPr lang="en-IN" dirty="0"/>
              <a:t>. </a:t>
            </a:r>
            <a:r>
              <a:rPr lang="en-IN" dirty="0" err="1"/>
              <a:t>Decizia</a:t>
            </a:r>
            <a:r>
              <a:rPr lang="en-IN" dirty="0"/>
              <a:t> Brannigan </a:t>
            </a:r>
            <a:r>
              <a:rPr lang="en-IN" dirty="0" err="1"/>
              <a:t>și</a:t>
            </a:r>
            <a:r>
              <a:rPr lang="en-IN" dirty="0"/>
              <a:t> McBride </a:t>
            </a:r>
            <a:r>
              <a:rPr lang="en-IN" dirty="0" err="1"/>
              <a:t>ilustrează</a:t>
            </a:r>
            <a:r>
              <a:rPr lang="en-IN" dirty="0"/>
              <a:t> </a:t>
            </a:r>
            <a:r>
              <a:rPr lang="en-IN" dirty="0" err="1"/>
              <a:t>refuzul</a:t>
            </a:r>
            <a:r>
              <a:rPr lang="en-IN" dirty="0"/>
              <a:t> </a:t>
            </a:r>
            <a:r>
              <a:rPr lang="en-IN" dirty="0" err="1"/>
              <a:t>CtEDO</a:t>
            </a:r>
            <a:r>
              <a:rPr lang="en-IN" dirty="0"/>
              <a:t> de a face o </a:t>
            </a:r>
            <a:r>
              <a:rPr lang="en-IN" dirty="0" err="1"/>
              <a:t>astfel</a:t>
            </a:r>
            <a:r>
              <a:rPr lang="en-IN" dirty="0"/>
              <a:t> de </a:t>
            </a:r>
            <a:r>
              <a:rPr lang="en-IN" dirty="0" err="1"/>
              <a:t>distincție</a:t>
            </a:r>
            <a:r>
              <a:rPr lang="en-IN" dirty="0"/>
              <a:t> </a:t>
            </a:r>
            <a:r>
              <a:rPr lang="en-IN" dirty="0" err="1"/>
              <a:t>atunci</a:t>
            </a:r>
            <a:r>
              <a:rPr lang="en-IN" dirty="0"/>
              <a:t> </a:t>
            </a:r>
            <a:r>
              <a:rPr lang="en-IN" dirty="0" err="1"/>
              <a:t>când</a:t>
            </a:r>
            <a:r>
              <a:rPr lang="en-IN" dirty="0"/>
              <a:t> </a:t>
            </a:r>
            <a:r>
              <a:rPr lang="en-IN" dirty="0" err="1"/>
              <a:t>își</a:t>
            </a:r>
            <a:r>
              <a:rPr lang="en-IN" dirty="0"/>
              <a:t> </a:t>
            </a:r>
            <a:r>
              <a:rPr lang="en-IN" dirty="0" err="1"/>
              <a:t>efectuează</a:t>
            </a:r>
            <a:r>
              <a:rPr lang="en-IN" dirty="0"/>
              <a:t> </a:t>
            </a:r>
            <a:r>
              <a:rPr lang="en-IN" dirty="0" err="1"/>
              <a:t>revizuire</a:t>
            </a:r>
            <a:endParaRPr lang="ro-RO" dirty="0"/>
          </a:p>
          <a:p>
            <a:pPr marL="0" indent="0" algn="just">
              <a:buNone/>
            </a:pPr>
            <a:r>
              <a:rPr lang="en-IN" dirty="0" err="1"/>
              <a:t>Analiza</a:t>
            </a:r>
            <a:r>
              <a:rPr lang="en-IN" dirty="0"/>
              <a:t> </a:t>
            </a:r>
            <a:r>
              <a:rPr lang="ro-RO" dirty="0"/>
              <a:t> arată </a:t>
            </a:r>
            <a:r>
              <a:rPr lang="en-IN" dirty="0" err="1"/>
              <a:t>că</a:t>
            </a:r>
            <a:r>
              <a:rPr lang="en-IN" dirty="0"/>
              <a:t>, </a:t>
            </a:r>
            <a:r>
              <a:rPr lang="en-IN" dirty="0" err="1"/>
              <a:t>în</a:t>
            </a:r>
            <a:r>
              <a:rPr lang="en-IN" dirty="0"/>
              <a:t> </a:t>
            </a:r>
            <a:r>
              <a:rPr lang="en-IN" dirty="0" err="1"/>
              <a:t>temeiul</a:t>
            </a:r>
            <a:r>
              <a:rPr lang="en-IN" dirty="0"/>
              <a:t> </a:t>
            </a:r>
            <a:r>
              <a:rPr lang="en-IN" dirty="0" err="1"/>
              <a:t>articolului</a:t>
            </a:r>
            <a:r>
              <a:rPr lang="en-IN" dirty="0"/>
              <a:t> 15, </a:t>
            </a:r>
            <a:r>
              <a:rPr lang="en-IN" dirty="0" err="1"/>
              <a:t>Curtea</a:t>
            </a:r>
            <a:r>
              <a:rPr lang="en-IN" dirty="0"/>
              <a:t> </a:t>
            </a:r>
            <a:r>
              <a:rPr lang="en-IN" dirty="0" err="1"/>
              <a:t>acordă</a:t>
            </a:r>
            <a:r>
              <a:rPr lang="en-IN" dirty="0"/>
              <a:t> </a:t>
            </a:r>
            <a:r>
              <a:rPr lang="en-IN" dirty="0" err="1"/>
              <a:t>statelor</a:t>
            </a:r>
            <a:r>
              <a:rPr lang="en-IN" dirty="0"/>
              <a:t> o </a:t>
            </a:r>
            <a:r>
              <a:rPr lang="en-IN" dirty="0" err="1"/>
              <a:t>marjă</a:t>
            </a:r>
            <a:r>
              <a:rPr lang="en-IN" dirty="0"/>
              <a:t> </a:t>
            </a:r>
            <a:r>
              <a:rPr lang="en-IN" dirty="0" err="1"/>
              <a:t>dublă</a:t>
            </a:r>
            <a:r>
              <a:rPr lang="en-IN" dirty="0"/>
              <a:t>, </a:t>
            </a:r>
            <a:r>
              <a:rPr lang="en-IN" dirty="0" err="1"/>
              <a:t>atât</a:t>
            </a:r>
            <a:r>
              <a:rPr lang="en-IN" dirty="0"/>
              <a:t> </a:t>
            </a:r>
            <a:r>
              <a:rPr lang="en-IN" dirty="0" err="1"/>
              <a:t>atunci</a:t>
            </a:r>
            <a:r>
              <a:rPr lang="en-IN" dirty="0"/>
              <a:t> </a:t>
            </a:r>
            <a:r>
              <a:rPr lang="en-IN" dirty="0" err="1"/>
              <a:t>când</a:t>
            </a:r>
            <a:r>
              <a:rPr lang="en-IN" dirty="0"/>
              <a:t> </a:t>
            </a:r>
            <a:r>
              <a:rPr lang="en-IN" dirty="0" err="1"/>
              <a:t>constată</a:t>
            </a:r>
            <a:r>
              <a:rPr lang="en-IN" dirty="0"/>
              <a:t> </a:t>
            </a:r>
            <a:r>
              <a:rPr lang="en-IN" dirty="0" err="1"/>
              <a:t>existența</a:t>
            </a:r>
            <a:r>
              <a:rPr lang="en-IN" dirty="0"/>
              <a:t> </a:t>
            </a:r>
            <a:r>
              <a:rPr lang="en-IN" dirty="0" err="1"/>
              <a:t>unei</a:t>
            </a:r>
            <a:r>
              <a:rPr lang="en-IN" dirty="0"/>
              <a:t> </a:t>
            </a:r>
            <a:r>
              <a:rPr lang="en-IN" dirty="0" err="1"/>
              <a:t>situații</a:t>
            </a:r>
            <a:r>
              <a:rPr lang="en-IN" dirty="0"/>
              <a:t> de </a:t>
            </a:r>
            <a:r>
              <a:rPr lang="en-IN" dirty="0" err="1"/>
              <a:t>urgență</a:t>
            </a:r>
            <a:r>
              <a:rPr lang="en-IN" dirty="0"/>
              <a:t> care </a:t>
            </a:r>
            <a:r>
              <a:rPr lang="en-IN" dirty="0" err="1"/>
              <a:t>amenință</a:t>
            </a:r>
            <a:r>
              <a:rPr lang="en-IN" dirty="0"/>
              <a:t> </a:t>
            </a:r>
            <a:r>
              <a:rPr lang="en-IN" dirty="0" err="1"/>
              <a:t>viața</a:t>
            </a:r>
            <a:r>
              <a:rPr lang="en-IN" dirty="0"/>
              <a:t> </a:t>
            </a:r>
            <a:r>
              <a:rPr lang="en-IN" dirty="0" err="1"/>
              <a:t>națiunii</a:t>
            </a:r>
            <a:r>
              <a:rPr lang="en-IN" dirty="0"/>
              <a:t>, </a:t>
            </a:r>
            <a:r>
              <a:rPr lang="en-IN" dirty="0" err="1"/>
              <a:t>cât</a:t>
            </a:r>
            <a:r>
              <a:rPr lang="en-IN" dirty="0"/>
              <a:t> </a:t>
            </a:r>
            <a:r>
              <a:rPr lang="en-IN" dirty="0" err="1"/>
              <a:t>și</a:t>
            </a:r>
            <a:r>
              <a:rPr lang="en-IN" dirty="0"/>
              <a:t> </a:t>
            </a:r>
            <a:r>
              <a:rPr lang="en-IN" dirty="0" err="1"/>
              <a:t>atunci</a:t>
            </a:r>
            <a:r>
              <a:rPr lang="en-IN" dirty="0"/>
              <a:t> </a:t>
            </a:r>
            <a:r>
              <a:rPr lang="en-IN" dirty="0" err="1"/>
              <a:t>când</a:t>
            </a:r>
            <a:r>
              <a:rPr lang="en-IN" dirty="0"/>
              <a:t> </a:t>
            </a:r>
            <a:r>
              <a:rPr lang="en-IN" dirty="0" err="1"/>
              <a:t>evaluează</a:t>
            </a:r>
            <a:r>
              <a:rPr lang="en-IN" dirty="0"/>
              <a:t> </a:t>
            </a:r>
            <a:r>
              <a:rPr lang="en-IN" dirty="0" err="1"/>
              <a:t>necesitatea</a:t>
            </a:r>
            <a:r>
              <a:rPr lang="en-IN" dirty="0"/>
              <a:t> </a:t>
            </a:r>
            <a:r>
              <a:rPr lang="en-IN" dirty="0" err="1"/>
              <a:t>măsurilor</a:t>
            </a:r>
            <a:r>
              <a:rPr lang="en-IN" dirty="0"/>
              <a:t> </a:t>
            </a:r>
            <a:r>
              <a:rPr lang="en-IN" dirty="0" err="1"/>
              <a:t>luate</a:t>
            </a:r>
            <a:r>
              <a:rPr lang="en-IN" dirty="0"/>
              <a:t> </a:t>
            </a:r>
            <a:r>
              <a:rPr lang="en-IN" dirty="0" err="1"/>
              <a:t>pentru</a:t>
            </a:r>
            <a:r>
              <a:rPr lang="en-IN" dirty="0"/>
              <a:t> a </a:t>
            </a:r>
            <a:r>
              <a:rPr lang="en-IN" dirty="0" err="1"/>
              <a:t>preveni</a:t>
            </a:r>
            <a:r>
              <a:rPr lang="en-IN" dirty="0"/>
              <a:t> </a:t>
            </a:r>
            <a:r>
              <a:rPr lang="en-IN" dirty="0" err="1"/>
              <a:t>criza</a:t>
            </a:r>
            <a:r>
              <a:rPr lang="en-IN" dirty="0"/>
              <a:t>. </a:t>
            </a:r>
            <a:r>
              <a:rPr lang="en-IN" dirty="0" err="1"/>
              <a:t>Deși</a:t>
            </a:r>
            <a:r>
              <a:rPr lang="en-IN" dirty="0"/>
              <a:t> </a:t>
            </a:r>
            <a:r>
              <a:rPr lang="en-IN" dirty="0" err="1"/>
              <a:t>această</a:t>
            </a:r>
            <a:r>
              <a:rPr lang="en-IN" dirty="0"/>
              <a:t> </a:t>
            </a:r>
            <a:r>
              <a:rPr lang="en-IN" dirty="0" err="1"/>
              <a:t>abordare</a:t>
            </a:r>
            <a:r>
              <a:rPr lang="en-IN" dirty="0"/>
              <a:t> s-a </a:t>
            </a:r>
            <a:r>
              <a:rPr lang="en-IN" dirty="0" err="1"/>
              <a:t>dezvoltat</a:t>
            </a:r>
            <a:r>
              <a:rPr lang="en-IN" dirty="0"/>
              <a:t> </a:t>
            </a:r>
            <a:r>
              <a:rPr lang="en-IN" dirty="0" err="1"/>
              <a:t>în</a:t>
            </a:r>
            <a:r>
              <a:rPr lang="en-IN" dirty="0"/>
              <a:t> mare </a:t>
            </a:r>
            <a:r>
              <a:rPr lang="en-IN" dirty="0" err="1"/>
              <a:t>măsură</a:t>
            </a:r>
            <a:r>
              <a:rPr lang="en-IN" dirty="0"/>
              <a:t> pe </a:t>
            </a:r>
            <a:r>
              <a:rPr lang="en-IN" dirty="0" err="1"/>
              <a:t>fondul</a:t>
            </a:r>
            <a:r>
              <a:rPr lang="en-IN" dirty="0"/>
              <a:t> </a:t>
            </a:r>
            <a:r>
              <a:rPr lang="en-IN" dirty="0" err="1"/>
              <a:t>cazurilor</a:t>
            </a:r>
            <a:r>
              <a:rPr lang="en-IN" dirty="0"/>
              <a:t> </a:t>
            </a:r>
            <a:r>
              <a:rPr lang="en-IN" dirty="0" err="1"/>
              <a:t>privind</a:t>
            </a:r>
            <a:r>
              <a:rPr lang="en-IN" dirty="0"/>
              <a:t> </a:t>
            </a:r>
            <a:r>
              <a:rPr lang="en-IN" dirty="0" err="1"/>
              <a:t>activitățile</a:t>
            </a:r>
            <a:r>
              <a:rPr lang="en-IN" dirty="0"/>
              <a:t> </a:t>
            </a:r>
            <a:r>
              <a:rPr lang="en-IN" dirty="0" err="1"/>
              <a:t>teroriste</a:t>
            </a:r>
            <a:r>
              <a:rPr lang="en-IN" dirty="0"/>
              <a:t>, </a:t>
            </a:r>
            <a:r>
              <a:rPr lang="en-IN" dirty="0" err="1"/>
              <a:t>astfel</a:t>
            </a:r>
            <a:r>
              <a:rPr lang="en-IN" dirty="0"/>
              <a:t> de </a:t>
            </a:r>
            <a:r>
              <a:rPr lang="en-IN" dirty="0" err="1"/>
              <a:t>hotărâri</a:t>
            </a:r>
            <a:r>
              <a:rPr lang="en-IN" dirty="0"/>
              <a:t> conform </a:t>
            </a:r>
            <a:r>
              <a:rPr lang="en-IN" dirty="0" err="1"/>
              <a:t>articolului</a:t>
            </a:r>
            <a:r>
              <a:rPr lang="en-IN" dirty="0"/>
              <a:t> 15 nu </a:t>
            </a:r>
            <a:r>
              <a:rPr lang="en-IN" dirty="0" err="1"/>
              <a:t>beneficiază</a:t>
            </a:r>
            <a:r>
              <a:rPr lang="en-IN" dirty="0"/>
              <a:t> de un </a:t>
            </a:r>
            <a:r>
              <a:rPr lang="en-IN" dirty="0" err="1"/>
              <a:t>tratament</a:t>
            </a:r>
            <a:r>
              <a:rPr lang="en-IN" dirty="0"/>
              <a:t> special </a:t>
            </a:r>
            <a:r>
              <a:rPr lang="en-IN" dirty="0" err="1"/>
              <a:t>doar</a:t>
            </a:r>
            <a:r>
              <a:rPr lang="en-IN" dirty="0"/>
              <a:t> </a:t>
            </a:r>
            <a:r>
              <a:rPr lang="en-IN" dirty="0" err="1"/>
              <a:t>pentru</a:t>
            </a:r>
            <a:r>
              <a:rPr lang="en-IN" dirty="0"/>
              <a:t> </a:t>
            </a:r>
            <a:r>
              <a:rPr lang="en-IN" dirty="0" err="1"/>
              <a:t>că</a:t>
            </a:r>
            <a:r>
              <a:rPr lang="en-IN" dirty="0"/>
              <a:t> </a:t>
            </a:r>
            <a:r>
              <a:rPr lang="en-IN" dirty="0" err="1"/>
              <a:t>este</a:t>
            </a:r>
            <a:r>
              <a:rPr lang="en-IN" dirty="0"/>
              <a:t> </a:t>
            </a:r>
            <a:r>
              <a:rPr lang="en-IN" dirty="0" err="1"/>
              <a:t>implicat</a:t>
            </a:r>
            <a:r>
              <a:rPr lang="en-IN" dirty="0"/>
              <a:t> </a:t>
            </a:r>
            <a:r>
              <a:rPr lang="en-IN" dirty="0" err="1"/>
              <a:t>terorismul</a:t>
            </a:r>
            <a:r>
              <a:rPr lang="en-IN" dirty="0"/>
              <a:t>. Este </a:t>
            </a:r>
            <a:r>
              <a:rPr lang="en-IN" dirty="0" err="1"/>
              <a:t>atitudinea</a:t>
            </a:r>
            <a:r>
              <a:rPr lang="en-IN" dirty="0"/>
              <a:t> </a:t>
            </a:r>
            <a:r>
              <a:rPr lang="en-IN" dirty="0" err="1"/>
              <a:t>generală</a:t>
            </a:r>
            <a:r>
              <a:rPr lang="en-IN" dirty="0"/>
              <a:t> pe care CEDO o </a:t>
            </a:r>
            <a:r>
              <a:rPr lang="en-IN" dirty="0" err="1"/>
              <a:t>adoptă</a:t>
            </a:r>
            <a:r>
              <a:rPr lang="en-IN" dirty="0"/>
              <a:t> </a:t>
            </a:r>
            <a:r>
              <a:rPr lang="en-IN" dirty="0" err="1"/>
              <a:t>în</a:t>
            </a:r>
            <a:r>
              <a:rPr lang="en-IN" dirty="0"/>
              <a:t> </a:t>
            </a:r>
            <a:r>
              <a:rPr lang="en-IN" dirty="0" err="1"/>
              <a:t>toate</a:t>
            </a:r>
            <a:r>
              <a:rPr lang="en-IN" dirty="0"/>
              <a:t> </a:t>
            </a:r>
            <a:r>
              <a:rPr lang="en-IN" dirty="0" err="1"/>
              <a:t>cererile</a:t>
            </a:r>
            <a:r>
              <a:rPr lang="en-IN" dirty="0"/>
              <a:t> </a:t>
            </a:r>
            <a:r>
              <a:rPr lang="en-IN" dirty="0" err="1"/>
              <a:t>în</a:t>
            </a:r>
            <a:r>
              <a:rPr lang="en-IN" dirty="0"/>
              <a:t> care </a:t>
            </a:r>
            <a:r>
              <a:rPr lang="en-IN" dirty="0" err="1"/>
              <a:t>intră</a:t>
            </a:r>
            <a:r>
              <a:rPr lang="en-IN" dirty="0"/>
              <a:t> </a:t>
            </a:r>
            <a:r>
              <a:rPr lang="en-IN" dirty="0" err="1"/>
              <a:t>în</a:t>
            </a:r>
            <a:r>
              <a:rPr lang="en-IN" dirty="0"/>
              <a:t> </a:t>
            </a:r>
            <a:r>
              <a:rPr lang="en-IN" dirty="0" err="1"/>
              <a:t>joc</a:t>
            </a:r>
            <a:r>
              <a:rPr lang="en-IN" dirty="0"/>
              <a:t> </a:t>
            </a:r>
            <a:r>
              <a:rPr lang="en-IN" dirty="0" err="1"/>
              <a:t>articolul</a:t>
            </a:r>
            <a:r>
              <a:rPr lang="en-IN" dirty="0"/>
              <a:t> 15; nu </a:t>
            </a:r>
            <a:r>
              <a:rPr lang="en-IN" dirty="0" err="1"/>
              <a:t>este</a:t>
            </a:r>
            <a:r>
              <a:rPr lang="en-IN" dirty="0"/>
              <a:t> </a:t>
            </a:r>
            <a:r>
              <a:rPr lang="en-IN" dirty="0" err="1"/>
              <a:t>rezervat</a:t>
            </a:r>
            <a:r>
              <a:rPr lang="en-IN" dirty="0"/>
              <a:t> </a:t>
            </a:r>
            <a:r>
              <a:rPr lang="en-IN" dirty="0" err="1"/>
              <a:t>pentru</a:t>
            </a:r>
            <a:r>
              <a:rPr lang="en-IN" dirty="0"/>
              <a:t> </a:t>
            </a:r>
            <a:r>
              <a:rPr lang="en-IN" dirty="0" err="1"/>
              <a:t>utilizare</a:t>
            </a:r>
            <a:r>
              <a:rPr lang="en-IN" dirty="0"/>
              <a:t> </a:t>
            </a:r>
            <a:r>
              <a:rPr lang="en-IN" dirty="0" err="1"/>
              <a:t>numai</a:t>
            </a:r>
            <a:r>
              <a:rPr lang="en-IN" dirty="0"/>
              <a:t> </a:t>
            </a:r>
            <a:r>
              <a:rPr lang="en-IN" dirty="0" err="1"/>
              <a:t>atunci</a:t>
            </a:r>
            <a:r>
              <a:rPr lang="en-IN" dirty="0"/>
              <a:t> </a:t>
            </a:r>
            <a:r>
              <a:rPr lang="en-IN" dirty="0" err="1"/>
              <a:t>când</a:t>
            </a:r>
            <a:r>
              <a:rPr lang="en-IN" dirty="0"/>
              <a:t> </a:t>
            </a:r>
            <a:r>
              <a:rPr lang="en-IN" dirty="0" err="1"/>
              <a:t>situația</a:t>
            </a:r>
            <a:r>
              <a:rPr lang="en-IN" dirty="0"/>
              <a:t> de </a:t>
            </a:r>
            <a:r>
              <a:rPr lang="en-IN" dirty="0" err="1"/>
              <a:t>urgență</a:t>
            </a:r>
            <a:r>
              <a:rPr lang="en-IN" dirty="0"/>
              <a:t> </a:t>
            </a:r>
            <a:r>
              <a:rPr lang="en-IN" dirty="0" err="1"/>
              <a:t>apare</a:t>
            </a:r>
            <a:r>
              <a:rPr lang="en-IN" dirty="0"/>
              <a:t> din </a:t>
            </a:r>
            <a:r>
              <a:rPr lang="en-IN" dirty="0" err="1"/>
              <a:t>cauza</a:t>
            </a:r>
            <a:r>
              <a:rPr lang="en-IN" dirty="0"/>
              <a:t> </a:t>
            </a:r>
            <a:r>
              <a:rPr lang="en-IN" dirty="0" err="1"/>
              <a:t>terorismului</a:t>
            </a:r>
            <a:r>
              <a:rPr lang="en-IN" dirty="0"/>
              <a:t>.</a:t>
            </a:r>
            <a:endParaRPr lang="ru-MD" dirty="0"/>
          </a:p>
        </p:txBody>
      </p:sp>
    </p:spTree>
    <p:extLst>
      <p:ext uri="{BB962C8B-B14F-4D97-AF65-F5344CB8AC3E}">
        <p14:creationId xmlns:p14="http://schemas.microsoft.com/office/powerpoint/2010/main" val="885252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D2F6F2-50D4-4E89-9F67-EA5B2744988B}"/>
              </a:ext>
            </a:extLst>
          </p:cNvPr>
          <p:cNvSpPr>
            <a:spLocks noGrp="1"/>
          </p:cNvSpPr>
          <p:nvPr>
            <p:ph type="title"/>
          </p:nvPr>
        </p:nvSpPr>
        <p:spPr/>
        <p:txBody>
          <a:bodyPr/>
          <a:lstStyle/>
          <a:p>
            <a:pPr algn="ctr"/>
            <a:r>
              <a:rPr lang="en-IN" dirty="0" err="1"/>
              <a:t>Reprezintă</a:t>
            </a:r>
            <a:r>
              <a:rPr lang="en-IN" dirty="0"/>
              <a:t> </a:t>
            </a:r>
            <a:r>
              <a:rPr lang="en-IN" dirty="0" err="1"/>
              <a:t>terorismul</a:t>
            </a:r>
            <a:r>
              <a:rPr lang="en-IN" dirty="0"/>
              <a:t> o </a:t>
            </a:r>
            <a:r>
              <a:rPr lang="en-IN" dirty="0" err="1"/>
              <a:t>excepție</a:t>
            </a:r>
            <a:r>
              <a:rPr lang="en-IN" dirty="0"/>
              <a:t> de la </a:t>
            </a:r>
            <a:r>
              <a:rPr lang="en-IN" dirty="0" err="1"/>
              <a:t>regulă</a:t>
            </a:r>
            <a:r>
              <a:rPr lang="en-IN" dirty="0"/>
              <a:t>?</a:t>
            </a:r>
            <a:endParaRPr lang="ru-MD" dirty="0"/>
          </a:p>
        </p:txBody>
      </p:sp>
      <p:sp>
        <p:nvSpPr>
          <p:cNvPr id="3" name="Content Placeholder 2">
            <a:extLst>
              <a:ext uri="{FF2B5EF4-FFF2-40B4-BE49-F238E27FC236}">
                <a16:creationId xmlns:a16="http://schemas.microsoft.com/office/drawing/2014/main" xmlns="" id="{ECF6AE29-6A1E-46E8-9E54-E68679BDA128}"/>
              </a:ext>
            </a:extLst>
          </p:cNvPr>
          <p:cNvSpPr>
            <a:spLocks noGrp="1"/>
          </p:cNvSpPr>
          <p:nvPr>
            <p:ph idx="1"/>
          </p:nvPr>
        </p:nvSpPr>
        <p:spPr/>
        <p:txBody>
          <a:bodyPr>
            <a:normAutofit fontScale="62500" lnSpcReduction="20000"/>
          </a:bodyPr>
          <a:lstStyle/>
          <a:p>
            <a:pPr algn="just"/>
            <a:r>
              <a:rPr lang="ro-RO" dirty="0"/>
              <a:t>E</a:t>
            </a:r>
            <a:r>
              <a:rPr lang="en-IN" dirty="0" err="1"/>
              <a:t>ste</a:t>
            </a:r>
            <a:r>
              <a:rPr lang="en-IN" dirty="0"/>
              <a:t> </a:t>
            </a:r>
            <a:r>
              <a:rPr lang="en-IN" dirty="0" err="1"/>
              <a:t>clar</a:t>
            </a:r>
            <a:r>
              <a:rPr lang="en-IN" dirty="0"/>
              <a:t> </a:t>
            </a:r>
            <a:r>
              <a:rPr lang="en-IN" dirty="0" err="1"/>
              <a:t>că</a:t>
            </a:r>
            <a:r>
              <a:rPr lang="en-IN" dirty="0"/>
              <a:t> </a:t>
            </a:r>
            <a:r>
              <a:rPr lang="en-IN" dirty="0" err="1"/>
              <a:t>Curtea</a:t>
            </a:r>
            <a:r>
              <a:rPr lang="en-IN" dirty="0"/>
              <a:t> </a:t>
            </a:r>
            <a:r>
              <a:rPr lang="en-IN" dirty="0" err="1"/>
              <a:t>acordă</a:t>
            </a:r>
            <a:r>
              <a:rPr lang="en-IN" dirty="0"/>
              <a:t> „</a:t>
            </a:r>
            <a:r>
              <a:rPr lang="en-IN" dirty="0" err="1"/>
              <a:t>luptei</a:t>
            </a:r>
            <a:r>
              <a:rPr lang="en-IN" dirty="0"/>
              <a:t> </a:t>
            </a:r>
            <a:r>
              <a:rPr lang="en-IN" dirty="0" err="1"/>
              <a:t>împotriva</a:t>
            </a:r>
            <a:r>
              <a:rPr lang="en-IN" dirty="0"/>
              <a:t> </a:t>
            </a:r>
            <a:r>
              <a:rPr lang="en-IN" dirty="0" err="1"/>
              <a:t>terorismului</a:t>
            </a:r>
            <a:r>
              <a:rPr lang="en-IN" dirty="0"/>
              <a:t>” un </a:t>
            </a:r>
            <a:r>
              <a:rPr lang="en-IN" dirty="0" err="1"/>
              <a:t>loc</a:t>
            </a:r>
            <a:r>
              <a:rPr lang="en-IN" dirty="0"/>
              <a:t> special </a:t>
            </a:r>
            <a:r>
              <a:rPr lang="en-IN" dirty="0" err="1"/>
              <a:t>în</a:t>
            </a:r>
            <a:r>
              <a:rPr lang="en-IN" dirty="0"/>
              <a:t> </a:t>
            </a:r>
            <a:r>
              <a:rPr lang="en-IN" dirty="0" err="1"/>
              <a:t>cadrul</a:t>
            </a:r>
            <a:r>
              <a:rPr lang="en-IN" dirty="0"/>
              <a:t> </a:t>
            </a:r>
            <a:r>
              <a:rPr lang="en-IN" dirty="0" err="1"/>
              <a:t>procesului</a:t>
            </a:r>
            <a:r>
              <a:rPr lang="en-IN" dirty="0"/>
              <a:t> </a:t>
            </a:r>
            <a:r>
              <a:rPr lang="en-IN" dirty="0" err="1"/>
              <a:t>decizional</a:t>
            </a:r>
            <a:r>
              <a:rPr lang="en-IN" dirty="0"/>
              <a:t> al </a:t>
            </a:r>
            <a:r>
              <a:rPr lang="en-IN" dirty="0" err="1"/>
              <a:t>CtEDO</a:t>
            </a:r>
            <a:r>
              <a:rPr lang="en-IN" dirty="0"/>
              <a:t>. </a:t>
            </a:r>
            <a:r>
              <a:rPr lang="en-IN" dirty="0" err="1"/>
              <a:t>În</a:t>
            </a:r>
            <a:r>
              <a:rPr lang="en-IN" dirty="0"/>
              <a:t> general, </a:t>
            </a:r>
            <a:r>
              <a:rPr lang="en-IN" dirty="0" err="1"/>
              <a:t>este</a:t>
            </a:r>
            <a:r>
              <a:rPr lang="en-IN" dirty="0"/>
              <a:t> </a:t>
            </a:r>
            <a:r>
              <a:rPr lang="en-IN" dirty="0" err="1"/>
              <a:t>dispusă</a:t>
            </a:r>
            <a:r>
              <a:rPr lang="en-IN" dirty="0"/>
              <a:t> </a:t>
            </a:r>
            <a:r>
              <a:rPr lang="en-IN" dirty="0" err="1"/>
              <a:t>să</a:t>
            </a:r>
            <a:r>
              <a:rPr lang="en-IN" dirty="0"/>
              <a:t> </a:t>
            </a:r>
            <a:r>
              <a:rPr lang="en-IN" dirty="0" err="1"/>
              <a:t>acorde</a:t>
            </a:r>
            <a:r>
              <a:rPr lang="en-IN" dirty="0"/>
              <a:t> </a:t>
            </a:r>
            <a:r>
              <a:rPr lang="en-IN" dirty="0" err="1"/>
              <a:t>statelor</a:t>
            </a:r>
            <a:r>
              <a:rPr lang="en-IN" dirty="0"/>
              <a:t> o </a:t>
            </a:r>
            <a:r>
              <a:rPr lang="en-IN" dirty="0" err="1"/>
              <a:t>marjă</a:t>
            </a:r>
            <a:r>
              <a:rPr lang="en-IN" dirty="0"/>
              <a:t> </a:t>
            </a:r>
            <a:r>
              <a:rPr lang="en-IN" dirty="0" err="1"/>
              <a:t>largă</a:t>
            </a:r>
            <a:r>
              <a:rPr lang="en-IN" dirty="0"/>
              <a:t> de </a:t>
            </a:r>
            <a:r>
              <a:rPr lang="en-IN" dirty="0" err="1"/>
              <a:t>combatere</a:t>
            </a:r>
            <a:r>
              <a:rPr lang="en-IN" dirty="0"/>
              <a:t> a </a:t>
            </a:r>
            <a:r>
              <a:rPr lang="en-IN" dirty="0" err="1"/>
              <a:t>terorismului</a:t>
            </a:r>
            <a:r>
              <a:rPr lang="en-IN" dirty="0"/>
              <a:t> din </a:t>
            </a:r>
            <a:r>
              <a:rPr lang="en-IN" dirty="0" err="1"/>
              <a:t>nenumăratele</a:t>
            </a:r>
            <a:r>
              <a:rPr lang="en-IN" dirty="0"/>
              <a:t> motive </a:t>
            </a:r>
            <a:r>
              <a:rPr lang="en-IN" dirty="0" err="1"/>
              <a:t>identificate</a:t>
            </a:r>
            <a:r>
              <a:rPr lang="en-IN" dirty="0"/>
              <a:t> </a:t>
            </a:r>
            <a:r>
              <a:rPr lang="en-IN" dirty="0" err="1"/>
              <a:t>mai</a:t>
            </a:r>
            <a:r>
              <a:rPr lang="en-IN" dirty="0"/>
              <a:t> sus </a:t>
            </a:r>
            <a:r>
              <a:rPr lang="en-IN" dirty="0" err="1"/>
              <a:t>și</a:t>
            </a:r>
            <a:r>
              <a:rPr lang="en-IN" dirty="0"/>
              <a:t> </a:t>
            </a:r>
            <a:r>
              <a:rPr lang="en-IN" dirty="0" err="1"/>
              <a:t>este</a:t>
            </a:r>
            <a:r>
              <a:rPr lang="en-IN" dirty="0"/>
              <a:t> </a:t>
            </a:r>
            <a:r>
              <a:rPr lang="en-IN" dirty="0" err="1"/>
              <a:t>pregătită</a:t>
            </a:r>
            <a:r>
              <a:rPr lang="en-IN" dirty="0"/>
              <a:t> </a:t>
            </a:r>
            <a:r>
              <a:rPr lang="en-IN" dirty="0" err="1"/>
              <a:t>să</a:t>
            </a:r>
            <a:r>
              <a:rPr lang="en-IN" dirty="0"/>
              <a:t> </a:t>
            </a:r>
            <a:r>
              <a:rPr lang="en-IN" dirty="0" err="1"/>
              <a:t>reducă</a:t>
            </a:r>
            <a:r>
              <a:rPr lang="en-IN" dirty="0"/>
              <a:t> </a:t>
            </a:r>
            <a:r>
              <a:rPr lang="en-IN" dirty="0" err="1"/>
              <a:t>anumite</a:t>
            </a:r>
            <a:r>
              <a:rPr lang="en-IN" dirty="0"/>
              <a:t> </a:t>
            </a:r>
            <a:r>
              <a:rPr lang="en-IN" dirty="0" err="1"/>
              <a:t>standarde</a:t>
            </a:r>
            <a:r>
              <a:rPr lang="en-IN" dirty="0"/>
              <a:t> </a:t>
            </a:r>
            <a:r>
              <a:rPr lang="en-IN" dirty="0" err="1"/>
              <a:t>cerute</a:t>
            </a:r>
            <a:r>
              <a:rPr lang="en-IN" dirty="0"/>
              <a:t> de </a:t>
            </a:r>
            <a:r>
              <a:rPr lang="en-IN" dirty="0" err="1"/>
              <a:t>Convenție</a:t>
            </a:r>
            <a:r>
              <a:rPr lang="en-IN" dirty="0"/>
              <a:t>, </a:t>
            </a:r>
            <a:r>
              <a:rPr lang="en-IN" dirty="0" err="1"/>
              <a:t>așa</a:t>
            </a:r>
            <a:r>
              <a:rPr lang="en-IN" dirty="0"/>
              <a:t> cum se </a:t>
            </a:r>
            <a:r>
              <a:rPr lang="en-IN" dirty="0" err="1"/>
              <a:t>poate</a:t>
            </a:r>
            <a:r>
              <a:rPr lang="en-IN" dirty="0"/>
              <a:t> </a:t>
            </a:r>
            <a:r>
              <a:rPr lang="en-IN" dirty="0" err="1"/>
              <a:t>observa</a:t>
            </a:r>
            <a:r>
              <a:rPr lang="en-IN" dirty="0"/>
              <a:t> </a:t>
            </a:r>
            <a:r>
              <a:rPr lang="en-IN" dirty="0" err="1"/>
              <a:t>în</a:t>
            </a:r>
            <a:r>
              <a:rPr lang="en-IN" dirty="0"/>
              <a:t> </a:t>
            </a:r>
            <a:r>
              <a:rPr lang="en-IN" dirty="0" err="1"/>
              <a:t>tratarea</a:t>
            </a:r>
            <a:r>
              <a:rPr lang="en-IN" dirty="0"/>
              <a:t> </a:t>
            </a:r>
            <a:r>
              <a:rPr lang="en-IN" dirty="0" err="1"/>
              <a:t>criteriului</a:t>
            </a:r>
            <a:r>
              <a:rPr lang="en-IN" dirty="0"/>
              <a:t> „</a:t>
            </a:r>
            <a:r>
              <a:rPr lang="en-IN" dirty="0" err="1"/>
              <a:t>suspiciunii</a:t>
            </a:r>
            <a:r>
              <a:rPr lang="en-IN" dirty="0"/>
              <a:t> </a:t>
            </a:r>
            <a:r>
              <a:rPr lang="en-IN" dirty="0" err="1"/>
              <a:t>rezonabile</a:t>
            </a:r>
            <a:r>
              <a:rPr lang="en-IN" dirty="0"/>
              <a:t>” de la </a:t>
            </a:r>
            <a:r>
              <a:rPr lang="en-IN" dirty="0" err="1"/>
              <a:t>articolul</a:t>
            </a:r>
            <a:r>
              <a:rPr lang="en-IN" dirty="0"/>
              <a:t> 5(1)(c). </a:t>
            </a:r>
            <a:r>
              <a:rPr lang="en-IN" dirty="0" err="1"/>
              <a:t>Acest</a:t>
            </a:r>
            <a:r>
              <a:rPr lang="en-IN" dirty="0"/>
              <a:t> </a:t>
            </a:r>
            <a:r>
              <a:rPr lang="en-IN" dirty="0" err="1"/>
              <a:t>lucru</a:t>
            </a:r>
            <a:r>
              <a:rPr lang="en-IN" dirty="0"/>
              <a:t> nu </a:t>
            </a:r>
            <a:r>
              <a:rPr lang="en-IN" dirty="0" err="1"/>
              <a:t>înseamnă</a:t>
            </a:r>
            <a:r>
              <a:rPr lang="en-IN" dirty="0"/>
              <a:t> </a:t>
            </a:r>
            <a:r>
              <a:rPr lang="en-IN" dirty="0" err="1"/>
              <a:t>că</a:t>
            </a:r>
            <a:r>
              <a:rPr lang="en-IN" dirty="0"/>
              <a:t> </a:t>
            </a:r>
            <a:r>
              <a:rPr lang="en-IN" dirty="0" err="1"/>
              <a:t>consideră</a:t>
            </a:r>
            <a:r>
              <a:rPr lang="en-IN" dirty="0"/>
              <a:t> </a:t>
            </a:r>
            <a:r>
              <a:rPr lang="en-IN" dirty="0" err="1"/>
              <a:t>terorismul</a:t>
            </a:r>
            <a:r>
              <a:rPr lang="en-IN" dirty="0"/>
              <a:t> </a:t>
            </a:r>
            <a:r>
              <a:rPr lang="en-IN" dirty="0" err="1"/>
              <a:t>dinainte</a:t>
            </a:r>
            <a:r>
              <a:rPr lang="en-IN" dirty="0"/>
              <a:t> de 9/11 ca </a:t>
            </a:r>
            <a:r>
              <a:rPr lang="en-IN" dirty="0" err="1"/>
              <a:t>fiind</a:t>
            </a:r>
            <a:r>
              <a:rPr lang="en-IN" dirty="0"/>
              <a:t> </a:t>
            </a:r>
            <a:r>
              <a:rPr lang="en-IN" dirty="0" err="1"/>
              <a:t>excepțional</a:t>
            </a:r>
            <a:r>
              <a:rPr lang="en-IN" dirty="0"/>
              <a:t> </a:t>
            </a:r>
            <a:r>
              <a:rPr lang="en-IN" dirty="0" err="1"/>
              <a:t>pentru</a:t>
            </a:r>
            <a:r>
              <a:rPr lang="en-IN" dirty="0"/>
              <a:t> </a:t>
            </a:r>
            <a:r>
              <a:rPr lang="en-IN" dirty="0" err="1"/>
              <a:t>cadrul</a:t>
            </a:r>
            <a:r>
              <a:rPr lang="en-IN" dirty="0"/>
              <a:t> </a:t>
            </a:r>
            <a:r>
              <a:rPr lang="en-IN" dirty="0" err="1"/>
              <a:t>său</a:t>
            </a:r>
            <a:r>
              <a:rPr lang="en-IN" dirty="0"/>
              <a:t> </a:t>
            </a:r>
            <a:r>
              <a:rPr lang="en-IN" dirty="0" err="1"/>
              <a:t>jurisdicțional</a:t>
            </a:r>
            <a:r>
              <a:rPr lang="en-IN" dirty="0"/>
              <a:t> </a:t>
            </a:r>
            <a:r>
              <a:rPr lang="en-IN" dirty="0" err="1"/>
              <a:t>sau</a:t>
            </a:r>
            <a:r>
              <a:rPr lang="en-IN" dirty="0"/>
              <a:t> </a:t>
            </a:r>
            <a:r>
              <a:rPr lang="en-IN" dirty="0" err="1"/>
              <a:t>dincolo</a:t>
            </a:r>
            <a:r>
              <a:rPr lang="en-IN" dirty="0"/>
              <a:t> de </a:t>
            </a:r>
            <a:r>
              <a:rPr lang="en-IN" dirty="0" err="1"/>
              <a:t>statul</a:t>
            </a:r>
            <a:r>
              <a:rPr lang="en-IN" dirty="0"/>
              <a:t> de </a:t>
            </a:r>
            <a:r>
              <a:rPr lang="en-IN" dirty="0" err="1"/>
              <a:t>drept</a:t>
            </a:r>
            <a:r>
              <a:rPr lang="en-IN" dirty="0"/>
              <a:t>.</a:t>
            </a:r>
            <a:endParaRPr lang="ro-RO" dirty="0"/>
          </a:p>
          <a:p>
            <a:pPr algn="just"/>
            <a:r>
              <a:rPr lang="ro-RO" dirty="0"/>
              <a:t>Poziția specială oferită de </a:t>
            </a:r>
            <a:r>
              <a:rPr lang="ro-RO" dirty="0" err="1"/>
              <a:t>CtEDO</a:t>
            </a:r>
            <a:r>
              <a:rPr lang="ro-RO" dirty="0"/>
              <a:t> nu este exclusivă pentru cazurile de terorism. Curtea a motivat, de exemplu, că combaterea crimei organizate (</a:t>
            </a:r>
            <a:r>
              <a:rPr lang="en-IN" dirty="0"/>
              <a:t> Kennedy v. the United Kingdom, application no. 26839/05 (2010) ECtHR, para. 190</a:t>
            </a:r>
            <a:r>
              <a:rPr lang="ro-RO" dirty="0"/>
              <a:t>) și spionajul1(</a:t>
            </a:r>
            <a:r>
              <a:rPr lang="en-IN" dirty="0" err="1"/>
              <a:t>Klass</a:t>
            </a:r>
            <a:r>
              <a:rPr lang="en-IN" dirty="0"/>
              <a:t> v. Germany, para. 48.</a:t>
            </a:r>
            <a:r>
              <a:rPr lang="ro-RO" dirty="0"/>
              <a:t>) au poziții similare în cadrul Convenției. Atitudinea CEDO față de terorism nu înseamnă că Înaltele Părți Contractante pot acționa în orice mod pe care îl consideră cel mai adecvat pentru a învinge amenințarea.144 Mai degrabă, prin marjă, Curtea le acordă o mai mare flexibilitate pentru a opera fără a încălca CEDO și relaxează nivelul de control pe care îl va întreprinde.</a:t>
            </a:r>
          </a:p>
          <a:p>
            <a:pPr marL="0" indent="0" algn="just">
              <a:buNone/>
            </a:pPr>
            <a:r>
              <a:rPr lang="ro-RO" dirty="0" err="1"/>
              <a:t>CtEDO</a:t>
            </a:r>
            <a:r>
              <a:rPr lang="ro-RO" dirty="0"/>
              <a:t> nu dorește să se abată de la interpretările stabilite ale drepturilor Convenției și nu va interpreta un articol dincolo de limitele sale pentru a se adapta la lupta împotriva terorismului. Acest lucru poate fi văzut în tratarea „promptitudinii” de către Curte în temeiul articolului 5. Cu posibila excepție a deciziei </a:t>
            </a:r>
            <a:r>
              <a:rPr lang="ro-RO" dirty="0" err="1"/>
              <a:t>Brogan</a:t>
            </a:r>
            <a:r>
              <a:rPr lang="ro-RO" dirty="0"/>
              <a:t> și alții împotriva Regatului Unit, care a fost criticată pentru introducerea marjei în articolul 5, CEDO a respins, de asemenea, argumentele pârâtului care concurau pentru utilizarea marjei în domeniile dreptului Convenției în care dreptul în cauză nu permite o astfel de utilizare. Acest lucru este evident în special în decizia </a:t>
            </a:r>
            <a:r>
              <a:rPr lang="ro-RO" dirty="0" err="1"/>
              <a:t>Chahal</a:t>
            </a:r>
            <a:r>
              <a:rPr lang="ro-RO" dirty="0"/>
              <a:t> împotriva Regatului Unit.</a:t>
            </a:r>
          </a:p>
          <a:p>
            <a:pPr marL="0" indent="0" algn="just">
              <a:buNone/>
            </a:pPr>
            <a:r>
              <a:rPr lang="ro-RO" dirty="0"/>
              <a:t>Curtea refuză să permită statelor să combată terorismul fără supraveghere europeană deoarece consideră că sistemul Convenției este suficient de robust și de adaptabil pentru a gestiona orice cerere care susține încălcarea unui drept aflat sub jurisdicția sa, indiferent de</a:t>
            </a:r>
          </a:p>
          <a:p>
            <a:pPr marL="0" indent="0" algn="just">
              <a:buNone/>
            </a:pPr>
            <a:r>
              <a:rPr lang="ro-RO" dirty="0"/>
              <a:t> împrejurările din care rezultă. Ea consideră că statele pot contracara efectiv amenințările teroriste fără a încălca Convenția și, în cazul în care statele consideră că este imposibil să facă acest lucru, ele trebuie să se folosească de clauza de derogare prevăzută la articolul 15.</a:t>
            </a:r>
          </a:p>
          <a:p>
            <a:endParaRPr lang="ru-MD" dirty="0"/>
          </a:p>
        </p:txBody>
      </p:sp>
    </p:spTree>
    <p:extLst>
      <p:ext uri="{BB962C8B-B14F-4D97-AF65-F5344CB8AC3E}">
        <p14:creationId xmlns:p14="http://schemas.microsoft.com/office/powerpoint/2010/main" val="3050822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AC28F0-A3BD-4251-B39D-1B8A356E8213}"/>
              </a:ext>
            </a:extLst>
          </p:cNvPr>
          <p:cNvSpPr>
            <a:spLocks noGrp="1"/>
          </p:cNvSpPr>
          <p:nvPr>
            <p:ph type="title"/>
          </p:nvPr>
        </p:nvSpPr>
        <p:spPr/>
        <p:txBody>
          <a:bodyPr/>
          <a:lstStyle/>
          <a:p>
            <a:pPr algn="ctr"/>
            <a:r>
              <a:rPr lang="en-IN" dirty="0" err="1"/>
              <a:t>concluzii</a:t>
            </a:r>
            <a:endParaRPr lang="ru-MD" dirty="0"/>
          </a:p>
        </p:txBody>
      </p:sp>
      <p:sp>
        <p:nvSpPr>
          <p:cNvPr id="3" name="Content Placeholder 2">
            <a:extLst>
              <a:ext uri="{FF2B5EF4-FFF2-40B4-BE49-F238E27FC236}">
                <a16:creationId xmlns:a16="http://schemas.microsoft.com/office/drawing/2014/main" xmlns="" id="{F1037166-183C-4BF4-A7D1-8CAAB01E57E8}"/>
              </a:ext>
            </a:extLst>
          </p:cNvPr>
          <p:cNvSpPr>
            <a:spLocks noGrp="1"/>
          </p:cNvSpPr>
          <p:nvPr>
            <p:ph idx="1"/>
          </p:nvPr>
        </p:nvSpPr>
        <p:spPr/>
        <p:txBody>
          <a:bodyPr/>
          <a:lstStyle/>
          <a:p>
            <a:r>
              <a:rPr lang="en-IN" dirty="0" err="1"/>
              <a:t>Terorismul</a:t>
            </a:r>
            <a:r>
              <a:rPr lang="en-IN" dirty="0"/>
              <a:t> </a:t>
            </a:r>
            <a:r>
              <a:rPr lang="en-IN" dirty="0" err="1"/>
              <a:t>este</a:t>
            </a:r>
            <a:r>
              <a:rPr lang="en-IN" dirty="0"/>
              <a:t> </a:t>
            </a:r>
            <a:r>
              <a:rPr lang="en-IN" dirty="0" err="1"/>
              <a:t>considerat</a:t>
            </a:r>
            <a:r>
              <a:rPr lang="en-IN" dirty="0"/>
              <a:t> </a:t>
            </a:r>
            <a:r>
              <a:rPr lang="en-IN" b="1" dirty="0"/>
              <a:t>o </a:t>
            </a:r>
            <a:r>
              <a:rPr lang="en-IN" b="1" dirty="0" err="1"/>
              <a:t>crimă</a:t>
            </a:r>
            <a:r>
              <a:rPr lang="en-IN" b="1" dirty="0"/>
              <a:t> </a:t>
            </a:r>
            <a:r>
              <a:rPr lang="en-IN" b="1" dirty="0" err="1"/>
              <a:t>internațională</a:t>
            </a:r>
            <a:r>
              <a:rPr lang="en-IN" dirty="0"/>
              <a:t>, nu un delict, </a:t>
            </a:r>
            <a:r>
              <a:rPr lang="en-IN" dirty="0" err="1"/>
              <a:t>deoarece</a:t>
            </a:r>
            <a:r>
              <a:rPr lang="en-IN" dirty="0"/>
              <a:t>:</a:t>
            </a:r>
          </a:p>
          <a:p>
            <a:pPr>
              <a:buFont typeface="Arial" panose="020B0604020202020204" pitchFamily="34" charset="0"/>
              <a:buChar char="•"/>
            </a:pPr>
            <a:r>
              <a:rPr lang="en-IN" dirty="0"/>
              <a:t>Este </a:t>
            </a:r>
            <a:r>
              <a:rPr lang="en-IN" dirty="0" err="1"/>
              <a:t>incriminat</a:t>
            </a:r>
            <a:r>
              <a:rPr lang="en-IN" dirty="0"/>
              <a:t> </a:t>
            </a:r>
            <a:r>
              <a:rPr lang="en-IN" dirty="0" err="1"/>
              <a:t>prin</a:t>
            </a:r>
            <a:r>
              <a:rPr lang="en-IN" dirty="0"/>
              <a:t> multiple </a:t>
            </a:r>
            <a:r>
              <a:rPr lang="en-IN" dirty="0" err="1"/>
              <a:t>convenții</a:t>
            </a:r>
            <a:r>
              <a:rPr lang="en-IN" dirty="0"/>
              <a:t> </a:t>
            </a:r>
            <a:r>
              <a:rPr lang="en-IN" dirty="0" err="1"/>
              <a:t>și</a:t>
            </a:r>
            <a:r>
              <a:rPr lang="en-IN" dirty="0"/>
              <a:t> </a:t>
            </a:r>
            <a:r>
              <a:rPr lang="en-IN" dirty="0" err="1"/>
              <a:t>rezoluții</a:t>
            </a:r>
            <a:r>
              <a:rPr lang="en-IN" dirty="0"/>
              <a:t> </a:t>
            </a:r>
            <a:r>
              <a:rPr lang="en-IN" dirty="0" err="1"/>
              <a:t>internaționale</a:t>
            </a:r>
            <a:r>
              <a:rPr lang="en-IN" dirty="0"/>
              <a:t>.</a:t>
            </a:r>
          </a:p>
          <a:p>
            <a:pPr>
              <a:buFont typeface="Arial" panose="020B0604020202020204" pitchFamily="34" charset="0"/>
              <a:buChar char="•"/>
            </a:pPr>
            <a:r>
              <a:rPr lang="en-IN" dirty="0" err="1"/>
              <a:t>Poate</a:t>
            </a:r>
            <a:r>
              <a:rPr lang="en-IN" dirty="0"/>
              <a:t> fi </a:t>
            </a:r>
            <a:r>
              <a:rPr lang="en-IN" dirty="0" err="1"/>
              <a:t>încadrat</a:t>
            </a:r>
            <a:r>
              <a:rPr lang="en-IN" dirty="0"/>
              <a:t> ca </a:t>
            </a:r>
            <a:r>
              <a:rPr lang="en-IN" b="1" dirty="0" err="1"/>
              <a:t>crimă</a:t>
            </a:r>
            <a:r>
              <a:rPr lang="en-IN" b="1" dirty="0"/>
              <a:t> </a:t>
            </a:r>
            <a:r>
              <a:rPr lang="en-IN" b="1" dirty="0" err="1"/>
              <a:t>împotriva</a:t>
            </a:r>
            <a:r>
              <a:rPr lang="en-IN" b="1" dirty="0"/>
              <a:t> </a:t>
            </a:r>
            <a:r>
              <a:rPr lang="en-IN" b="1" dirty="0" err="1"/>
              <a:t>umanității</a:t>
            </a:r>
            <a:r>
              <a:rPr lang="en-IN" dirty="0"/>
              <a:t> </a:t>
            </a:r>
            <a:r>
              <a:rPr lang="en-IN" dirty="0" err="1"/>
              <a:t>sau</a:t>
            </a:r>
            <a:r>
              <a:rPr lang="en-IN" dirty="0"/>
              <a:t> </a:t>
            </a:r>
            <a:r>
              <a:rPr lang="en-IN" b="1" dirty="0" err="1"/>
              <a:t>crimă</a:t>
            </a:r>
            <a:r>
              <a:rPr lang="en-IN" b="1" dirty="0"/>
              <a:t> de </a:t>
            </a:r>
            <a:r>
              <a:rPr lang="en-IN" b="1" dirty="0" err="1"/>
              <a:t>război</a:t>
            </a:r>
            <a:r>
              <a:rPr lang="en-IN" dirty="0"/>
              <a:t>.</a:t>
            </a:r>
          </a:p>
          <a:p>
            <a:pPr>
              <a:buFont typeface="Arial" panose="020B0604020202020204" pitchFamily="34" charset="0"/>
              <a:buChar char="•"/>
            </a:pPr>
            <a:r>
              <a:rPr lang="en-IN" dirty="0" err="1"/>
              <a:t>Afectează</a:t>
            </a:r>
            <a:r>
              <a:rPr lang="en-IN" dirty="0"/>
              <a:t> </a:t>
            </a:r>
            <a:r>
              <a:rPr lang="en-IN" dirty="0" err="1"/>
              <a:t>securitatea</a:t>
            </a:r>
            <a:r>
              <a:rPr lang="en-IN" dirty="0"/>
              <a:t> </a:t>
            </a:r>
            <a:r>
              <a:rPr lang="en-IN" dirty="0" err="1"/>
              <a:t>internațională</a:t>
            </a:r>
            <a:r>
              <a:rPr lang="en-IN" dirty="0"/>
              <a:t> </a:t>
            </a:r>
            <a:r>
              <a:rPr lang="en-IN" dirty="0" err="1"/>
              <a:t>și</a:t>
            </a:r>
            <a:r>
              <a:rPr lang="en-IN" dirty="0"/>
              <a:t> </a:t>
            </a:r>
            <a:r>
              <a:rPr lang="en-IN" dirty="0" err="1"/>
              <a:t>drepturile</a:t>
            </a:r>
            <a:r>
              <a:rPr lang="en-IN" dirty="0"/>
              <a:t> </a:t>
            </a:r>
            <a:r>
              <a:rPr lang="en-IN" dirty="0" err="1"/>
              <a:t>fundamentale</a:t>
            </a:r>
            <a:r>
              <a:rPr lang="en-IN" dirty="0"/>
              <a:t> ale </a:t>
            </a:r>
            <a:r>
              <a:rPr lang="en-IN" dirty="0" err="1"/>
              <a:t>omului</a:t>
            </a:r>
            <a:r>
              <a:rPr lang="en-IN" dirty="0"/>
              <a:t>.</a:t>
            </a:r>
          </a:p>
          <a:p>
            <a:endParaRPr lang="ru-MD" dirty="0"/>
          </a:p>
        </p:txBody>
      </p:sp>
    </p:spTree>
    <p:extLst>
      <p:ext uri="{BB962C8B-B14F-4D97-AF65-F5344CB8AC3E}">
        <p14:creationId xmlns:p14="http://schemas.microsoft.com/office/powerpoint/2010/main" val="2566900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A351DF-77CB-4FD0-A703-BFFE395DDE25}"/>
              </a:ext>
            </a:extLst>
          </p:cNvPr>
          <p:cNvSpPr>
            <a:spLocks noGrp="1"/>
          </p:cNvSpPr>
          <p:nvPr>
            <p:ph type="title"/>
          </p:nvPr>
        </p:nvSpPr>
        <p:spPr/>
        <p:txBody>
          <a:bodyPr/>
          <a:lstStyle/>
          <a:p>
            <a:endParaRPr lang="ru-MD"/>
          </a:p>
        </p:txBody>
      </p:sp>
      <p:sp>
        <p:nvSpPr>
          <p:cNvPr id="3" name="Content Placeholder 2">
            <a:extLst>
              <a:ext uri="{FF2B5EF4-FFF2-40B4-BE49-F238E27FC236}">
                <a16:creationId xmlns:a16="http://schemas.microsoft.com/office/drawing/2014/main" xmlns="" id="{64FA9AC3-D3CE-4E9A-94B2-BCE05CE6C37D}"/>
              </a:ext>
            </a:extLst>
          </p:cNvPr>
          <p:cNvSpPr>
            <a:spLocks noGrp="1"/>
          </p:cNvSpPr>
          <p:nvPr>
            <p:ph idx="1"/>
          </p:nvPr>
        </p:nvSpPr>
        <p:spPr/>
        <p:txBody>
          <a:bodyPr/>
          <a:lstStyle/>
          <a:p>
            <a:endParaRPr lang="ru-MD"/>
          </a:p>
        </p:txBody>
      </p:sp>
    </p:spTree>
    <p:extLst>
      <p:ext uri="{BB962C8B-B14F-4D97-AF65-F5344CB8AC3E}">
        <p14:creationId xmlns:p14="http://schemas.microsoft.com/office/powerpoint/2010/main" val="1614966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8A71DF-D7D2-4F87-B1D7-2215F4DF8679}"/>
              </a:ext>
            </a:extLst>
          </p:cNvPr>
          <p:cNvSpPr>
            <a:spLocks noGrp="1"/>
          </p:cNvSpPr>
          <p:nvPr>
            <p:ph type="title"/>
          </p:nvPr>
        </p:nvSpPr>
        <p:spPr/>
        <p:txBody>
          <a:bodyPr/>
          <a:lstStyle/>
          <a:p>
            <a:pPr algn="ctr"/>
            <a:r>
              <a:rPr lang="en-IN" dirty="0" err="1"/>
              <a:t>definI</a:t>
            </a:r>
            <a:r>
              <a:rPr lang="ro-RO" dirty="0" err="1"/>
              <a:t>țIE</a:t>
            </a:r>
            <a:endParaRPr lang="ru-MD" dirty="0"/>
          </a:p>
        </p:txBody>
      </p:sp>
      <p:sp>
        <p:nvSpPr>
          <p:cNvPr id="3" name="Content Placeholder 2">
            <a:extLst>
              <a:ext uri="{FF2B5EF4-FFF2-40B4-BE49-F238E27FC236}">
                <a16:creationId xmlns:a16="http://schemas.microsoft.com/office/drawing/2014/main" xmlns="" id="{D3820521-8E73-41EB-BBAE-5BC7C57EA892}"/>
              </a:ext>
            </a:extLst>
          </p:cNvPr>
          <p:cNvSpPr>
            <a:spLocks noGrp="1"/>
          </p:cNvSpPr>
          <p:nvPr>
            <p:ph idx="1"/>
          </p:nvPr>
        </p:nvSpPr>
        <p:spPr/>
        <p:txBody>
          <a:bodyPr/>
          <a:lstStyle/>
          <a:p>
            <a:r>
              <a:rPr lang="en-IN" sz="1200" dirty="0" err="1"/>
              <a:t>Confruntat</a:t>
            </a:r>
            <a:r>
              <a:rPr lang="en-IN" sz="1200" dirty="0"/>
              <a:t> cu o </a:t>
            </a:r>
            <a:r>
              <a:rPr lang="en-IN" sz="1200" dirty="0" err="1"/>
              <a:t>reacție</a:t>
            </a:r>
            <a:r>
              <a:rPr lang="en-IN" sz="1200" dirty="0"/>
              <a:t> a </a:t>
            </a:r>
            <a:r>
              <a:rPr lang="en-IN" sz="1200" dirty="0" err="1"/>
              <a:t>organismelor</a:t>
            </a:r>
            <a:r>
              <a:rPr lang="en-IN" sz="1200" dirty="0"/>
              <a:t> </a:t>
            </a:r>
            <a:r>
              <a:rPr lang="en-IN" sz="1200" dirty="0" err="1"/>
              <a:t>pentru</a:t>
            </a:r>
            <a:r>
              <a:rPr lang="en-IN" sz="1200" dirty="0"/>
              <a:t> </a:t>
            </a:r>
            <a:r>
              <a:rPr lang="en-IN" sz="1200" dirty="0" err="1"/>
              <a:t>drepturile</a:t>
            </a:r>
            <a:r>
              <a:rPr lang="en-IN" sz="1200" dirty="0"/>
              <a:t> </a:t>
            </a:r>
            <a:r>
              <a:rPr lang="en-IN" sz="1200" dirty="0" err="1"/>
              <a:t>omului</a:t>
            </a:r>
            <a:r>
              <a:rPr lang="en-IN" sz="1200" dirty="0"/>
              <a:t> </a:t>
            </a:r>
            <a:r>
              <a:rPr lang="en-IN" sz="1200" dirty="0" err="1"/>
              <a:t>și</a:t>
            </a:r>
            <a:r>
              <a:rPr lang="en-IN" sz="1200" dirty="0"/>
              <a:t> a </a:t>
            </a:r>
            <a:r>
              <a:rPr lang="en-IN" sz="1200" dirty="0" err="1"/>
              <a:t>societății</a:t>
            </a:r>
            <a:r>
              <a:rPr lang="en-IN" sz="1200" dirty="0"/>
              <a:t> civile, </a:t>
            </a:r>
            <a:r>
              <a:rPr lang="en-IN" sz="1200" dirty="0" err="1"/>
              <a:t>în</a:t>
            </a:r>
            <a:r>
              <a:rPr lang="en-IN" sz="1200" dirty="0"/>
              <a:t> </a:t>
            </a:r>
            <a:r>
              <a:rPr lang="en-IN" sz="1200" dirty="0" err="1"/>
              <a:t>rezoluția</a:t>
            </a:r>
            <a:r>
              <a:rPr lang="en-IN" sz="1200" dirty="0"/>
              <a:t> 1566 (2004), </a:t>
            </a:r>
            <a:r>
              <a:rPr lang="en-IN" sz="1200" dirty="0" err="1"/>
              <a:t>Consiliul</a:t>
            </a:r>
            <a:r>
              <a:rPr lang="en-IN" sz="1200" dirty="0"/>
              <a:t> de Securitate </a:t>
            </a:r>
            <a:r>
              <a:rPr lang="en-IN" sz="1200" dirty="0" err="1"/>
              <a:t>și</a:t>
            </a:r>
            <a:r>
              <a:rPr lang="en-IN" sz="1200" dirty="0"/>
              <a:t>-a </a:t>
            </a:r>
            <a:r>
              <a:rPr lang="en-IN" sz="1200" dirty="0" err="1"/>
              <a:t>semnalat</a:t>
            </a:r>
            <a:r>
              <a:rPr lang="en-IN" sz="1200" dirty="0"/>
              <a:t> </a:t>
            </a:r>
            <a:r>
              <a:rPr lang="en-IN" sz="1200" dirty="0" err="1"/>
              <a:t>în</a:t>
            </a:r>
            <a:r>
              <a:rPr lang="en-IN" sz="1200" dirty="0"/>
              <a:t> </a:t>
            </a:r>
            <a:r>
              <a:rPr lang="en-IN" sz="1200" dirty="0" err="1"/>
              <a:t>cele</a:t>
            </a:r>
            <a:r>
              <a:rPr lang="en-IN" sz="1200" dirty="0"/>
              <a:t> din </a:t>
            </a:r>
            <a:r>
              <a:rPr lang="en-IN" sz="1200" dirty="0" err="1"/>
              <a:t>urmă</a:t>
            </a:r>
            <a:r>
              <a:rPr lang="en-IN" sz="1200" dirty="0"/>
              <a:t> </a:t>
            </a:r>
            <a:r>
              <a:rPr lang="en-IN" sz="1200" dirty="0" err="1"/>
              <a:t>concepția</a:t>
            </a:r>
            <a:r>
              <a:rPr lang="en-IN" sz="1200" dirty="0"/>
              <a:t> </a:t>
            </a:r>
            <a:r>
              <a:rPr lang="en-IN" sz="1200" dirty="0" err="1"/>
              <a:t>sa</a:t>
            </a:r>
            <a:r>
              <a:rPr lang="en-IN" sz="1200" dirty="0"/>
              <a:t> </a:t>
            </a:r>
            <a:r>
              <a:rPr lang="en-IN" sz="1200" dirty="0" err="1"/>
              <a:t>despre</a:t>
            </a:r>
            <a:r>
              <a:rPr lang="en-IN" sz="1200" dirty="0"/>
              <a:t> </a:t>
            </a:r>
            <a:r>
              <a:rPr lang="en-IN" sz="1200" dirty="0" err="1"/>
              <a:t>terorism</a:t>
            </a:r>
            <a:r>
              <a:rPr lang="en-IN" sz="1200" dirty="0"/>
              <a:t> ca:</a:t>
            </a:r>
            <a:endParaRPr lang="ro-RO" sz="1200" dirty="0"/>
          </a:p>
          <a:p>
            <a:pPr algn="just"/>
            <a:r>
              <a:rPr lang="en-IN" sz="1400" dirty="0"/>
              <a:t>... </a:t>
            </a:r>
            <a:r>
              <a:rPr lang="en-IN" sz="1400" dirty="0" err="1"/>
              <a:t>acte</a:t>
            </a:r>
            <a:r>
              <a:rPr lang="en-IN" sz="1400" dirty="0"/>
              <a:t> </a:t>
            </a:r>
            <a:r>
              <a:rPr lang="en-IN" sz="1400" dirty="0" err="1"/>
              <a:t>criminale</a:t>
            </a:r>
            <a:r>
              <a:rPr lang="en-IN" sz="1400" dirty="0"/>
              <a:t>, </a:t>
            </a:r>
            <a:r>
              <a:rPr lang="en-IN" sz="1400" dirty="0" err="1"/>
              <a:t>inclusiv</a:t>
            </a:r>
            <a:r>
              <a:rPr lang="en-IN" sz="1400" dirty="0"/>
              <a:t> </a:t>
            </a:r>
            <a:r>
              <a:rPr lang="en-IN" sz="1400" dirty="0" err="1"/>
              <a:t>împotriva</a:t>
            </a:r>
            <a:r>
              <a:rPr lang="en-IN" sz="1400" dirty="0"/>
              <a:t> </a:t>
            </a:r>
            <a:r>
              <a:rPr lang="en-IN" sz="1400" dirty="0" err="1"/>
              <a:t>civililor</a:t>
            </a:r>
            <a:r>
              <a:rPr lang="en-IN" sz="1400" dirty="0"/>
              <a:t>, </a:t>
            </a:r>
            <a:r>
              <a:rPr lang="en-IN" sz="1400" dirty="0" err="1"/>
              <a:t>săvârșite</a:t>
            </a:r>
            <a:r>
              <a:rPr lang="en-IN" sz="1400" dirty="0"/>
              <a:t> cu </a:t>
            </a:r>
            <a:r>
              <a:rPr lang="en-IN" sz="1400" dirty="0" err="1"/>
              <a:t>intenția</a:t>
            </a:r>
            <a:r>
              <a:rPr lang="en-IN" sz="1400" dirty="0"/>
              <a:t> de a </a:t>
            </a:r>
            <a:r>
              <a:rPr lang="en-IN" sz="1400" dirty="0" err="1"/>
              <a:t>provoca</a:t>
            </a:r>
            <a:r>
              <a:rPr lang="en-IN" sz="1400" dirty="0"/>
              <a:t> </a:t>
            </a:r>
            <a:r>
              <a:rPr lang="en-IN" sz="1400" dirty="0" err="1"/>
              <a:t>moartea</a:t>
            </a:r>
            <a:r>
              <a:rPr lang="en-IN" sz="1400" dirty="0"/>
              <a:t> </a:t>
            </a:r>
            <a:r>
              <a:rPr lang="en-IN" sz="1400" dirty="0" err="1"/>
              <a:t>sau</a:t>
            </a:r>
            <a:r>
              <a:rPr lang="en-IN" sz="1400" dirty="0"/>
              <a:t> </a:t>
            </a:r>
            <a:r>
              <a:rPr lang="en-IN" sz="1400" dirty="0" err="1"/>
              <a:t>vătămarea</a:t>
            </a:r>
            <a:r>
              <a:rPr lang="en-IN" sz="1400" dirty="0"/>
              <a:t> </a:t>
            </a:r>
            <a:r>
              <a:rPr lang="en-IN" sz="1400" dirty="0" err="1"/>
              <a:t>corporală</a:t>
            </a:r>
            <a:r>
              <a:rPr lang="en-IN" sz="1400" dirty="0"/>
              <a:t> </a:t>
            </a:r>
            <a:r>
              <a:rPr lang="en-IN" sz="1400" dirty="0" err="1"/>
              <a:t>gravă</a:t>
            </a:r>
            <a:r>
              <a:rPr lang="en-IN" sz="1400" dirty="0"/>
              <a:t> </a:t>
            </a:r>
            <a:r>
              <a:rPr lang="en-IN" sz="1400" dirty="0" err="1"/>
              <a:t>sau</a:t>
            </a:r>
            <a:r>
              <a:rPr lang="en-IN" sz="1400" dirty="0"/>
              <a:t> </a:t>
            </a:r>
            <a:r>
              <a:rPr lang="en-IN" sz="1400" dirty="0" err="1"/>
              <a:t>luarea</a:t>
            </a:r>
            <a:r>
              <a:rPr lang="en-IN" sz="1400" dirty="0"/>
              <a:t> de </a:t>
            </a:r>
            <a:r>
              <a:rPr lang="en-IN" sz="1400" dirty="0" err="1"/>
              <a:t>ostatici</a:t>
            </a:r>
            <a:r>
              <a:rPr lang="en-IN" sz="1400" dirty="0"/>
              <a:t>, cu </a:t>
            </a:r>
            <a:r>
              <a:rPr lang="en-IN" sz="1400" dirty="0" err="1"/>
              <a:t>scopul</a:t>
            </a:r>
            <a:r>
              <a:rPr lang="en-IN" sz="1400" dirty="0"/>
              <a:t> de a </a:t>
            </a:r>
            <a:r>
              <a:rPr lang="en-IN" sz="1400" dirty="0" err="1"/>
              <a:t>provoca</a:t>
            </a:r>
            <a:r>
              <a:rPr lang="en-IN" sz="1400" dirty="0"/>
              <a:t> o stare de </a:t>
            </a:r>
            <a:r>
              <a:rPr lang="en-IN" sz="1400" dirty="0" err="1"/>
              <a:t>teroare</a:t>
            </a:r>
            <a:r>
              <a:rPr lang="en-IN" sz="1400" dirty="0"/>
              <a:t> </a:t>
            </a:r>
            <a:r>
              <a:rPr lang="en-IN" sz="1400" dirty="0" err="1"/>
              <a:t>în</a:t>
            </a:r>
            <a:r>
              <a:rPr lang="en-IN" sz="1400" dirty="0"/>
              <a:t> </a:t>
            </a:r>
            <a:r>
              <a:rPr lang="en-IN" sz="1400" dirty="0" err="1"/>
              <a:t>publicul</a:t>
            </a:r>
            <a:r>
              <a:rPr lang="en-IN" sz="1400" dirty="0"/>
              <a:t> </a:t>
            </a:r>
            <a:r>
              <a:rPr lang="en-IN" sz="1400" dirty="0" err="1"/>
              <a:t>larg</a:t>
            </a:r>
            <a:r>
              <a:rPr lang="en-IN" sz="1400" dirty="0"/>
              <a:t> </a:t>
            </a:r>
            <a:r>
              <a:rPr lang="en-IN" sz="1400" dirty="0" err="1"/>
              <a:t>sau</a:t>
            </a:r>
            <a:r>
              <a:rPr lang="en-IN" sz="1400" dirty="0"/>
              <a:t> </a:t>
            </a:r>
            <a:r>
              <a:rPr lang="en-IN" sz="1400" dirty="0" err="1"/>
              <a:t>într</a:t>
            </a:r>
            <a:r>
              <a:rPr lang="en-IN" sz="1400" dirty="0"/>
              <a:t>-un </a:t>
            </a:r>
            <a:r>
              <a:rPr lang="en-IN" sz="1400" dirty="0" err="1"/>
              <a:t>grup</a:t>
            </a:r>
            <a:r>
              <a:rPr lang="en-IN" sz="1400" dirty="0"/>
              <a:t> de </a:t>
            </a:r>
            <a:r>
              <a:rPr lang="en-IN" sz="1400" dirty="0" err="1"/>
              <a:t>persoane</a:t>
            </a:r>
            <a:r>
              <a:rPr lang="en-IN" sz="1400" dirty="0"/>
              <a:t> </a:t>
            </a:r>
            <a:r>
              <a:rPr lang="en-IN" sz="1400" dirty="0" err="1"/>
              <a:t>sau</a:t>
            </a:r>
            <a:r>
              <a:rPr lang="en-IN" sz="1400" dirty="0"/>
              <a:t> </a:t>
            </a:r>
            <a:r>
              <a:rPr lang="en-IN" sz="1400" dirty="0" err="1"/>
              <a:t>anumite</a:t>
            </a:r>
            <a:r>
              <a:rPr lang="en-IN" sz="1400" dirty="0"/>
              <a:t> </a:t>
            </a:r>
            <a:r>
              <a:rPr lang="en-IN" sz="1400" dirty="0" err="1"/>
              <a:t>persoane</a:t>
            </a:r>
            <a:r>
              <a:rPr lang="en-IN" sz="1400" dirty="0"/>
              <a:t>, de a </a:t>
            </a:r>
            <a:r>
              <a:rPr lang="en-IN" sz="1400" dirty="0" err="1"/>
              <a:t>intimida</a:t>
            </a:r>
            <a:r>
              <a:rPr lang="en-IN" sz="1400" dirty="0"/>
              <a:t> o </a:t>
            </a:r>
            <a:r>
              <a:rPr lang="en-IN" sz="1400" dirty="0" err="1"/>
              <a:t>populație</a:t>
            </a:r>
            <a:r>
              <a:rPr lang="en-IN" sz="1400" dirty="0"/>
              <a:t> </a:t>
            </a:r>
            <a:r>
              <a:rPr lang="en-IN" sz="1400" dirty="0" err="1"/>
              <a:t>sau</a:t>
            </a:r>
            <a:r>
              <a:rPr lang="en-IN" sz="1400" dirty="0"/>
              <a:t> de a </a:t>
            </a:r>
            <a:r>
              <a:rPr lang="en-IN" sz="1400" dirty="0" err="1"/>
              <a:t>obliga</a:t>
            </a:r>
            <a:r>
              <a:rPr lang="en-IN" sz="1400" dirty="0"/>
              <a:t> un </a:t>
            </a:r>
            <a:r>
              <a:rPr lang="en-IN" sz="1400" dirty="0" err="1"/>
              <a:t>guvern</a:t>
            </a:r>
            <a:r>
              <a:rPr lang="en-IN" sz="1400" dirty="0"/>
              <a:t> </a:t>
            </a:r>
            <a:r>
              <a:rPr lang="en-IN" sz="1400" dirty="0" err="1"/>
              <a:t>sau</a:t>
            </a:r>
            <a:r>
              <a:rPr lang="en-IN" sz="1400" dirty="0"/>
              <a:t> o </a:t>
            </a:r>
            <a:r>
              <a:rPr lang="en-IN" sz="1400" dirty="0" err="1"/>
              <a:t>organizație</a:t>
            </a:r>
            <a:r>
              <a:rPr lang="en-IN" sz="1400" dirty="0"/>
              <a:t> </a:t>
            </a:r>
            <a:r>
              <a:rPr lang="en-IN" sz="1400" dirty="0" err="1"/>
              <a:t>internațională</a:t>
            </a:r>
            <a:r>
              <a:rPr lang="en-IN" sz="1400" dirty="0"/>
              <a:t> </a:t>
            </a:r>
            <a:r>
              <a:rPr lang="en-IN" sz="1400" dirty="0" err="1"/>
              <a:t>să</a:t>
            </a:r>
            <a:r>
              <a:rPr lang="en-IN" sz="1400" dirty="0"/>
              <a:t> </a:t>
            </a:r>
            <a:r>
              <a:rPr lang="en-IN" sz="1400" dirty="0" err="1"/>
              <a:t>facă</a:t>
            </a:r>
            <a:r>
              <a:rPr lang="en-IN" sz="1400" dirty="0"/>
              <a:t> </a:t>
            </a:r>
            <a:r>
              <a:rPr lang="en-IN" sz="1400" dirty="0" err="1"/>
              <a:t>sau</a:t>
            </a:r>
            <a:r>
              <a:rPr lang="en-IN" sz="1400" dirty="0"/>
              <a:t> </a:t>
            </a:r>
            <a:r>
              <a:rPr lang="en-IN" sz="1400" dirty="0" err="1"/>
              <a:t>să</a:t>
            </a:r>
            <a:r>
              <a:rPr lang="en-IN" sz="1400" dirty="0"/>
              <a:t> se </a:t>
            </a:r>
            <a:r>
              <a:rPr lang="en-IN" sz="1400" dirty="0" err="1"/>
              <a:t>abțină</a:t>
            </a:r>
            <a:r>
              <a:rPr lang="en-IN" sz="1400" dirty="0"/>
              <a:t> de la a face </a:t>
            </a:r>
            <a:r>
              <a:rPr lang="en-IN" sz="1400" dirty="0" err="1"/>
              <a:t>orice</a:t>
            </a:r>
            <a:r>
              <a:rPr lang="en-IN" sz="1400" dirty="0"/>
              <a:t> act, care </a:t>
            </a:r>
            <a:r>
              <a:rPr lang="en-IN" sz="1400" dirty="0" err="1"/>
              <a:t>constituie</a:t>
            </a:r>
            <a:r>
              <a:rPr lang="en-IN" sz="1400" dirty="0"/>
              <a:t> </a:t>
            </a:r>
            <a:r>
              <a:rPr lang="en-IN" sz="1400" dirty="0" err="1"/>
              <a:t>infracțiuni</a:t>
            </a:r>
            <a:r>
              <a:rPr lang="en-IN" sz="1400" dirty="0"/>
              <a:t> </a:t>
            </a:r>
            <a:r>
              <a:rPr lang="en-IN" sz="1400" dirty="0" err="1"/>
              <a:t>și</a:t>
            </a:r>
            <a:r>
              <a:rPr lang="en-IN" sz="1400" dirty="0"/>
              <a:t> </a:t>
            </a:r>
            <a:r>
              <a:rPr lang="en-IN" sz="1400" dirty="0" err="1"/>
              <a:t>convenții</a:t>
            </a:r>
            <a:r>
              <a:rPr lang="en-IN" sz="1400" dirty="0"/>
              <a:t> </a:t>
            </a:r>
            <a:r>
              <a:rPr lang="en-IN" sz="1400" dirty="0" err="1"/>
              <a:t>internaționale</a:t>
            </a:r>
            <a:r>
              <a:rPr lang="en-IN" sz="1400" dirty="0"/>
              <a:t> definite </a:t>
            </a:r>
            <a:r>
              <a:rPr lang="en-IN" sz="1400" dirty="0" err="1"/>
              <a:t>în</a:t>
            </a:r>
            <a:r>
              <a:rPr lang="en-IN" sz="1400" dirty="0"/>
              <a:t> </a:t>
            </a:r>
            <a:r>
              <a:rPr lang="en-IN" sz="1400" dirty="0" err="1"/>
              <a:t>domeniul</a:t>
            </a:r>
            <a:r>
              <a:rPr lang="en-IN" sz="1400" dirty="0"/>
              <a:t> de </a:t>
            </a:r>
            <a:r>
              <a:rPr lang="en-IN" sz="1400" dirty="0" err="1"/>
              <a:t>aplicare</a:t>
            </a:r>
            <a:r>
              <a:rPr lang="en-IN" sz="1400" dirty="0"/>
              <a:t> a </a:t>
            </a:r>
            <a:r>
              <a:rPr lang="en-IN" sz="1400" dirty="0" err="1"/>
              <a:t>terorismului</a:t>
            </a:r>
            <a:r>
              <a:rPr lang="en-IN" sz="1400" dirty="0"/>
              <a:t> </a:t>
            </a:r>
            <a:r>
              <a:rPr lang="en-IN" sz="1400" dirty="0" err="1"/>
              <a:t>și</a:t>
            </a:r>
            <a:r>
              <a:rPr lang="en-IN" sz="1400" dirty="0"/>
              <a:t> a </a:t>
            </a:r>
            <a:r>
              <a:rPr lang="en-IN" sz="1400" dirty="0" err="1"/>
              <a:t>protocolului</a:t>
            </a:r>
            <a:r>
              <a:rPr lang="en-IN" sz="1400" dirty="0"/>
              <a:t>...</a:t>
            </a:r>
            <a:endParaRPr lang="ro-RO" sz="1400" dirty="0"/>
          </a:p>
          <a:p>
            <a:pPr algn="just"/>
            <a:r>
              <a:rPr lang="en-IN" sz="1200" dirty="0" err="1"/>
              <a:t>Definiția</a:t>
            </a:r>
            <a:r>
              <a:rPr lang="en-IN" sz="1200" dirty="0"/>
              <a:t> </a:t>
            </a:r>
            <a:r>
              <a:rPr lang="en-IN" sz="1200" dirty="0" err="1"/>
              <a:t>cumulativă</a:t>
            </a:r>
            <a:r>
              <a:rPr lang="en-IN" sz="1200" dirty="0"/>
              <a:t> </a:t>
            </a:r>
            <a:r>
              <a:rPr lang="en-IN" sz="1200" dirty="0" err="1"/>
              <a:t>reclasifică</a:t>
            </a:r>
            <a:r>
              <a:rPr lang="en-IN" sz="1200" dirty="0"/>
              <a:t> </a:t>
            </a:r>
            <a:r>
              <a:rPr lang="en-IN" sz="1200" dirty="0" err="1"/>
              <a:t>actele</a:t>
            </a:r>
            <a:r>
              <a:rPr lang="en-IN" sz="1200" dirty="0"/>
              <a:t> </a:t>
            </a:r>
            <a:r>
              <a:rPr lang="en-IN" sz="1200" dirty="0" err="1"/>
              <a:t>dăunătoare</a:t>
            </a:r>
            <a:r>
              <a:rPr lang="en-IN" sz="1200" dirty="0"/>
              <a:t> </a:t>
            </a:r>
            <a:r>
              <a:rPr lang="en-IN" sz="1200" dirty="0" err="1"/>
              <a:t>drept</a:t>
            </a:r>
            <a:r>
              <a:rPr lang="en-IN" sz="1200" dirty="0"/>
              <a:t> „</a:t>
            </a:r>
            <a:r>
              <a:rPr lang="en-IN" sz="1200" dirty="0" err="1"/>
              <a:t>terorism</a:t>
            </a:r>
            <a:r>
              <a:rPr lang="en-IN" sz="1200" dirty="0"/>
              <a:t>” </a:t>
            </a:r>
            <a:r>
              <a:rPr lang="en-IN" sz="1200" dirty="0" err="1"/>
              <a:t>numai</a:t>
            </a:r>
            <a:r>
              <a:rPr lang="en-IN" sz="1200" dirty="0"/>
              <a:t> </a:t>
            </a:r>
            <a:r>
              <a:rPr lang="en-IN" sz="1200" dirty="0" err="1"/>
              <a:t>atunci</a:t>
            </a:r>
            <a:r>
              <a:rPr lang="en-IN" sz="1200" dirty="0"/>
              <a:t> </a:t>
            </a:r>
            <a:r>
              <a:rPr lang="en-IN" sz="1200" dirty="0" err="1"/>
              <a:t>când</a:t>
            </a:r>
            <a:r>
              <a:rPr lang="en-IN" sz="1200" dirty="0"/>
              <a:t> sunt </a:t>
            </a:r>
            <a:r>
              <a:rPr lang="en-IN" sz="1200" dirty="0" err="1"/>
              <a:t>concepute</a:t>
            </a:r>
            <a:r>
              <a:rPr lang="en-IN" sz="1200" dirty="0"/>
              <a:t> </a:t>
            </a:r>
            <a:r>
              <a:rPr lang="en-IN" sz="1200" dirty="0" err="1"/>
              <a:t>pentru</a:t>
            </a:r>
            <a:r>
              <a:rPr lang="en-IN" sz="1200" dirty="0"/>
              <a:t> a </a:t>
            </a:r>
            <a:r>
              <a:rPr lang="en-IN" sz="1200" dirty="0" err="1"/>
              <a:t>teroriza</a:t>
            </a:r>
            <a:r>
              <a:rPr lang="en-IN" sz="1200" dirty="0"/>
              <a:t>, </a:t>
            </a:r>
            <a:r>
              <a:rPr lang="en-IN" sz="1200" dirty="0" err="1"/>
              <a:t>intimida</a:t>
            </a:r>
            <a:r>
              <a:rPr lang="en-IN" sz="1200" dirty="0"/>
              <a:t> </a:t>
            </a:r>
            <a:r>
              <a:rPr lang="en-IN" sz="1200" dirty="0" err="1"/>
              <a:t>sau</a:t>
            </a:r>
            <a:r>
              <a:rPr lang="en-IN" sz="1200" dirty="0"/>
              <a:t> </a:t>
            </a:r>
            <a:r>
              <a:rPr lang="en-IN" sz="1200" dirty="0" err="1"/>
              <a:t>constrânge</a:t>
            </a:r>
            <a:r>
              <a:rPr lang="en-IN" sz="1200" dirty="0"/>
              <a:t> </a:t>
            </a:r>
            <a:r>
              <a:rPr lang="en-IN" sz="1200" dirty="0" err="1"/>
              <a:t>și</a:t>
            </a:r>
            <a:r>
              <a:rPr lang="en-IN" sz="1200" dirty="0"/>
              <a:t> </a:t>
            </a:r>
            <a:r>
              <a:rPr lang="en-IN" sz="1200" dirty="0" err="1"/>
              <a:t>constituie</a:t>
            </a:r>
            <a:r>
              <a:rPr lang="en-IN" sz="1200" dirty="0"/>
              <a:t> </a:t>
            </a:r>
            <a:r>
              <a:rPr lang="en-IN" sz="1200" dirty="0" err="1"/>
              <a:t>deja</a:t>
            </a:r>
            <a:r>
              <a:rPr lang="en-IN" sz="1200" dirty="0"/>
              <a:t> o </a:t>
            </a:r>
            <a:r>
              <a:rPr lang="en-IN" sz="1200" dirty="0" err="1"/>
              <a:t>infracțiune</a:t>
            </a:r>
            <a:r>
              <a:rPr lang="en-IN" sz="1200" dirty="0"/>
              <a:t> </a:t>
            </a:r>
            <a:r>
              <a:rPr lang="en-IN" sz="1200" dirty="0" err="1"/>
              <a:t>sectorială</a:t>
            </a:r>
            <a:r>
              <a:rPr lang="en-IN" sz="1200" dirty="0"/>
              <a:t> a </a:t>
            </a:r>
            <a:r>
              <a:rPr lang="en-IN" sz="1200" dirty="0" err="1"/>
              <a:t>tratatului</a:t>
            </a:r>
            <a:r>
              <a:rPr lang="en-IN" sz="1200" dirty="0"/>
              <a:t>.</a:t>
            </a:r>
            <a:r>
              <a:rPr lang="ro-RO" sz="1200" dirty="0"/>
              <a:t> </a:t>
            </a:r>
            <a:r>
              <a:rPr lang="en-IN" sz="1200" dirty="0" err="1"/>
              <a:t>Avantajele</a:t>
            </a:r>
            <a:r>
              <a:rPr lang="en-IN" sz="1200" dirty="0"/>
              <a:t> </a:t>
            </a:r>
            <a:r>
              <a:rPr lang="en-IN" sz="1200" dirty="0" err="1"/>
              <a:t>acestei</a:t>
            </a:r>
            <a:r>
              <a:rPr lang="en-IN" sz="1200" dirty="0"/>
              <a:t> </a:t>
            </a:r>
            <a:r>
              <a:rPr lang="en-IN" sz="1200" dirty="0" err="1"/>
              <a:t>definiții</a:t>
            </a:r>
            <a:r>
              <a:rPr lang="en-IN" sz="1200" dirty="0"/>
              <a:t> </a:t>
            </a:r>
            <a:r>
              <a:rPr lang="en-IN" sz="1200" dirty="0" err="1"/>
              <a:t>includ</a:t>
            </a:r>
            <a:r>
              <a:rPr lang="en-IN" sz="1200" dirty="0"/>
              <a:t> </a:t>
            </a:r>
            <a:r>
              <a:rPr lang="en-IN" sz="1200" dirty="0" err="1"/>
              <a:t>faptul</a:t>
            </a:r>
            <a:r>
              <a:rPr lang="en-IN" sz="1200" dirty="0"/>
              <a:t> </a:t>
            </a:r>
            <a:r>
              <a:rPr lang="en-IN" sz="1200" dirty="0" err="1"/>
              <a:t>că</a:t>
            </a:r>
            <a:r>
              <a:rPr lang="en-IN" sz="1200" dirty="0"/>
              <a:t> </a:t>
            </a:r>
            <a:r>
              <a:rPr lang="en-IN" sz="1200" dirty="0" err="1"/>
              <a:t>leagă</a:t>
            </a:r>
            <a:r>
              <a:rPr lang="en-IN" sz="1200" dirty="0"/>
              <a:t> </a:t>
            </a:r>
            <a:r>
              <a:rPr lang="en-IN" sz="1200" dirty="0" err="1"/>
              <a:t>terorismul</a:t>
            </a:r>
            <a:r>
              <a:rPr lang="en-IN" sz="1200" dirty="0"/>
              <a:t> de </a:t>
            </a:r>
            <a:r>
              <a:rPr lang="en-IN" sz="1200" dirty="0" err="1"/>
              <a:t>infracțiunile</a:t>
            </a:r>
            <a:r>
              <a:rPr lang="en-IN" sz="1200" dirty="0"/>
              <a:t> </a:t>
            </a:r>
            <a:r>
              <a:rPr lang="en-IN" sz="1200" dirty="0" err="1"/>
              <a:t>existente</a:t>
            </a:r>
            <a:r>
              <a:rPr lang="en-IN" sz="1200" dirty="0"/>
              <a:t> ale </a:t>
            </a:r>
            <a:r>
              <a:rPr lang="en-IN" sz="1200" dirty="0" err="1"/>
              <a:t>convenției</a:t>
            </a:r>
            <a:r>
              <a:rPr lang="en-IN" sz="1200" dirty="0"/>
              <a:t>, care sunt </a:t>
            </a:r>
            <a:r>
              <a:rPr lang="en-IN" sz="1200" dirty="0" err="1"/>
              <a:t>larg</a:t>
            </a:r>
            <a:r>
              <a:rPr lang="en-IN" sz="1200" dirty="0"/>
              <a:t> </a:t>
            </a:r>
            <a:r>
              <a:rPr lang="en-IN" sz="1200" dirty="0" err="1"/>
              <a:t>convenite</a:t>
            </a:r>
            <a:r>
              <a:rPr lang="en-IN" sz="1200" dirty="0"/>
              <a:t>, </a:t>
            </a:r>
            <a:r>
              <a:rPr lang="en-IN" sz="1200" dirty="0" err="1"/>
              <a:t>negociate</a:t>
            </a:r>
            <a:r>
              <a:rPr lang="en-IN" sz="1200" dirty="0"/>
              <a:t> cu </a:t>
            </a:r>
            <a:r>
              <a:rPr lang="en-IN" sz="1200" dirty="0" err="1"/>
              <a:t>atenție</a:t>
            </a:r>
            <a:r>
              <a:rPr lang="en-IN" sz="1200" dirty="0"/>
              <a:t> </a:t>
            </a:r>
            <a:r>
              <a:rPr lang="en-IN" sz="1200" dirty="0" err="1"/>
              <a:t>prin</a:t>
            </a:r>
            <a:r>
              <a:rPr lang="en-IN" sz="1200" dirty="0"/>
              <a:t> </a:t>
            </a:r>
            <a:r>
              <a:rPr lang="en-IN" sz="1200" dirty="0" err="1"/>
              <a:t>procese</a:t>
            </a:r>
            <a:r>
              <a:rPr lang="en-IN" sz="1200" dirty="0"/>
              <a:t> </a:t>
            </a:r>
            <a:r>
              <a:rPr lang="en-IN" sz="1200" dirty="0" err="1"/>
              <a:t>deschise</a:t>
            </a:r>
            <a:r>
              <a:rPr lang="en-IN" sz="1200" dirty="0"/>
              <a:t> </a:t>
            </a:r>
            <a:r>
              <a:rPr lang="en-IN" sz="1200" dirty="0" err="1"/>
              <a:t>și</a:t>
            </a:r>
            <a:r>
              <a:rPr lang="en-IN" sz="1200" dirty="0"/>
              <a:t> participative ale </a:t>
            </a:r>
            <a:r>
              <a:rPr lang="en-IN" sz="1200" dirty="0" err="1"/>
              <a:t>tratatelor</a:t>
            </a:r>
            <a:r>
              <a:rPr lang="en-IN" sz="1200" dirty="0"/>
              <a:t> </a:t>
            </a:r>
            <a:r>
              <a:rPr lang="en-IN" sz="1200" dirty="0" err="1"/>
              <a:t>și</a:t>
            </a:r>
            <a:r>
              <a:rPr lang="en-IN" sz="1200" dirty="0"/>
              <a:t> </a:t>
            </a:r>
            <a:r>
              <a:rPr lang="en-IN" sz="1200" dirty="0" err="1"/>
              <a:t>satisfac</a:t>
            </a:r>
            <a:r>
              <a:rPr lang="en-IN" sz="1200" dirty="0"/>
              <a:t> </a:t>
            </a:r>
            <a:r>
              <a:rPr lang="en-IN" sz="1200" dirty="0" err="1"/>
              <a:t>principiul</a:t>
            </a:r>
            <a:r>
              <a:rPr lang="en-IN" sz="1200" dirty="0"/>
              <a:t> </a:t>
            </a:r>
            <a:r>
              <a:rPr lang="en-IN" sz="1200" dirty="0" err="1"/>
              <a:t>legalității</a:t>
            </a:r>
            <a:r>
              <a:rPr lang="en-IN" sz="1200" dirty="0"/>
              <a:t> (</a:t>
            </a:r>
            <a:r>
              <a:rPr lang="en-IN" sz="1200" dirty="0" err="1"/>
              <a:t>inclusiv</a:t>
            </a:r>
            <a:r>
              <a:rPr lang="en-IN" sz="1200" dirty="0"/>
              <a:t> </a:t>
            </a:r>
            <a:r>
              <a:rPr lang="en-IN" sz="1200" dirty="0" err="1"/>
              <a:t>preciziei</a:t>
            </a:r>
            <a:r>
              <a:rPr lang="en-IN" sz="1200" dirty="0"/>
              <a:t> </a:t>
            </a:r>
            <a:r>
              <a:rPr lang="en-IN" sz="1200" dirty="0" err="1"/>
              <a:t>și</a:t>
            </a:r>
            <a:r>
              <a:rPr lang="en-IN" sz="1200" dirty="0"/>
              <a:t> </a:t>
            </a:r>
            <a:r>
              <a:rPr lang="en-IN" sz="1200" dirty="0" err="1"/>
              <a:t>previzibilității</a:t>
            </a:r>
            <a:r>
              <a:rPr lang="en-IN" sz="1200" dirty="0"/>
              <a:t>) </a:t>
            </a:r>
            <a:r>
              <a:rPr lang="en-IN" sz="1200" dirty="0" err="1"/>
              <a:t>în</a:t>
            </a:r>
            <a:r>
              <a:rPr lang="en-IN" sz="1200" dirty="0"/>
              <a:t> </a:t>
            </a:r>
            <a:r>
              <a:rPr lang="en-IN" sz="1200" dirty="0" err="1"/>
              <a:t>definirea</a:t>
            </a:r>
            <a:r>
              <a:rPr lang="en-IN" sz="1200" dirty="0"/>
              <a:t> </a:t>
            </a:r>
            <a:r>
              <a:rPr lang="en-IN" sz="1200" dirty="0" err="1"/>
              <a:t>infracțiunilor</a:t>
            </a:r>
            <a:r>
              <a:rPr lang="ro-RO" sz="1200" dirty="0"/>
              <a:t>. Adăugarea violenței personale și a elementelor de intenție specifică reduce, de asemenea, amploarea unor infracțiuni ale convenției de terorism, care nu sunt întotdeauna „teroriste”, dar urmăresc obiective de reglementare mai largi în domenii precum aviația, siguranța maritimă sau nucleară.</a:t>
            </a:r>
          </a:p>
          <a:p>
            <a:pPr algn="just"/>
            <a:r>
              <a:rPr lang="ro-RO" sz="1200" dirty="0"/>
              <a:t>Defectul evident al acestei definiții este că ar exclude multe acte considerate în mod obișnuit ca „terorism”. În parte, acest lucru se datorează faptului că rezoluția acoperă doar daunele aduse oamenilor, nu alte ținte ale terorismului, cum ar fi proprietatea, resursele, infrastructura sau utilitățile, comunicațiile, sistemele financiare, mediul sau punerea în pericol a sănătății și siguranței publice în general. Mai presant, este prea restrâns, deoarece limitează terorismul la sfera de aplicare a infracțiunilor existente din convenție.</a:t>
            </a:r>
          </a:p>
          <a:p>
            <a:pPr algn="just"/>
            <a:endParaRPr lang="ru-MD" sz="1200" dirty="0"/>
          </a:p>
        </p:txBody>
      </p:sp>
    </p:spTree>
    <p:extLst>
      <p:ext uri="{BB962C8B-B14F-4D97-AF65-F5344CB8AC3E}">
        <p14:creationId xmlns:p14="http://schemas.microsoft.com/office/powerpoint/2010/main" val="636510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DF588B-5AE4-490F-B393-C679218A86F2}"/>
              </a:ext>
            </a:extLst>
          </p:cNvPr>
          <p:cNvSpPr>
            <a:spLocks noGrp="1"/>
          </p:cNvSpPr>
          <p:nvPr>
            <p:ph type="title"/>
          </p:nvPr>
        </p:nvSpPr>
        <p:spPr/>
        <p:txBody>
          <a:bodyPr>
            <a:normAutofit/>
          </a:bodyPr>
          <a:lstStyle/>
          <a:p>
            <a:pPr algn="ctr"/>
            <a:r>
              <a:rPr lang="en-IN" sz="4000" dirty="0" err="1"/>
              <a:t>Terorismul</a:t>
            </a:r>
            <a:r>
              <a:rPr lang="en-IN" sz="4000" dirty="0"/>
              <a:t> ca </a:t>
            </a:r>
            <a:r>
              <a:rPr lang="en-IN" sz="4000" dirty="0" err="1"/>
              <a:t>infracțiune</a:t>
            </a:r>
            <a:r>
              <a:rPr lang="en-IN" sz="4000" dirty="0"/>
              <a:t> de </a:t>
            </a:r>
            <a:r>
              <a:rPr lang="en-IN" sz="4000" dirty="0" err="1"/>
              <a:t>drept</a:t>
            </a:r>
            <a:r>
              <a:rPr lang="en-IN" sz="4000" dirty="0"/>
              <a:t> </a:t>
            </a:r>
            <a:r>
              <a:rPr lang="en-IN" sz="4000" dirty="0" err="1"/>
              <a:t>internațional</a:t>
            </a:r>
            <a:r>
              <a:rPr lang="en-IN" sz="4000" dirty="0"/>
              <a:t> </a:t>
            </a:r>
            <a:r>
              <a:rPr lang="en-IN" sz="4000" dirty="0" err="1"/>
              <a:t>cutumiar</a:t>
            </a:r>
            <a:r>
              <a:rPr lang="en-IN" sz="4000" dirty="0"/>
              <a:t>?</a:t>
            </a:r>
            <a:endParaRPr lang="ru-MD" sz="4000" dirty="0"/>
          </a:p>
        </p:txBody>
      </p:sp>
      <p:sp>
        <p:nvSpPr>
          <p:cNvPr id="3" name="Content Placeholder 2">
            <a:extLst>
              <a:ext uri="{FF2B5EF4-FFF2-40B4-BE49-F238E27FC236}">
                <a16:creationId xmlns:a16="http://schemas.microsoft.com/office/drawing/2014/main" xmlns="" id="{E124AF68-DCB9-42BC-A791-82D14D730D32}"/>
              </a:ext>
            </a:extLst>
          </p:cNvPr>
          <p:cNvSpPr>
            <a:spLocks noGrp="1"/>
          </p:cNvSpPr>
          <p:nvPr>
            <p:ph idx="1"/>
          </p:nvPr>
        </p:nvSpPr>
        <p:spPr/>
        <p:txBody>
          <a:bodyPr>
            <a:normAutofit/>
          </a:bodyPr>
          <a:lstStyle/>
          <a:p>
            <a:pPr algn="just"/>
            <a:r>
              <a:rPr lang="en-IN" sz="1200" dirty="0" err="1"/>
              <a:t>Deși</a:t>
            </a:r>
            <a:r>
              <a:rPr lang="en-IN" sz="1200" dirty="0"/>
              <a:t> </a:t>
            </a:r>
            <a:r>
              <a:rPr lang="en-IN" sz="1200" dirty="0" err="1"/>
              <a:t>nici</a:t>
            </a:r>
            <a:r>
              <a:rPr lang="en-IN" sz="1200" dirty="0"/>
              <a:t> </a:t>
            </a:r>
            <a:r>
              <a:rPr lang="en-IN" sz="1200" dirty="0" err="1"/>
              <a:t>tratatele</a:t>
            </a:r>
            <a:r>
              <a:rPr lang="en-IN" sz="1200" dirty="0"/>
              <a:t> </a:t>
            </a:r>
            <a:r>
              <a:rPr lang="en-IN" sz="1200" dirty="0" err="1"/>
              <a:t>și</a:t>
            </a:r>
            <a:r>
              <a:rPr lang="en-IN" sz="1200" dirty="0"/>
              <a:t> </a:t>
            </a:r>
            <a:r>
              <a:rPr lang="en-IN" sz="1200" dirty="0" err="1"/>
              <a:t>nici</a:t>
            </a:r>
            <a:r>
              <a:rPr lang="en-IN" sz="1200" dirty="0"/>
              <a:t> </a:t>
            </a:r>
            <a:r>
              <a:rPr lang="en-IN" sz="1200" dirty="0" err="1"/>
              <a:t>Consiliul</a:t>
            </a:r>
            <a:r>
              <a:rPr lang="en-IN" sz="1200" dirty="0"/>
              <a:t> de Securitate nu au </a:t>
            </a:r>
            <a:r>
              <a:rPr lang="en-IN" sz="1200" dirty="0" err="1"/>
              <a:t>definit</a:t>
            </a:r>
            <a:r>
              <a:rPr lang="en-IN" sz="1200" dirty="0"/>
              <a:t> </a:t>
            </a:r>
            <a:r>
              <a:rPr lang="en-IN" sz="1200" dirty="0" err="1"/>
              <a:t>terorismul</a:t>
            </a:r>
            <a:r>
              <a:rPr lang="en-IN" sz="1200" dirty="0"/>
              <a:t>, </a:t>
            </a:r>
            <a:r>
              <a:rPr lang="en-IN" sz="1200" dirty="0" err="1"/>
              <a:t>în</a:t>
            </a:r>
            <a:r>
              <a:rPr lang="en-IN" sz="1200" dirty="0"/>
              <a:t> 2011, Camera de </a:t>
            </a:r>
            <a:r>
              <a:rPr lang="en-IN" sz="1200" dirty="0" err="1"/>
              <a:t>Apel</a:t>
            </a:r>
            <a:r>
              <a:rPr lang="en-IN" sz="1200" dirty="0"/>
              <a:t> a </a:t>
            </a:r>
            <a:r>
              <a:rPr lang="en-IN" sz="1200" dirty="0" err="1"/>
              <a:t>Tribunalului</a:t>
            </a:r>
            <a:r>
              <a:rPr lang="en-IN" sz="1200" dirty="0"/>
              <a:t> Special </a:t>
            </a:r>
            <a:r>
              <a:rPr lang="en-IN" sz="1200" dirty="0" err="1"/>
              <a:t>hibrid</a:t>
            </a:r>
            <a:r>
              <a:rPr lang="en-IN" sz="1200" dirty="0"/>
              <a:t> al ONU </a:t>
            </a:r>
            <a:r>
              <a:rPr lang="en-IN" sz="1200" dirty="0" err="1"/>
              <a:t>pentru</a:t>
            </a:r>
            <a:r>
              <a:rPr lang="en-IN" sz="1200" dirty="0"/>
              <a:t> </a:t>
            </a:r>
            <a:r>
              <a:rPr lang="en-IN" sz="1200" dirty="0" err="1"/>
              <a:t>Liban</a:t>
            </a:r>
            <a:r>
              <a:rPr lang="en-IN" sz="1200" dirty="0"/>
              <a:t>, </a:t>
            </a:r>
            <a:r>
              <a:rPr lang="en-IN" sz="1200" dirty="0" err="1"/>
              <a:t>înființată</a:t>
            </a:r>
            <a:r>
              <a:rPr lang="en-IN" sz="1200" dirty="0"/>
              <a:t> </a:t>
            </a:r>
            <a:r>
              <a:rPr lang="en-IN" sz="1200" dirty="0" err="1"/>
              <a:t>pentru</a:t>
            </a:r>
            <a:r>
              <a:rPr lang="en-IN" sz="1200" dirty="0"/>
              <a:t> a </a:t>
            </a:r>
            <a:r>
              <a:rPr lang="en-IN" sz="1200" dirty="0" err="1"/>
              <a:t>urmări</a:t>
            </a:r>
            <a:r>
              <a:rPr lang="en-IN" sz="1200" dirty="0"/>
              <a:t> </a:t>
            </a:r>
            <a:r>
              <a:rPr lang="en-IN" sz="1200" dirty="0" err="1"/>
              <a:t>atentatele</a:t>
            </a:r>
            <a:r>
              <a:rPr lang="en-IN" sz="1200" dirty="0"/>
              <a:t> </a:t>
            </a:r>
            <a:r>
              <a:rPr lang="en-IN" sz="1200" dirty="0" err="1"/>
              <a:t>teroriste</a:t>
            </a:r>
            <a:r>
              <a:rPr lang="en-IN" sz="1200" dirty="0"/>
              <a:t> cu </a:t>
            </a:r>
            <a:r>
              <a:rPr lang="en-IN" sz="1200" dirty="0" err="1"/>
              <a:t>bombă</a:t>
            </a:r>
            <a:r>
              <a:rPr lang="en-IN" sz="1200" dirty="0"/>
              <a:t> din </a:t>
            </a:r>
            <a:r>
              <a:rPr lang="en-IN" sz="1200" dirty="0" err="1"/>
              <a:t>Liban</a:t>
            </a:r>
            <a:r>
              <a:rPr lang="en-IN" sz="1200" dirty="0"/>
              <a:t> </a:t>
            </a:r>
            <a:r>
              <a:rPr lang="en-IN" sz="1200" dirty="0" err="1"/>
              <a:t>în</a:t>
            </a:r>
            <a:r>
              <a:rPr lang="en-IN" sz="1200" dirty="0"/>
              <a:t> 2005, a </a:t>
            </a:r>
            <a:r>
              <a:rPr lang="en-IN" sz="1200" dirty="0" err="1"/>
              <a:t>pretins</a:t>
            </a:r>
            <a:r>
              <a:rPr lang="en-IN" sz="1200" dirty="0"/>
              <a:t> </a:t>
            </a:r>
            <a:r>
              <a:rPr lang="en-IN" sz="1200" dirty="0" err="1"/>
              <a:t>să</a:t>
            </a:r>
            <a:r>
              <a:rPr lang="en-IN" sz="1200" dirty="0"/>
              <a:t> </a:t>
            </a:r>
            <a:r>
              <a:rPr lang="en-IN" sz="1200" dirty="0" err="1"/>
              <a:t>identifice</a:t>
            </a:r>
            <a:r>
              <a:rPr lang="en-IN" sz="1200" dirty="0"/>
              <a:t> o </a:t>
            </a:r>
            <a:r>
              <a:rPr lang="en-IN" sz="1200" dirty="0" err="1"/>
              <a:t>crimă</a:t>
            </a:r>
            <a:r>
              <a:rPr lang="en-IN" sz="1200" dirty="0"/>
              <a:t> </a:t>
            </a:r>
            <a:r>
              <a:rPr lang="en-IN" sz="1200" dirty="0" err="1"/>
              <a:t>internațională</a:t>
            </a:r>
            <a:r>
              <a:rPr lang="en-IN" sz="1200" dirty="0"/>
              <a:t> </a:t>
            </a:r>
            <a:r>
              <a:rPr lang="en-IN" sz="1200" dirty="0" err="1"/>
              <a:t>cutumială</a:t>
            </a:r>
            <a:r>
              <a:rPr lang="en-IN" sz="1200" dirty="0"/>
              <a:t> de </a:t>
            </a:r>
            <a:r>
              <a:rPr lang="en-IN" sz="1200" dirty="0" err="1"/>
              <a:t>terorism</a:t>
            </a:r>
            <a:r>
              <a:rPr lang="en-IN" sz="1200" dirty="0"/>
              <a:t> </a:t>
            </a:r>
            <a:r>
              <a:rPr lang="en-IN" sz="1200" dirty="0" err="1"/>
              <a:t>existentă</a:t>
            </a:r>
            <a:r>
              <a:rPr lang="en-IN" sz="1200" dirty="0"/>
              <a:t> </a:t>
            </a:r>
            <a:r>
              <a:rPr lang="en-IN" sz="1200" dirty="0" err="1"/>
              <a:t>în</a:t>
            </a:r>
            <a:r>
              <a:rPr lang="en-IN" sz="1200" dirty="0"/>
              <a:t> </a:t>
            </a:r>
            <a:r>
              <a:rPr lang="en-IN" sz="1200" dirty="0" err="1"/>
              <a:t>timp</a:t>
            </a:r>
            <a:r>
              <a:rPr lang="en-IN" sz="1200" dirty="0"/>
              <a:t> de pace </a:t>
            </a:r>
            <a:r>
              <a:rPr lang="en-IN" sz="1200" dirty="0" err="1"/>
              <a:t>și</a:t>
            </a:r>
            <a:r>
              <a:rPr lang="en-IN" sz="1200" dirty="0"/>
              <a:t> a </a:t>
            </a:r>
            <a:r>
              <a:rPr lang="en-IN" sz="1200" dirty="0" err="1"/>
              <a:t>aplicat</a:t>
            </a:r>
            <a:r>
              <a:rPr lang="en-IN" sz="1200" dirty="0"/>
              <a:t>-o </a:t>
            </a:r>
            <a:r>
              <a:rPr lang="en-IN" sz="1200" dirty="0" err="1"/>
              <a:t>în</a:t>
            </a:r>
            <a:r>
              <a:rPr lang="en-IN" sz="1200" dirty="0"/>
              <a:t> </a:t>
            </a:r>
            <a:r>
              <a:rPr lang="en-IN" sz="1200" dirty="0" err="1"/>
              <a:t>interpretarea</a:t>
            </a:r>
            <a:r>
              <a:rPr lang="en-IN" sz="1200" dirty="0"/>
              <a:t> </a:t>
            </a:r>
            <a:r>
              <a:rPr lang="en-IN" sz="1200" dirty="0" err="1"/>
              <a:t>infracțiunilor</a:t>
            </a:r>
            <a:r>
              <a:rPr lang="en-IN" sz="1200" dirty="0"/>
              <a:t> de </a:t>
            </a:r>
            <a:r>
              <a:rPr lang="en-IN" sz="1200" dirty="0" err="1"/>
              <a:t>terorism</a:t>
            </a:r>
            <a:r>
              <a:rPr lang="en-IN" sz="1200" dirty="0"/>
              <a:t> interne </a:t>
            </a:r>
            <a:r>
              <a:rPr lang="en-IN" sz="1200" dirty="0" err="1"/>
              <a:t>în</a:t>
            </a:r>
            <a:r>
              <a:rPr lang="en-IN" sz="1200" dirty="0"/>
              <a:t> </a:t>
            </a:r>
            <a:r>
              <a:rPr lang="en-IN" sz="1200" dirty="0" err="1"/>
              <a:t>conformitate</a:t>
            </a:r>
            <a:r>
              <a:rPr lang="en-IN" sz="1200" dirty="0"/>
              <a:t> cu </a:t>
            </a:r>
            <a:r>
              <a:rPr lang="en-IN" sz="1200" dirty="0" err="1"/>
              <a:t>legislația</a:t>
            </a:r>
            <a:r>
              <a:rPr lang="en-IN" sz="1200" dirty="0"/>
              <a:t> </a:t>
            </a:r>
            <a:r>
              <a:rPr lang="en-IN" sz="1200" dirty="0" err="1"/>
              <a:t>libaneză</a:t>
            </a:r>
            <a:r>
              <a:rPr lang="en-IN" sz="1200" dirty="0"/>
              <a:t>. </a:t>
            </a:r>
            <a:r>
              <a:rPr lang="en-IN" sz="1200" dirty="0" err="1"/>
              <a:t>Infracțiunea</a:t>
            </a:r>
            <a:r>
              <a:rPr lang="en-IN" sz="1200" dirty="0"/>
              <a:t> </a:t>
            </a:r>
            <a:r>
              <a:rPr lang="en-IN" sz="1200" dirty="0" err="1"/>
              <a:t>este</a:t>
            </a:r>
            <a:r>
              <a:rPr lang="en-IN" sz="1200" dirty="0"/>
              <a:t> </a:t>
            </a:r>
            <a:r>
              <a:rPr lang="en-IN" sz="1200" dirty="0" err="1"/>
              <a:t>formată</a:t>
            </a:r>
            <a:r>
              <a:rPr lang="en-IN" sz="1200" dirty="0"/>
              <a:t> din </a:t>
            </a:r>
            <a:r>
              <a:rPr lang="en-IN" sz="1200" dirty="0" err="1"/>
              <a:t>trei</a:t>
            </a:r>
            <a:r>
              <a:rPr lang="en-IN" sz="1200" dirty="0"/>
              <a:t> </a:t>
            </a:r>
            <a:r>
              <a:rPr lang="en-IN" sz="1200" dirty="0" err="1"/>
              <a:t>elemente</a:t>
            </a:r>
            <a:r>
              <a:rPr lang="en-IN" sz="1200" dirty="0"/>
              <a:t>:</a:t>
            </a:r>
            <a:endParaRPr lang="ro-RO" sz="1200" dirty="0"/>
          </a:p>
          <a:p>
            <a:pPr algn="just"/>
            <a:r>
              <a:rPr lang="en-IN" sz="1200" dirty="0"/>
              <a:t>(</a:t>
            </a:r>
            <a:r>
              <a:rPr lang="en-IN" sz="1200" dirty="0" err="1"/>
              <a:t>i</a:t>
            </a:r>
            <a:r>
              <a:rPr lang="en-IN" sz="1200" dirty="0"/>
              <a:t>) </a:t>
            </a:r>
            <a:r>
              <a:rPr lang="en-IN" sz="1200" dirty="0" err="1"/>
              <a:t>săvârșirea</a:t>
            </a:r>
            <a:r>
              <a:rPr lang="en-IN" sz="1200" dirty="0"/>
              <a:t> </a:t>
            </a:r>
            <a:r>
              <a:rPr lang="en-IN" sz="1200" dirty="0" err="1"/>
              <a:t>unui</a:t>
            </a:r>
            <a:r>
              <a:rPr lang="en-IN" sz="1200" dirty="0"/>
              <a:t> act criminal (cum </a:t>
            </a:r>
            <a:r>
              <a:rPr lang="en-IN" sz="1200" dirty="0" err="1"/>
              <a:t>ar</a:t>
            </a:r>
            <a:r>
              <a:rPr lang="en-IN" sz="1200" dirty="0"/>
              <a:t> fi </a:t>
            </a:r>
            <a:r>
              <a:rPr lang="en-IN" sz="1200" dirty="0" err="1"/>
              <a:t>crima</a:t>
            </a:r>
            <a:r>
              <a:rPr lang="en-IN" sz="1200" dirty="0"/>
              <a:t>, </a:t>
            </a:r>
            <a:r>
              <a:rPr lang="en-IN" sz="1200" dirty="0" err="1"/>
              <a:t>răpirea</a:t>
            </a:r>
            <a:r>
              <a:rPr lang="en-IN" sz="1200" dirty="0"/>
              <a:t>, </a:t>
            </a:r>
            <a:r>
              <a:rPr lang="en-IN" sz="1200" dirty="0" err="1"/>
              <a:t>luarea</a:t>
            </a:r>
            <a:r>
              <a:rPr lang="en-IN" sz="1200" dirty="0"/>
              <a:t> de </a:t>
            </a:r>
            <a:r>
              <a:rPr lang="en-IN" sz="1200" dirty="0" err="1"/>
              <a:t>ostatici</a:t>
            </a:r>
            <a:r>
              <a:rPr lang="en-IN" sz="1200" dirty="0"/>
              <a:t>, </a:t>
            </a:r>
            <a:r>
              <a:rPr lang="en-IN" sz="1200" dirty="0" err="1"/>
              <a:t>incendierea</a:t>
            </a:r>
            <a:r>
              <a:rPr lang="en-IN" sz="1200" dirty="0"/>
              <a:t> </a:t>
            </a:r>
            <a:r>
              <a:rPr lang="en-IN" sz="1200" dirty="0" err="1"/>
              <a:t>și</a:t>
            </a:r>
            <a:r>
              <a:rPr lang="en-IN" sz="1200" dirty="0"/>
              <a:t> </a:t>
            </a:r>
            <a:r>
              <a:rPr lang="en-IN" sz="1200" dirty="0" err="1"/>
              <a:t>așa</a:t>
            </a:r>
            <a:r>
              <a:rPr lang="en-IN" sz="1200" dirty="0"/>
              <a:t> </a:t>
            </a:r>
            <a:r>
              <a:rPr lang="en-IN" sz="1200" dirty="0" err="1"/>
              <a:t>mai</a:t>
            </a:r>
            <a:r>
              <a:rPr lang="en-IN" sz="1200" dirty="0"/>
              <a:t> </a:t>
            </a:r>
            <a:r>
              <a:rPr lang="en-IN" sz="1200" dirty="0" err="1"/>
              <a:t>departe</a:t>
            </a:r>
            <a:r>
              <a:rPr lang="en-IN" sz="1200" dirty="0"/>
              <a:t>) </a:t>
            </a:r>
            <a:r>
              <a:rPr lang="en-IN" sz="1200" dirty="0" err="1"/>
              <a:t>sau</a:t>
            </a:r>
            <a:r>
              <a:rPr lang="en-IN" sz="1200" dirty="0"/>
              <a:t> </a:t>
            </a:r>
            <a:r>
              <a:rPr lang="en-IN" sz="1200" dirty="0" err="1"/>
              <a:t>amenințarea</a:t>
            </a:r>
            <a:r>
              <a:rPr lang="en-IN" sz="1200" dirty="0"/>
              <a:t> cu un </a:t>
            </a:r>
            <a:r>
              <a:rPr lang="en-IN" sz="1200" dirty="0" err="1"/>
              <a:t>astfel</a:t>
            </a:r>
            <a:r>
              <a:rPr lang="en-IN" sz="1200" dirty="0"/>
              <a:t> de act; </a:t>
            </a:r>
            <a:endParaRPr lang="ro-RO" sz="1200" dirty="0"/>
          </a:p>
          <a:p>
            <a:pPr algn="just"/>
            <a:r>
              <a:rPr lang="en-IN" sz="1200" dirty="0"/>
              <a:t>(ii) </a:t>
            </a:r>
            <a:r>
              <a:rPr lang="en-IN" sz="1200" dirty="0" err="1"/>
              <a:t>intenția</a:t>
            </a:r>
            <a:r>
              <a:rPr lang="en-IN" sz="1200" dirty="0"/>
              <a:t> de a </a:t>
            </a:r>
            <a:r>
              <a:rPr lang="en-IN" sz="1200" dirty="0" err="1"/>
              <a:t>răspândi</a:t>
            </a:r>
            <a:r>
              <a:rPr lang="en-IN" sz="1200" dirty="0"/>
              <a:t> </a:t>
            </a:r>
            <a:r>
              <a:rPr lang="en-IN" sz="1200" dirty="0" err="1"/>
              <a:t>frica</a:t>
            </a:r>
            <a:r>
              <a:rPr lang="en-IN" sz="1200" dirty="0"/>
              <a:t> </a:t>
            </a:r>
            <a:r>
              <a:rPr lang="en-IN" sz="1200" dirty="0" err="1"/>
              <a:t>în</a:t>
            </a:r>
            <a:r>
              <a:rPr lang="en-IN" sz="1200" dirty="0"/>
              <a:t> </a:t>
            </a:r>
            <a:r>
              <a:rPr lang="en-IN" sz="1200" dirty="0" err="1"/>
              <a:t>rândul</a:t>
            </a:r>
            <a:r>
              <a:rPr lang="en-IN" sz="1200" dirty="0"/>
              <a:t> </a:t>
            </a:r>
            <a:r>
              <a:rPr lang="en-IN" sz="1200" dirty="0" err="1"/>
              <a:t>populației</a:t>
            </a:r>
            <a:r>
              <a:rPr lang="en-IN" sz="1200" dirty="0"/>
              <a:t> (</a:t>
            </a:r>
            <a:r>
              <a:rPr lang="en-IN" sz="1200" dirty="0" err="1"/>
              <a:t>ceea</a:t>
            </a:r>
            <a:r>
              <a:rPr lang="en-IN" sz="1200" dirty="0"/>
              <a:t> </a:t>
            </a:r>
            <a:r>
              <a:rPr lang="en-IN" sz="1200" dirty="0" err="1"/>
              <a:t>ce</a:t>
            </a:r>
            <a:r>
              <a:rPr lang="en-IN" sz="1200" dirty="0"/>
              <a:t> </a:t>
            </a:r>
            <a:r>
              <a:rPr lang="en-IN" sz="1200" dirty="0" err="1"/>
              <a:t>ar</a:t>
            </a:r>
            <a:r>
              <a:rPr lang="en-IN" sz="1200" dirty="0"/>
              <a:t> </a:t>
            </a:r>
            <a:r>
              <a:rPr lang="en-IN" sz="1200" dirty="0" err="1"/>
              <a:t>presupune</a:t>
            </a:r>
            <a:r>
              <a:rPr lang="en-IN" sz="1200" dirty="0"/>
              <a:t> </a:t>
            </a:r>
            <a:r>
              <a:rPr lang="en-IN" sz="1200" dirty="0" err="1"/>
              <a:t>în</a:t>
            </a:r>
            <a:r>
              <a:rPr lang="en-IN" sz="1200" dirty="0"/>
              <a:t> general </a:t>
            </a:r>
            <a:r>
              <a:rPr lang="en-IN" sz="1200" dirty="0" err="1"/>
              <a:t>crearea</a:t>
            </a:r>
            <a:r>
              <a:rPr lang="en-IN" sz="1200" dirty="0"/>
              <a:t> </a:t>
            </a:r>
            <a:r>
              <a:rPr lang="en-IN" sz="1200" dirty="0" err="1"/>
              <a:t>unui</a:t>
            </a:r>
            <a:r>
              <a:rPr lang="en-IN" sz="1200" dirty="0"/>
              <a:t> </a:t>
            </a:r>
            <a:r>
              <a:rPr lang="en-IN" sz="1200" dirty="0" err="1"/>
              <a:t>pericol</a:t>
            </a:r>
            <a:r>
              <a:rPr lang="en-IN" sz="1200" dirty="0"/>
              <a:t> public) </a:t>
            </a:r>
            <a:r>
              <a:rPr lang="en-IN" sz="1200" dirty="0" err="1"/>
              <a:t>sau</a:t>
            </a:r>
            <a:r>
              <a:rPr lang="en-IN" sz="1200" dirty="0"/>
              <a:t> de a </a:t>
            </a:r>
            <a:r>
              <a:rPr lang="en-IN" sz="1200" dirty="0" err="1"/>
              <a:t>constrânge</a:t>
            </a:r>
            <a:r>
              <a:rPr lang="en-IN" sz="1200" dirty="0"/>
              <a:t> direct </a:t>
            </a:r>
            <a:r>
              <a:rPr lang="en-IN" sz="1200" dirty="0" err="1"/>
              <a:t>sau</a:t>
            </a:r>
            <a:r>
              <a:rPr lang="en-IN" sz="1200" dirty="0"/>
              <a:t> indirect o </a:t>
            </a:r>
            <a:r>
              <a:rPr lang="en-IN" sz="1200" dirty="0" err="1"/>
              <a:t>autoritate</a:t>
            </a:r>
            <a:r>
              <a:rPr lang="en-IN" sz="1200" dirty="0"/>
              <a:t> </a:t>
            </a:r>
            <a:r>
              <a:rPr lang="en-IN" sz="1200" dirty="0" err="1"/>
              <a:t>națională</a:t>
            </a:r>
            <a:r>
              <a:rPr lang="en-IN" sz="1200" dirty="0"/>
              <a:t> </a:t>
            </a:r>
            <a:r>
              <a:rPr lang="en-IN" sz="1200" dirty="0" err="1"/>
              <a:t>sau</a:t>
            </a:r>
            <a:r>
              <a:rPr lang="en-IN" sz="1200" dirty="0"/>
              <a:t> </a:t>
            </a:r>
            <a:r>
              <a:rPr lang="en-IN" sz="1200" dirty="0" err="1"/>
              <a:t>internațională</a:t>
            </a:r>
            <a:r>
              <a:rPr lang="en-IN" sz="1200" dirty="0"/>
              <a:t> </a:t>
            </a:r>
            <a:r>
              <a:rPr lang="en-IN" sz="1200" dirty="0" err="1"/>
              <a:t>să</a:t>
            </a:r>
            <a:r>
              <a:rPr lang="en-IN" sz="1200" dirty="0"/>
              <a:t> </a:t>
            </a:r>
            <a:r>
              <a:rPr lang="en-IN" sz="1200" dirty="0" err="1"/>
              <a:t>ia</a:t>
            </a:r>
            <a:r>
              <a:rPr lang="en-IN" sz="1200" dirty="0"/>
              <a:t> o </a:t>
            </a:r>
            <a:r>
              <a:rPr lang="en-IN" sz="1200" dirty="0" err="1"/>
              <a:t>acțiune</a:t>
            </a:r>
            <a:r>
              <a:rPr lang="en-IN" sz="1200" dirty="0"/>
              <a:t> </a:t>
            </a:r>
            <a:r>
              <a:rPr lang="en-IN" sz="1200" dirty="0" err="1"/>
              <a:t>sau</a:t>
            </a:r>
            <a:r>
              <a:rPr lang="en-IN" sz="1200" dirty="0"/>
              <a:t> </a:t>
            </a:r>
            <a:r>
              <a:rPr lang="en-IN" sz="1200" dirty="0" err="1"/>
              <a:t>să</a:t>
            </a:r>
            <a:r>
              <a:rPr lang="en-IN" sz="1200" dirty="0"/>
              <a:t> se </a:t>
            </a:r>
            <a:r>
              <a:rPr lang="en-IN" sz="1200" dirty="0" err="1"/>
              <a:t>abțină</a:t>
            </a:r>
            <a:r>
              <a:rPr lang="en-IN" sz="1200" dirty="0"/>
              <a:t> de la a le </a:t>
            </a:r>
            <a:r>
              <a:rPr lang="en-IN" sz="1200" dirty="0" err="1"/>
              <a:t>întreprinde</a:t>
            </a:r>
            <a:r>
              <a:rPr lang="en-IN" sz="1200" dirty="0"/>
              <a:t>; </a:t>
            </a:r>
            <a:endParaRPr lang="ro-RO" sz="1200" dirty="0"/>
          </a:p>
          <a:p>
            <a:pPr algn="just"/>
            <a:r>
              <a:rPr lang="en-IN" sz="1200" dirty="0"/>
              <a:t>(iii) </a:t>
            </a:r>
            <a:r>
              <a:rPr lang="en-IN" sz="1200" dirty="0" err="1"/>
              <a:t>atunci</a:t>
            </a:r>
            <a:r>
              <a:rPr lang="en-IN" sz="1200" dirty="0"/>
              <a:t> </a:t>
            </a:r>
            <a:r>
              <a:rPr lang="en-IN" sz="1200" dirty="0" err="1"/>
              <a:t>când</a:t>
            </a:r>
            <a:r>
              <a:rPr lang="en-IN" sz="1200" dirty="0"/>
              <a:t> </a:t>
            </a:r>
            <a:r>
              <a:rPr lang="en-IN" sz="1200" dirty="0" err="1"/>
              <a:t>actul</a:t>
            </a:r>
            <a:r>
              <a:rPr lang="en-IN" sz="1200" dirty="0"/>
              <a:t> </a:t>
            </a:r>
            <a:r>
              <a:rPr lang="en-IN" sz="1200" dirty="0" err="1"/>
              <a:t>implică</a:t>
            </a:r>
            <a:r>
              <a:rPr lang="en-IN" sz="1200" dirty="0"/>
              <a:t> un element </a:t>
            </a:r>
            <a:r>
              <a:rPr lang="en-IN" sz="1200" dirty="0" err="1"/>
              <a:t>transnațional</a:t>
            </a:r>
            <a:r>
              <a:rPr lang="en-IN" sz="1200" dirty="0"/>
              <a:t>.</a:t>
            </a:r>
            <a:endParaRPr lang="ro-RO" sz="1200" dirty="0"/>
          </a:p>
          <a:p>
            <a:pPr algn="just"/>
            <a:r>
              <a:rPr lang="en-IN" sz="1200" dirty="0" err="1"/>
              <a:t>În</a:t>
            </a:r>
            <a:r>
              <a:rPr lang="en-IN" sz="1200" dirty="0"/>
              <a:t> </a:t>
            </a:r>
            <a:r>
              <a:rPr lang="en-IN" sz="1200" dirty="0" err="1"/>
              <a:t>timp</a:t>
            </a:r>
            <a:r>
              <a:rPr lang="en-IN" sz="1200" dirty="0"/>
              <a:t> </a:t>
            </a:r>
            <a:r>
              <a:rPr lang="en-IN" sz="1200" dirty="0" err="1"/>
              <a:t>ce</a:t>
            </a:r>
            <a:r>
              <a:rPr lang="en-IN" sz="1200" dirty="0"/>
              <a:t> </a:t>
            </a:r>
            <a:r>
              <a:rPr lang="en-IN" sz="1200" dirty="0" err="1"/>
              <a:t>Tribunalul</a:t>
            </a:r>
            <a:r>
              <a:rPr lang="en-IN" sz="1200" dirty="0"/>
              <a:t> a </a:t>
            </a:r>
            <a:r>
              <a:rPr lang="en-IN" sz="1200" dirty="0" err="1"/>
              <a:t>recunoscut</a:t>
            </a:r>
            <a:r>
              <a:rPr lang="en-IN" sz="1200" dirty="0"/>
              <a:t> ca </a:t>
            </a:r>
            <a:r>
              <a:rPr lang="en-IN" sz="1200" dirty="0" err="1"/>
              <a:t>infracțiune</a:t>
            </a:r>
            <a:r>
              <a:rPr lang="en-IN" sz="1200" dirty="0"/>
              <a:t> </a:t>
            </a:r>
            <a:r>
              <a:rPr lang="en-IN" sz="1200" dirty="0" err="1"/>
              <a:t>doar</a:t>
            </a:r>
            <a:r>
              <a:rPr lang="en-IN" sz="1200" dirty="0"/>
              <a:t> </a:t>
            </a:r>
            <a:r>
              <a:rPr lang="en-IN" sz="1200" dirty="0" err="1"/>
              <a:t>terorismul</a:t>
            </a:r>
            <a:r>
              <a:rPr lang="en-IN" sz="1200" dirty="0"/>
              <a:t> </a:t>
            </a:r>
            <a:r>
              <a:rPr lang="en-IN" sz="1200" dirty="0" err="1"/>
              <a:t>în</a:t>
            </a:r>
            <a:r>
              <a:rPr lang="en-IN" sz="1200" dirty="0"/>
              <a:t> </a:t>
            </a:r>
            <a:r>
              <a:rPr lang="en-IN" sz="1200" dirty="0" err="1"/>
              <a:t>timp</a:t>
            </a:r>
            <a:r>
              <a:rPr lang="en-IN" sz="1200" dirty="0"/>
              <a:t> de pace, a </a:t>
            </a:r>
            <a:r>
              <a:rPr lang="en-IN" sz="1200" dirty="0" err="1"/>
              <a:t>indicat</a:t>
            </a:r>
            <a:r>
              <a:rPr lang="en-IN" sz="1200" dirty="0"/>
              <a:t> </a:t>
            </a:r>
            <a:r>
              <a:rPr lang="en-IN" sz="1200" dirty="0" err="1"/>
              <a:t>că</a:t>
            </a:r>
            <a:r>
              <a:rPr lang="en-IN" sz="1200" dirty="0"/>
              <a:t> „</a:t>
            </a:r>
            <a:r>
              <a:rPr lang="en-IN" sz="1200" dirty="0" err="1"/>
              <a:t>ar</a:t>
            </a:r>
            <a:r>
              <a:rPr lang="en-IN" sz="1200" dirty="0"/>
              <a:t> </a:t>
            </a:r>
            <a:r>
              <a:rPr lang="en-IN" sz="1200" dirty="0" err="1"/>
              <a:t>putea</a:t>
            </a:r>
            <a:r>
              <a:rPr lang="en-IN" sz="1200" dirty="0"/>
              <a:t> </a:t>
            </a:r>
            <a:r>
              <a:rPr lang="en-IN" sz="1200" dirty="0" err="1"/>
              <a:t>apărea</a:t>
            </a:r>
            <a:r>
              <a:rPr lang="en-IN" sz="1200" dirty="0"/>
              <a:t> o </a:t>
            </a:r>
            <a:r>
              <a:rPr lang="en-IN" sz="1200" dirty="0" err="1"/>
              <a:t>normă</a:t>
            </a:r>
            <a:r>
              <a:rPr lang="en-IN" sz="1200" dirty="0"/>
              <a:t> </a:t>
            </a:r>
            <a:r>
              <a:rPr lang="en-IN" sz="1200" dirty="0" err="1"/>
              <a:t>mai</a:t>
            </a:r>
            <a:r>
              <a:rPr lang="en-IN" sz="1200" dirty="0"/>
              <a:t> </a:t>
            </a:r>
            <a:r>
              <a:rPr lang="en-IN" sz="1200" dirty="0" err="1"/>
              <a:t>largă</a:t>
            </a:r>
            <a:r>
              <a:rPr lang="en-IN" sz="1200" dirty="0"/>
              <a:t> care </a:t>
            </a:r>
            <a:r>
              <a:rPr lang="en-IN" sz="1200" dirty="0" err="1"/>
              <a:t>ar</a:t>
            </a:r>
            <a:r>
              <a:rPr lang="en-IN" sz="1200" dirty="0"/>
              <a:t> </a:t>
            </a:r>
            <a:r>
              <a:rPr lang="en-IN" sz="1200" dirty="0" err="1"/>
              <a:t>scoate</a:t>
            </a:r>
            <a:r>
              <a:rPr lang="en-IN" sz="1200" dirty="0"/>
              <a:t> </a:t>
            </a:r>
            <a:r>
              <a:rPr lang="en-IN" sz="1200" dirty="0" err="1"/>
              <a:t>în</a:t>
            </a:r>
            <a:r>
              <a:rPr lang="en-IN" sz="1200" dirty="0"/>
              <a:t> afara </a:t>
            </a:r>
            <a:r>
              <a:rPr lang="en-IN" sz="1200" dirty="0" err="1"/>
              <a:t>legii</a:t>
            </a:r>
            <a:r>
              <a:rPr lang="en-IN" sz="1200" dirty="0"/>
              <a:t> </a:t>
            </a:r>
            <a:r>
              <a:rPr lang="en-IN" sz="1200" dirty="0" err="1"/>
              <a:t>actele</a:t>
            </a:r>
            <a:r>
              <a:rPr lang="en-IN" sz="1200" dirty="0"/>
              <a:t> </a:t>
            </a:r>
            <a:r>
              <a:rPr lang="en-IN" sz="1200" dirty="0" err="1"/>
              <a:t>teroriste</a:t>
            </a:r>
            <a:r>
              <a:rPr lang="en-IN" sz="1200" dirty="0"/>
              <a:t> </a:t>
            </a:r>
            <a:r>
              <a:rPr lang="en-IN" sz="1200" dirty="0" err="1"/>
              <a:t>în</a:t>
            </a:r>
            <a:r>
              <a:rPr lang="en-IN" sz="1200" dirty="0"/>
              <a:t> </a:t>
            </a:r>
            <a:r>
              <a:rPr lang="en-IN" sz="1200" dirty="0" err="1"/>
              <a:t>perioadele</a:t>
            </a:r>
            <a:r>
              <a:rPr lang="en-IN" sz="1200" dirty="0"/>
              <a:t> de conflict </a:t>
            </a:r>
            <a:r>
              <a:rPr lang="en-IN" sz="1200" dirty="0" err="1"/>
              <a:t>armat</a:t>
            </a:r>
            <a:r>
              <a:rPr lang="en-IN" sz="1200" dirty="0"/>
              <a:t>.”[51] </a:t>
            </a:r>
            <a:r>
              <a:rPr lang="en-IN" sz="1200" dirty="0" err="1"/>
              <a:t>Elementele</a:t>
            </a:r>
            <a:r>
              <a:rPr lang="en-IN" sz="1200" dirty="0"/>
              <a:t> </a:t>
            </a:r>
            <a:r>
              <a:rPr lang="en-IN" sz="1200" dirty="0" err="1"/>
              <a:t>generice</a:t>
            </a:r>
            <a:r>
              <a:rPr lang="en-IN" sz="1200" dirty="0"/>
              <a:t> ale </a:t>
            </a:r>
            <a:r>
              <a:rPr lang="en-IN" sz="1200" dirty="0" err="1"/>
              <a:t>infracțiunii</a:t>
            </a:r>
            <a:r>
              <a:rPr lang="en-IN" sz="1200" dirty="0"/>
              <a:t> </a:t>
            </a:r>
            <a:r>
              <a:rPr lang="en-IN" sz="1200" dirty="0" err="1"/>
              <a:t>sugerează</a:t>
            </a:r>
            <a:r>
              <a:rPr lang="en-IN" sz="1200" dirty="0"/>
              <a:t> </a:t>
            </a:r>
            <a:r>
              <a:rPr lang="en-IN" sz="1200" dirty="0" err="1"/>
              <a:t>definiția</a:t>
            </a:r>
            <a:r>
              <a:rPr lang="en-IN" sz="1200" dirty="0"/>
              <a:t> din </a:t>
            </a:r>
            <a:r>
              <a:rPr lang="en-IN" sz="1200" dirty="0" err="1"/>
              <a:t>Convenția</a:t>
            </a:r>
            <a:r>
              <a:rPr lang="en-IN" sz="1200" dirty="0"/>
              <a:t> </a:t>
            </a:r>
            <a:r>
              <a:rPr lang="en-IN" sz="1200" dirty="0" err="1"/>
              <a:t>privind</a:t>
            </a:r>
            <a:r>
              <a:rPr lang="en-IN" sz="1200" dirty="0"/>
              <a:t> </a:t>
            </a:r>
            <a:r>
              <a:rPr lang="en-IN" sz="1200" dirty="0" err="1"/>
              <a:t>finanțarea</a:t>
            </a:r>
            <a:r>
              <a:rPr lang="en-IN" sz="1200" dirty="0"/>
              <a:t> </a:t>
            </a:r>
            <a:r>
              <a:rPr lang="en-IN" sz="1200" dirty="0" err="1"/>
              <a:t>terorismului</a:t>
            </a:r>
            <a:r>
              <a:rPr lang="en-IN" sz="1200" dirty="0"/>
              <a:t> din 1999 </a:t>
            </a:r>
            <a:r>
              <a:rPr lang="en-IN" sz="1200" dirty="0" err="1"/>
              <a:t>și</a:t>
            </a:r>
            <a:r>
              <a:rPr lang="en-IN" sz="1200" dirty="0"/>
              <a:t> </a:t>
            </a:r>
            <a:r>
              <a:rPr lang="en-IN" sz="1200" dirty="0" err="1"/>
              <a:t>proiectul</a:t>
            </a:r>
            <a:r>
              <a:rPr lang="en-IN" sz="1200" dirty="0"/>
              <a:t> de </a:t>
            </a:r>
            <a:r>
              <a:rPr lang="en-IN" sz="1200" dirty="0" err="1"/>
              <a:t>convenție</a:t>
            </a:r>
            <a:r>
              <a:rPr lang="en-IN" sz="1200" dirty="0"/>
              <a:t> </a:t>
            </a:r>
            <a:r>
              <a:rPr lang="en-IN" sz="1200" dirty="0" err="1"/>
              <a:t>cuprinzătoare</a:t>
            </a:r>
            <a:r>
              <a:rPr lang="en-IN" sz="1200" dirty="0"/>
              <a:t> a ONU. Este </a:t>
            </a:r>
            <a:r>
              <a:rPr lang="en-IN" sz="1200" dirty="0" err="1"/>
              <a:t>mai</a:t>
            </a:r>
            <a:r>
              <a:rPr lang="en-IN" sz="1200" dirty="0"/>
              <a:t> </a:t>
            </a:r>
            <a:r>
              <a:rPr lang="en-IN" sz="1200" dirty="0" err="1"/>
              <a:t>amplă</a:t>
            </a:r>
            <a:r>
              <a:rPr lang="en-IN" sz="1200" dirty="0"/>
              <a:t> </a:t>
            </a:r>
            <a:r>
              <a:rPr lang="en-IN" sz="1200" dirty="0" err="1"/>
              <a:t>decât</a:t>
            </a:r>
            <a:r>
              <a:rPr lang="en-IN" sz="1200" dirty="0"/>
              <a:t> </a:t>
            </a:r>
            <a:r>
              <a:rPr lang="en-IN" sz="1200" dirty="0" err="1"/>
              <a:t>definiția</a:t>
            </a:r>
            <a:r>
              <a:rPr lang="en-IN" sz="1200" dirty="0"/>
              <a:t> </a:t>
            </a:r>
            <a:r>
              <a:rPr lang="en-IN" sz="1200" dirty="0" err="1"/>
              <a:t>restrânsă</a:t>
            </a:r>
            <a:r>
              <a:rPr lang="en-IN" sz="1200" dirty="0"/>
              <a:t>, care </a:t>
            </a:r>
            <a:r>
              <a:rPr lang="en-IN" sz="1200" dirty="0" err="1"/>
              <a:t>respectă</a:t>
            </a:r>
            <a:r>
              <a:rPr lang="en-IN" sz="1200" dirty="0"/>
              <a:t> </a:t>
            </a:r>
            <a:r>
              <a:rPr lang="en-IN" sz="1200" dirty="0" err="1"/>
              <a:t>drepturile</a:t>
            </a:r>
            <a:r>
              <a:rPr lang="en-IN" sz="1200" dirty="0"/>
              <a:t> </a:t>
            </a:r>
            <a:r>
              <a:rPr lang="en-IN" sz="1200" dirty="0" err="1"/>
              <a:t>oferită</a:t>
            </a:r>
            <a:r>
              <a:rPr lang="en-IN" sz="1200" dirty="0"/>
              <a:t> de </a:t>
            </a:r>
            <a:r>
              <a:rPr lang="en-IN" sz="1200" dirty="0" err="1"/>
              <a:t>Consiliul</a:t>
            </a:r>
            <a:r>
              <a:rPr lang="en-IN" sz="1200" dirty="0"/>
              <a:t> de Securitate </a:t>
            </a:r>
            <a:r>
              <a:rPr lang="en-IN" sz="1200" dirty="0" err="1"/>
              <a:t>în</a:t>
            </a:r>
            <a:r>
              <a:rPr lang="en-IN" sz="1200" dirty="0"/>
              <a:t> </a:t>
            </a:r>
            <a:r>
              <a:rPr lang="en-IN" sz="1200" dirty="0" err="1"/>
              <a:t>rezoluția</a:t>
            </a:r>
            <a:r>
              <a:rPr lang="en-IN" sz="1200" dirty="0"/>
              <a:t> 1566. Camera de </a:t>
            </a:r>
            <a:r>
              <a:rPr lang="en-IN" sz="1200" dirty="0" err="1"/>
              <a:t>Apel</a:t>
            </a:r>
            <a:r>
              <a:rPr lang="en-IN" sz="1200" dirty="0"/>
              <a:t> a </a:t>
            </a:r>
            <a:r>
              <a:rPr lang="en-IN" sz="1200" dirty="0" err="1"/>
              <a:t>recunoscut</a:t>
            </a:r>
            <a:r>
              <a:rPr lang="en-IN" sz="1200" dirty="0"/>
              <a:t> </a:t>
            </a:r>
            <a:r>
              <a:rPr lang="en-IN" sz="1200" dirty="0" err="1"/>
              <a:t>că</a:t>
            </a:r>
            <a:r>
              <a:rPr lang="en-IN" sz="1200" dirty="0"/>
              <a:t> un element politic </a:t>
            </a:r>
            <a:r>
              <a:rPr lang="en-IN" sz="1200" dirty="0" err="1"/>
              <a:t>sau</a:t>
            </a:r>
            <a:r>
              <a:rPr lang="en-IN" sz="1200" dirty="0"/>
              <a:t> de </a:t>
            </a:r>
            <a:r>
              <a:rPr lang="en-IN" sz="1200" dirty="0" err="1"/>
              <a:t>altă</a:t>
            </a:r>
            <a:r>
              <a:rPr lang="en-IN" sz="1200" dirty="0"/>
              <a:t> </a:t>
            </a:r>
            <a:r>
              <a:rPr lang="en-IN" sz="1200" dirty="0" err="1"/>
              <a:t>natură</a:t>
            </a:r>
            <a:r>
              <a:rPr lang="en-IN" sz="1200" dirty="0"/>
              <a:t> (</a:t>
            </a:r>
            <a:r>
              <a:rPr lang="en-IN" sz="1200" dirty="0" err="1"/>
              <a:t>așa</a:t>
            </a:r>
            <a:r>
              <a:rPr lang="en-IN" sz="1200" dirty="0"/>
              <a:t> cum se </a:t>
            </a:r>
            <a:r>
              <a:rPr lang="en-IN" sz="1200" dirty="0" err="1"/>
              <a:t>găsește</a:t>
            </a:r>
            <a:r>
              <a:rPr lang="en-IN" sz="1200" dirty="0"/>
              <a:t> </a:t>
            </a:r>
            <a:r>
              <a:rPr lang="en-IN" sz="1200" dirty="0" err="1"/>
              <a:t>în</a:t>
            </a:r>
            <a:r>
              <a:rPr lang="en-IN" sz="1200" dirty="0"/>
              <a:t> </a:t>
            </a:r>
            <a:r>
              <a:rPr lang="en-IN" sz="1200" dirty="0" err="1"/>
              <a:t>unele</a:t>
            </a:r>
            <a:r>
              <a:rPr lang="en-IN" sz="1200" dirty="0"/>
              <a:t> </a:t>
            </a:r>
            <a:r>
              <a:rPr lang="en-IN" sz="1200" dirty="0" err="1"/>
              <a:t>definiții</a:t>
            </a:r>
            <a:r>
              <a:rPr lang="en-IN" sz="1200" dirty="0"/>
              <a:t> de </a:t>
            </a:r>
            <a:r>
              <a:rPr lang="en-IN" sz="1200" dirty="0" err="1"/>
              <a:t>drept</a:t>
            </a:r>
            <a:r>
              <a:rPr lang="en-IN" sz="1200" dirty="0"/>
              <a:t> </a:t>
            </a:r>
            <a:r>
              <a:rPr lang="en-IN" sz="1200" dirty="0" err="1"/>
              <a:t>comun</a:t>
            </a:r>
            <a:r>
              <a:rPr lang="en-IN" sz="1200" dirty="0"/>
              <a:t>) </a:t>
            </a:r>
            <a:r>
              <a:rPr lang="en-IN" sz="1200" dirty="0" err="1"/>
              <a:t>ar</a:t>
            </a:r>
            <a:r>
              <a:rPr lang="en-IN" sz="1200" dirty="0"/>
              <a:t> </a:t>
            </a:r>
            <a:r>
              <a:rPr lang="en-IN" sz="1200" dirty="0" err="1"/>
              <a:t>restrânge</a:t>
            </a:r>
            <a:r>
              <a:rPr lang="en-IN" sz="1200" dirty="0"/>
              <a:t> </a:t>
            </a:r>
            <a:r>
              <a:rPr lang="en-IN" sz="1200" dirty="0" err="1"/>
              <a:t>definiția</a:t>
            </a:r>
            <a:r>
              <a:rPr lang="en-IN" sz="1200" dirty="0"/>
              <a:t>, </a:t>
            </a:r>
            <a:r>
              <a:rPr lang="en-IN" sz="1200" dirty="0" err="1"/>
              <a:t>ar</a:t>
            </a:r>
            <a:r>
              <a:rPr lang="en-IN" sz="1200" dirty="0"/>
              <a:t> </a:t>
            </a:r>
            <a:r>
              <a:rPr lang="en-IN" sz="1200" dirty="0" err="1"/>
              <a:t>preveni</a:t>
            </a:r>
            <a:r>
              <a:rPr lang="en-IN" sz="1200" dirty="0"/>
              <a:t> </a:t>
            </a:r>
            <a:r>
              <a:rPr lang="en-IN" sz="1200" dirty="0" err="1"/>
              <a:t>aplicarea</a:t>
            </a:r>
            <a:r>
              <a:rPr lang="en-IN" sz="1200" dirty="0"/>
              <a:t> </a:t>
            </a:r>
            <a:r>
              <a:rPr lang="en-IN" sz="1200" dirty="0" err="1"/>
              <a:t>ei</a:t>
            </a:r>
            <a:r>
              <a:rPr lang="en-IN" sz="1200" dirty="0"/>
              <a:t> </a:t>
            </a:r>
            <a:r>
              <a:rPr lang="en-IN" sz="1200" dirty="0" err="1"/>
              <a:t>excesivă</a:t>
            </a:r>
            <a:r>
              <a:rPr lang="en-IN" sz="1200" dirty="0"/>
              <a:t> </a:t>
            </a:r>
            <a:r>
              <a:rPr lang="en-IN" sz="1200" dirty="0" err="1"/>
              <a:t>și</a:t>
            </a:r>
            <a:r>
              <a:rPr lang="en-IN" sz="1200" dirty="0"/>
              <a:t> </a:t>
            </a:r>
            <a:r>
              <a:rPr lang="en-IN" sz="1200" dirty="0" err="1"/>
              <a:t>ar</a:t>
            </a:r>
            <a:r>
              <a:rPr lang="en-IN" sz="1200" dirty="0"/>
              <a:t> continua </a:t>
            </a:r>
            <a:r>
              <a:rPr lang="en-IN" sz="1200" dirty="0" err="1"/>
              <a:t>principiul</a:t>
            </a:r>
            <a:r>
              <a:rPr lang="en-IN" sz="1200" dirty="0"/>
              <a:t> </a:t>
            </a:r>
            <a:r>
              <a:rPr lang="en-IN" sz="1200" dirty="0" err="1"/>
              <a:t>legalității</a:t>
            </a:r>
            <a:r>
              <a:rPr lang="en-IN" sz="1200" dirty="0"/>
              <a:t>, </a:t>
            </a:r>
            <a:r>
              <a:rPr lang="en-IN" sz="1200" dirty="0" err="1"/>
              <a:t>dar</a:t>
            </a:r>
            <a:r>
              <a:rPr lang="en-IN" sz="1200" dirty="0"/>
              <a:t> a </a:t>
            </a:r>
            <a:r>
              <a:rPr lang="en-IN" sz="1200" dirty="0" err="1"/>
              <a:t>considerat</a:t>
            </a:r>
            <a:r>
              <a:rPr lang="en-IN" sz="1200" dirty="0"/>
              <a:t> </a:t>
            </a:r>
            <a:r>
              <a:rPr lang="en-IN" sz="1200" dirty="0" err="1"/>
              <a:t>că</a:t>
            </a:r>
            <a:r>
              <a:rPr lang="en-IN" sz="1200" dirty="0"/>
              <a:t> nu </a:t>
            </a:r>
            <a:r>
              <a:rPr lang="en-IN" sz="1200" dirty="0" err="1"/>
              <a:t>ar</a:t>
            </a:r>
            <a:r>
              <a:rPr lang="en-IN" sz="1200" dirty="0"/>
              <a:t> </a:t>
            </a:r>
            <a:r>
              <a:rPr lang="en-IN" sz="1200" dirty="0" err="1"/>
              <a:t>putea</a:t>
            </a:r>
            <a:r>
              <a:rPr lang="en-IN" sz="1200" dirty="0"/>
              <a:t> </a:t>
            </a:r>
            <a:r>
              <a:rPr lang="en-IN" sz="1200" dirty="0" err="1"/>
              <a:t>deveni</a:t>
            </a:r>
            <a:r>
              <a:rPr lang="en-IN" sz="1200" dirty="0"/>
              <a:t> </a:t>
            </a:r>
            <a:r>
              <a:rPr lang="en-IN" sz="1200" dirty="0" err="1"/>
              <a:t>încă</a:t>
            </a:r>
            <a:r>
              <a:rPr lang="en-IN" sz="1200" dirty="0"/>
              <a:t> o </a:t>
            </a:r>
            <a:r>
              <a:rPr lang="en-IN" sz="1200" dirty="0" err="1"/>
              <a:t>parte</a:t>
            </a:r>
            <a:r>
              <a:rPr lang="en-IN" sz="1200" dirty="0"/>
              <a:t> a </a:t>
            </a:r>
            <a:r>
              <a:rPr lang="en-IN" sz="1200" dirty="0" err="1"/>
              <a:t>definiției</a:t>
            </a:r>
            <a:r>
              <a:rPr lang="en-IN" sz="1200" dirty="0"/>
              <a:t> </a:t>
            </a:r>
            <a:r>
              <a:rPr lang="en-IN" sz="1200" dirty="0" err="1"/>
              <a:t>dreptului</a:t>
            </a:r>
            <a:r>
              <a:rPr lang="en-IN" sz="1200" dirty="0"/>
              <a:t> </a:t>
            </a:r>
            <a:r>
              <a:rPr lang="en-IN" sz="1200" dirty="0" err="1"/>
              <a:t>cutumiar</a:t>
            </a:r>
            <a:r>
              <a:rPr lang="en-IN" sz="1200" dirty="0"/>
              <a:t> </a:t>
            </a:r>
            <a:r>
              <a:rPr lang="en-IN" sz="1200" dirty="0" err="1"/>
              <a:t>în</a:t>
            </a:r>
            <a:r>
              <a:rPr lang="en-IN" sz="1200" dirty="0"/>
              <a:t> </a:t>
            </a:r>
            <a:r>
              <a:rPr lang="en-IN" sz="1200" dirty="0" err="1"/>
              <a:t>viitor</a:t>
            </a:r>
            <a:r>
              <a:rPr lang="en-IN" sz="1200" dirty="0"/>
              <a:t>.</a:t>
            </a:r>
            <a:endParaRPr lang="ro-RO" sz="1200" dirty="0"/>
          </a:p>
          <a:p>
            <a:pPr algn="just"/>
            <a:endParaRPr lang="ru-MD" sz="1200" dirty="0"/>
          </a:p>
        </p:txBody>
      </p:sp>
    </p:spTree>
    <p:extLst>
      <p:ext uri="{BB962C8B-B14F-4D97-AF65-F5344CB8AC3E}">
        <p14:creationId xmlns:p14="http://schemas.microsoft.com/office/powerpoint/2010/main" val="1426890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C79E50-8C0A-4F71-8D8F-5437C398CC0D}"/>
              </a:ext>
            </a:extLst>
          </p:cNvPr>
          <p:cNvSpPr>
            <a:spLocks noGrp="1"/>
          </p:cNvSpPr>
          <p:nvPr>
            <p:ph type="title"/>
          </p:nvPr>
        </p:nvSpPr>
        <p:spPr/>
        <p:txBody>
          <a:bodyPr/>
          <a:lstStyle/>
          <a:p>
            <a:endParaRPr lang="ru-MD" dirty="0"/>
          </a:p>
        </p:txBody>
      </p:sp>
      <p:sp>
        <p:nvSpPr>
          <p:cNvPr id="3" name="Content Placeholder 2">
            <a:extLst>
              <a:ext uri="{FF2B5EF4-FFF2-40B4-BE49-F238E27FC236}">
                <a16:creationId xmlns:a16="http://schemas.microsoft.com/office/drawing/2014/main" xmlns="" id="{39F51608-39B9-48E0-B25E-8D416B12F7B8}"/>
              </a:ext>
            </a:extLst>
          </p:cNvPr>
          <p:cNvSpPr>
            <a:spLocks noGrp="1"/>
          </p:cNvSpPr>
          <p:nvPr>
            <p:ph idx="1"/>
          </p:nvPr>
        </p:nvSpPr>
        <p:spPr/>
        <p:txBody>
          <a:bodyPr>
            <a:normAutofit fontScale="70000" lnSpcReduction="20000"/>
          </a:bodyPr>
          <a:lstStyle/>
          <a:p>
            <a:pPr algn="just"/>
            <a:r>
              <a:rPr lang="en-IN" dirty="0" err="1"/>
              <a:t>Pentru</a:t>
            </a:r>
            <a:r>
              <a:rPr lang="en-IN" dirty="0"/>
              <a:t> a </a:t>
            </a:r>
            <a:r>
              <a:rPr lang="en-IN" dirty="0" err="1"/>
              <a:t>ajunge</a:t>
            </a:r>
            <a:r>
              <a:rPr lang="en-IN" dirty="0"/>
              <a:t> la </a:t>
            </a:r>
            <a:r>
              <a:rPr lang="en-IN" dirty="0" err="1"/>
              <a:t>concluzia</a:t>
            </a:r>
            <a:r>
              <a:rPr lang="en-IN" dirty="0"/>
              <a:t> </a:t>
            </a:r>
            <a:r>
              <a:rPr lang="en-IN" dirty="0" err="1"/>
              <a:t>sa</a:t>
            </a:r>
            <a:r>
              <a:rPr lang="en-IN" dirty="0"/>
              <a:t>, Camera de </a:t>
            </a:r>
            <a:r>
              <a:rPr lang="en-IN" dirty="0" err="1"/>
              <a:t>Apel</a:t>
            </a:r>
            <a:r>
              <a:rPr lang="en-IN" dirty="0"/>
              <a:t> a </a:t>
            </a:r>
            <a:r>
              <a:rPr lang="en-IN" dirty="0" err="1"/>
              <a:t>constatat</a:t>
            </a:r>
            <a:r>
              <a:rPr lang="en-IN" dirty="0"/>
              <a:t> </a:t>
            </a:r>
            <a:r>
              <a:rPr lang="en-IN" dirty="0" err="1"/>
              <a:t>că</a:t>
            </a:r>
            <a:r>
              <a:rPr lang="en-IN" dirty="0"/>
              <a:t> </a:t>
            </a:r>
            <a:r>
              <a:rPr lang="en-IN" dirty="0" err="1"/>
              <a:t>cele</a:t>
            </a:r>
            <a:r>
              <a:rPr lang="en-IN" dirty="0"/>
              <a:t> 37 de </a:t>
            </a:r>
            <a:r>
              <a:rPr lang="en-IN" dirty="0" err="1"/>
              <a:t>legi</a:t>
            </a:r>
            <a:r>
              <a:rPr lang="en-IN" dirty="0"/>
              <a:t> </a:t>
            </a:r>
            <a:r>
              <a:rPr lang="en-IN" dirty="0" err="1"/>
              <a:t>naționale</a:t>
            </a:r>
            <a:r>
              <a:rPr lang="en-IN" dirty="0"/>
              <a:t> </a:t>
            </a:r>
            <a:r>
              <a:rPr lang="en-IN" dirty="0" err="1"/>
              <a:t>privind</a:t>
            </a:r>
            <a:r>
              <a:rPr lang="en-IN" dirty="0"/>
              <a:t> </a:t>
            </a:r>
            <a:r>
              <a:rPr lang="en-IN" dirty="0" err="1"/>
              <a:t>terorismul</a:t>
            </a:r>
            <a:r>
              <a:rPr lang="en-IN" dirty="0"/>
              <a:t> pe care le-a </a:t>
            </a:r>
            <a:r>
              <a:rPr lang="en-IN" dirty="0" err="1"/>
              <a:t>citat</a:t>
            </a:r>
            <a:r>
              <a:rPr lang="en-IN" dirty="0"/>
              <a:t> sunt </a:t>
            </a:r>
            <a:r>
              <a:rPr lang="en-IN" dirty="0" err="1"/>
              <a:t>în</a:t>
            </a:r>
            <a:r>
              <a:rPr lang="en-IN" dirty="0"/>
              <a:t> general „</a:t>
            </a:r>
            <a:r>
              <a:rPr lang="en-IN" dirty="0" err="1"/>
              <a:t>concordante</a:t>
            </a:r>
            <a:r>
              <a:rPr lang="en-IN" dirty="0"/>
              <a:t>” </a:t>
            </a:r>
            <a:r>
              <a:rPr lang="en-IN" dirty="0" err="1"/>
              <a:t>și</a:t>
            </a:r>
            <a:r>
              <a:rPr lang="en-IN" dirty="0"/>
              <a:t> </a:t>
            </a:r>
            <a:r>
              <a:rPr lang="en-IN" dirty="0" err="1"/>
              <a:t>evidențiază</a:t>
            </a:r>
            <a:r>
              <a:rPr lang="en-IN" dirty="0"/>
              <a:t> „o </a:t>
            </a:r>
            <a:r>
              <a:rPr lang="en-IN" dirty="0" err="1"/>
              <a:t>poziție</a:t>
            </a:r>
            <a:r>
              <a:rPr lang="en-IN" dirty="0"/>
              <a:t> </a:t>
            </a:r>
            <a:r>
              <a:rPr lang="en-IN" dirty="0" err="1"/>
              <a:t>larg</a:t>
            </a:r>
            <a:r>
              <a:rPr lang="en-IN" dirty="0"/>
              <a:t> </a:t>
            </a:r>
            <a:r>
              <a:rPr lang="en-IN" dirty="0" err="1"/>
              <a:t>răspândită</a:t>
            </a:r>
            <a:r>
              <a:rPr lang="en-IN" dirty="0"/>
              <a:t> </a:t>
            </a:r>
            <a:r>
              <a:rPr lang="en-IN" dirty="0" err="1"/>
              <a:t>și</a:t>
            </a:r>
            <a:r>
              <a:rPr lang="en-IN" dirty="0"/>
              <a:t> o </a:t>
            </a:r>
            <a:r>
              <a:rPr lang="en-IN" dirty="0" err="1"/>
              <a:t>viziune</a:t>
            </a:r>
            <a:r>
              <a:rPr lang="en-IN" dirty="0"/>
              <a:t> </a:t>
            </a:r>
            <a:r>
              <a:rPr lang="en-IN" dirty="0" err="1"/>
              <a:t>comună</a:t>
            </a:r>
            <a:r>
              <a:rPr lang="en-IN" dirty="0"/>
              <a:t> </a:t>
            </a:r>
            <a:r>
              <a:rPr lang="en-IN" dirty="0" err="1"/>
              <a:t>asupra</a:t>
            </a:r>
            <a:r>
              <a:rPr lang="en-IN" dirty="0"/>
              <a:t> </a:t>
            </a:r>
            <a:r>
              <a:rPr lang="en-IN" dirty="0" err="1"/>
              <a:t>terorismului</a:t>
            </a:r>
            <a:r>
              <a:rPr lang="en-IN" dirty="0"/>
              <a:t>”.</a:t>
            </a:r>
            <a:r>
              <a:rPr lang="ro-RO" dirty="0"/>
              <a:t> </a:t>
            </a:r>
            <a:r>
              <a:rPr lang="en-IN" dirty="0"/>
              <a:t> </a:t>
            </a:r>
            <a:r>
              <a:rPr lang="en-IN" dirty="0" err="1"/>
              <a:t>În</a:t>
            </a:r>
            <a:r>
              <a:rPr lang="en-IN" dirty="0"/>
              <a:t> special, s-a </a:t>
            </a:r>
            <a:r>
              <a:rPr lang="en-IN" dirty="0" err="1"/>
              <a:t>afirmat</a:t>
            </a:r>
            <a:r>
              <a:rPr lang="en-IN" dirty="0"/>
              <a:t> </a:t>
            </a:r>
            <a:r>
              <a:rPr lang="en-IN" dirty="0" err="1"/>
              <a:t>că</a:t>
            </a:r>
            <a:r>
              <a:rPr lang="en-IN" dirty="0"/>
              <a:t> „[e]</a:t>
            </a:r>
            <a:r>
              <a:rPr lang="en-IN" dirty="0" err="1"/>
              <a:t>lementele</a:t>
            </a:r>
            <a:r>
              <a:rPr lang="en-IN" dirty="0"/>
              <a:t> </a:t>
            </a:r>
            <a:r>
              <a:rPr lang="en-IN" dirty="0" err="1"/>
              <a:t>comune</a:t>
            </a:r>
            <a:r>
              <a:rPr lang="en-IN" dirty="0"/>
              <a:t> </a:t>
            </a:r>
            <a:r>
              <a:rPr lang="en-IN" dirty="0" err="1"/>
              <a:t>în</a:t>
            </a:r>
            <a:r>
              <a:rPr lang="en-IN" dirty="0"/>
              <a:t> </a:t>
            </a:r>
            <a:r>
              <a:rPr lang="en-IN" dirty="0" err="1"/>
              <a:t>legislația</a:t>
            </a:r>
            <a:r>
              <a:rPr lang="en-IN" dirty="0"/>
              <a:t> </a:t>
            </a:r>
            <a:r>
              <a:rPr lang="en-IN" dirty="0" err="1"/>
              <a:t>națională</a:t>
            </a:r>
            <a:r>
              <a:rPr lang="en-IN" dirty="0"/>
              <a:t> care </a:t>
            </a:r>
            <a:r>
              <a:rPr lang="en-IN" dirty="0" err="1"/>
              <a:t>definesc</a:t>
            </a:r>
            <a:r>
              <a:rPr lang="en-IN" dirty="0"/>
              <a:t> </a:t>
            </a:r>
            <a:r>
              <a:rPr lang="en-IN" dirty="0" err="1"/>
              <a:t>terorismul</a:t>
            </a:r>
            <a:r>
              <a:rPr lang="en-IN" dirty="0"/>
              <a:t> </a:t>
            </a:r>
            <a:r>
              <a:rPr lang="en-IN" dirty="0" err="1"/>
              <a:t>includ</a:t>
            </a:r>
            <a:r>
              <a:rPr lang="en-IN" dirty="0"/>
              <a:t> </a:t>
            </a:r>
            <a:r>
              <a:rPr lang="en-IN" dirty="0" err="1"/>
              <a:t>utilizarea</a:t>
            </a:r>
            <a:r>
              <a:rPr lang="en-IN" dirty="0"/>
              <a:t> </a:t>
            </a:r>
            <a:r>
              <a:rPr lang="en-IN" dirty="0" err="1"/>
              <a:t>actelor</a:t>
            </a:r>
            <a:r>
              <a:rPr lang="en-IN" dirty="0"/>
              <a:t> </a:t>
            </a:r>
            <a:r>
              <a:rPr lang="en-IN" dirty="0" err="1"/>
              <a:t>criminale</a:t>
            </a:r>
            <a:r>
              <a:rPr lang="en-IN" dirty="0"/>
              <a:t> </a:t>
            </a:r>
            <a:r>
              <a:rPr lang="en-IN" dirty="0" err="1"/>
              <a:t>pentru</a:t>
            </a:r>
            <a:r>
              <a:rPr lang="en-IN" dirty="0"/>
              <a:t> a </a:t>
            </a:r>
            <a:r>
              <a:rPr lang="en-IN" dirty="0" err="1"/>
              <a:t>teroriza</a:t>
            </a:r>
            <a:r>
              <a:rPr lang="en-IN" dirty="0"/>
              <a:t>, a </a:t>
            </a:r>
            <a:r>
              <a:rPr lang="en-IN" dirty="0" err="1"/>
              <a:t>intimida</a:t>
            </a:r>
            <a:r>
              <a:rPr lang="en-IN" dirty="0"/>
              <a:t> </a:t>
            </a:r>
            <a:r>
              <a:rPr lang="en-IN" dirty="0" err="1"/>
              <a:t>sau</a:t>
            </a:r>
            <a:r>
              <a:rPr lang="en-IN" dirty="0"/>
              <a:t> a </a:t>
            </a:r>
            <a:r>
              <a:rPr lang="en-IN" dirty="0" err="1"/>
              <a:t>perturba</a:t>
            </a:r>
            <a:r>
              <a:rPr lang="en-IN" dirty="0"/>
              <a:t> </a:t>
            </a:r>
            <a:r>
              <a:rPr lang="en-IN" dirty="0" err="1"/>
              <a:t>autoritățile</a:t>
            </a:r>
            <a:r>
              <a:rPr lang="en-IN" dirty="0"/>
              <a:t> </a:t>
            </a:r>
            <a:r>
              <a:rPr lang="en-IN" dirty="0" err="1"/>
              <a:t>sociale</a:t>
            </a:r>
            <a:r>
              <a:rPr lang="en-IN" dirty="0"/>
              <a:t> </a:t>
            </a:r>
            <a:r>
              <a:rPr lang="en-IN" dirty="0" err="1"/>
              <a:t>pentru</a:t>
            </a:r>
            <a:r>
              <a:rPr lang="en-IN" dirty="0"/>
              <a:t> a </a:t>
            </a:r>
            <a:r>
              <a:rPr lang="en-IN" dirty="0" err="1"/>
              <a:t>teroriza</a:t>
            </a:r>
            <a:r>
              <a:rPr lang="en-IN" dirty="0"/>
              <a:t>, a </a:t>
            </a:r>
            <a:r>
              <a:rPr lang="en-IN" dirty="0" err="1"/>
              <a:t>intimida</a:t>
            </a:r>
            <a:r>
              <a:rPr lang="en-IN" dirty="0"/>
              <a:t> </a:t>
            </a:r>
            <a:r>
              <a:rPr lang="en-IN" dirty="0" err="1"/>
              <a:t>sau</a:t>
            </a:r>
            <a:r>
              <a:rPr lang="en-IN" dirty="0"/>
              <a:t> a </a:t>
            </a:r>
            <a:r>
              <a:rPr lang="en-IN" dirty="0" err="1"/>
              <a:t>perturba</a:t>
            </a:r>
            <a:r>
              <a:rPr lang="en-IN" dirty="0"/>
              <a:t> </a:t>
            </a:r>
            <a:r>
              <a:rPr lang="en-IN" dirty="0" err="1"/>
              <a:t>autoritățile</a:t>
            </a:r>
            <a:r>
              <a:rPr lang="en-IN" dirty="0"/>
              <a:t> </a:t>
            </a:r>
            <a:r>
              <a:rPr lang="en-IN" dirty="0" err="1"/>
              <a:t>sociale</a:t>
            </a:r>
            <a:r>
              <a:rPr lang="en-IN" dirty="0"/>
              <a:t>. </a:t>
            </a:r>
            <a:r>
              <a:rPr lang="en-IN" dirty="0" err="1"/>
              <a:t>sau</a:t>
            </a:r>
            <a:r>
              <a:rPr lang="en-IN" dirty="0"/>
              <a:t> </a:t>
            </a:r>
            <a:r>
              <a:rPr lang="en-IN" dirty="0" err="1"/>
              <a:t>structuri</a:t>
            </a:r>
            <a:r>
              <a:rPr lang="en-IN" dirty="0"/>
              <a:t> </a:t>
            </a:r>
            <a:r>
              <a:rPr lang="en-IN" dirty="0" err="1"/>
              <a:t>politice</a:t>
            </a:r>
            <a:r>
              <a:rPr lang="en-IN" dirty="0"/>
              <a:t>.”[</a:t>
            </a:r>
          </a:p>
          <a:p>
            <a:pPr algn="just"/>
            <a:r>
              <a:rPr lang="en-IN" dirty="0" err="1"/>
              <a:t>Legile</a:t>
            </a:r>
            <a:r>
              <a:rPr lang="en-IN" dirty="0"/>
              <a:t> </a:t>
            </a:r>
            <a:r>
              <a:rPr lang="en-IN" dirty="0" err="1"/>
              <a:t>naționale</a:t>
            </a:r>
            <a:r>
              <a:rPr lang="en-IN" dirty="0"/>
              <a:t> pot </a:t>
            </a:r>
            <a:r>
              <a:rPr lang="en-IN" dirty="0" err="1"/>
              <a:t>furniza</a:t>
            </a:r>
            <a:r>
              <a:rPr lang="en-IN" dirty="0"/>
              <a:t> cu </a:t>
            </a:r>
            <a:r>
              <a:rPr lang="en-IN" dirty="0" err="1"/>
              <a:t>siguranță</a:t>
            </a:r>
            <a:r>
              <a:rPr lang="en-IN" dirty="0"/>
              <a:t> </a:t>
            </a:r>
            <a:r>
              <a:rPr lang="en-IN" dirty="0" err="1"/>
              <a:t>dovezi</a:t>
            </a:r>
            <a:r>
              <a:rPr lang="en-IN" dirty="0"/>
              <a:t> ale </a:t>
            </a:r>
            <a:r>
              <a:rPr lang="en-IN" dirty="0" err="1"/>
              <a:t>practicii</a:t>
            </a:r>
            <a:r>
              <a:rPr lang="en-IN" dirty="0"/>
              <a:t> </a:t>
            </a:r>
            <a:r>
              <a:rPr lang="en-IN" dirty="0" err="1"/>
              <a:t>statului</a:t>
            </a:r>
            <a:r>
              <a:rPr lang="en-IN" dirty="0"/>
              <a:t> </a:t>
            </a:r>
            <a:r>
              <a:rPr lang="en-IN" dirty="0" err="1"/>
              <a:t>în</a:t>
            </a:r>
            <a:r>
              <a:rPr lang="en-IN" dirty="0"/>
              <a:t> </a:t>
            </a:r>
            <a:r>
              <a:rPr lang="en-IN" dirty="0" err="1"/>
              <a:t>formarea</a:t>
            </a:r>
            <a:r>
              <a:rPr lang="en-IN" dirty="0"/>
              <a:t> </a:t>
            </a:r>
            <a:r>
              <a:rPr lang="en-IN" dirty="0" err="1"/>
              <a:t>dreptului</a:t>
            </a:r>
            <a:r>
              <a:rPr lang="en-IN" dirty="0"/>
              <a:t> </a:t>
            </a:r>
            <a:r>
              <a:rPr lang="en-IN" dirty="0" err="1"/>
              <a:t>internațional</a:t>
            </a:r>
            <a:r>
              <a:rPr lang="en-IN" dirty="0"/>
              <a:t> </a:t>
            </a:r>
            <a:r>
              <a:rPr lang="en-IN" dirty="0" err="1"/>
              <a:t>cutumiar</a:t>
            </a:r>
            <a:r>
              <a:rPr lang="en-IN" dirty="0"/>
              <a:t>. Cu </a:t>
            </a:r>
            <a:r>
              <a:rPr lang="en-IN" dirty="0" err="1"/>
              <a:t>toate</a:t>
            </a:r>
            <a:r>
              <a:rPr lang="en-IN" dirty="0"/>
              <a:t> </a:t>
            </a:r>
            <a:r>
              <a:rPr lang="en-IN" dirty="0" err="1"/>
              <a:t>acestea</a:t>
            </a:r>
            <a:r>
              <a:rPr lang="en-IN" dirty="0"/>
              <a:t>, </a:t>
            </a:r>
            <a:r>
              <a:rPr lang="en-IN" dirty="0" err="1"/>
              <a:t>concluzia</a:t>
            </a:r>
            <a:r>
              <a:rPr lang="en-IN" dirty="0"/>
              <a:t> </a:t>
            </a:r>
            <a:r>
              <a:rPr lang="en-IN" dirty="0" err="1"/>
              <a:t>Camerelor</a:t>
            </a:r>
            <a:r>
              <a:rPr lang="en-IN" dirty="0"/>
              <a:t> de </a:t>
            </a:r>
            <a:r>
              <a:rPr lang="en-IN" dirty="0" err="1"/>
              <a:t>Apel</a:t>
            </a:r>
            <a:r>
              <a:rPr lang="en-IN" dirty="0"/>
              <a:t> </a:t>
            </a:r>
            <a:r>
              <a:rPr lang="en-IN" dirty="0" err="1"/>
              <a:t>este</a:t>
            </a:r>
            <a:r>
              <a:rPr lang="en-IN" dirty="0"/>
              <a:t> </a:t>
            </a:r>
            <a:r>
              <a:rPr lang="en-IN" dirty="0" err="1"/>
              <a:t>dubioasă</a:t>
            </a:r>
            <a:r>
              <a:rPr lang="en-IN" dirty="0"/>
              <a:t>. </a:t>
            </a:r>
            <a:r>
              <a:rPr lang="en-IN" dirty="0" err="1"/>
              <a:t>Acesta</a:t>
            </a:r>
            <a:r>
              <a:rPr lang="en-IN" dirty="0"/>
              <a:t> </a:t>
            </a:r>
            <a:r>
              <a:rPr lang="en-IN" dirty="0" err="1"/>
              <a:t>combină</a:t>
            </a:r>
            <a:r>
              <a:rPr lang="en-IN" dirty="0"/>
              <a:t> </a:t>
            </a:r>
            <a:r>
              <a:rPr lang="en-IN" dirty="0" err="1"/>
              <a:t>legile</a:t>
            </a:r>
            <a:r>
              <a:rPr lang="en-IN" dirty="0"/>
              <a:t> </a:t>
            </a:r>
            <a:r>
              <a:rPr lang="en-IN" dirty="0" err="1"/>
              <a:t>naționale</a:t>
            </a:r>
            <a:r>
              <a:rPr lang="en-IN" dirty="0"/>
              <a:t> care </a:t>
            </a:r>
            <a:r>
              <a:rPr lang="en-IN" dirty="0" err="1"/>
              <a:t>abordează</a:t>
            </a:r>
            <a:r>
              <a:rPr lang="en-IN" dirty="0"/>
              <a:t> </a:t>
            </a:r>
            <a:r>
              <a:rPr lang="en-IN" dirty="0" err="1"/>
              <a:t>terorismul</a:t>
            </a:r>
            <a:r>
              <a:rPr lang="en-IN" dirty="0"/>
              <a:t> </a:t>
            </a:r>
            <a:r>
              <a:rPr lang="en-IN" dirty="0" err="1"/>
              <a:t>național</a:t>
            </a:r>
            <a:r>
              <a:rPr lang="en-IN" dirty="0"/>
              <a:t> </a:t>
            </a:r>
            <a:r>
              <a:rPr lang="en-IN" dirty="0" err="1"/>
              <a:t>și</a:t>
            </a:r>
            <a:r>
              <a:rPr lang="en-IN" dirty="0"/>
              <a:t> </a:t>
            </a:r>
            <a:r>
              <a:rPr lang="en-IN" dirty="0" err="1"/>
              <a:t>internațional</a:t>
            </a:r>
            <a:r>
              <a:rPr lang="en-IN" dirty="0"/>
              <a:t> </a:t>
            </a:r>
            <a:r>
              <a:rPr lang="en-IN" dirty="0" err="1"/>
              <a:t>și</a:t>
            </a:r>
            <a:r>
              <a:rPr lang="en-IN" dirty="0"/>
              <a:t> de </a:t>
            </a:r>
            <a:r>
              <a:rPr lang="en-IN" dirty="0" err="1"/>
              <a:t>diferite</a:t>
            </a:r>
            <a:r>
              <a:rPr lang="en-IN" dirty="0"/>
              <a:t> </a:t>
            </a:r>
            <a:r>
              <a:rPr lang="en-IN" dirty="0" err="1"/>
              <a:t>jurisdicții</a:t>
            </a:r>
            <a:r>
              <a:rPr lang="en-IN" dirty="0"/>
              <a:t>. </a:t>
            </a:r>
            <a:r>
              <a:rPr lang="en-IN" dirty="0" err="1"/>
              <a:t>Acesta</a:t>
            </a:r>
            <a:r>
              <a:rPr lang="en-IN" dirty="0"/>
              <a:t> </a:t>
            </a:r>
            <a:r>
              <a:rPr lang="en-IN" dirty="0" err="1"/>
              <a:t>combină</a:t>
            </a:r>
            <a:r>
              <a:rPr lang="en-IN" dirty="0"/>
              <a:t> </a:t>
            </a:r>
            <a:r>
              <a:rPr lang="en-IN" dirty="0" err="1"/>
              <a:t>definițiile</a:t>
            </a:r>
            <a:r>
              <a:rPr lang="en-IN" dirty="0"/>
              <a:t> </a:t>
            </a:r>
            <a:r>
              <a:rPr lang="en-IN" dirty="0" err="1"/>
              <a:t>penale</a:t>
            </a:r>
            <a:r>
              <a:rPr lang="en-IN" dirty="0"/>
              <a:t> cu </a:t>
            </a:r>
            <a:r>
              <a:rPr lang="en-IN" dirty="0" err="1"/>
              <a:t>definițiile</a:t>
            </a:r>
            <a:r>
              <a:rPr lang="en-IN" dirty="0"/>
              <a:t> non-</a:t>
            </a:r>
            <a:r>
              <a:rPr lang="en-IN" dirty="0" err="1"/>
              <a:t>criminale</a:t>
            </a:r>
            <a:r>
              <a:rPr lang="en-IN" dirty="0"/>
              <a:t>. </a:t>
            </a:r>
            <a:r>
              <a:rPr lang="en-IN" dirty="0" err="1"/>
              <a:t>În</a:t>
            </a:r>
            <a:r>
              <a:rPr lang="en-IN" dirty="0"/>
              <a:t> plus, o </a:t>
            </a:r>
            <a:r>
              <a:rPr lang="en-IN" dirty="0" err="1"/>
              <a:t>examinare</a:t>
            </a:r>
            <a:r>
              <a:rPr lang="en-IN" dirty="0"/>
              <a:t> </a:t>
            </a:r>
            <a:r>
              <a:rPr lang="en-IN" dirty="0" err="1"/>
              <a:t>atentă</a:t>
            </a:r>
            <a:r>
              <a:rPr lang="en-IN" dirty="0"/>
              <a:t> a </a:t>
            </a:r>
            <a:r>
              <a:rPr lang="en-IN" dirty="0" err="1"/>
              <a:t>legilor</a:t>
            </a:r>
            <a:r>
              <a:rPr lang="en-IN" dirty="0"/>
              <a:t> </a:t>
            </a:r>
            <a:r>
              <a:rPr lang="en-IN" dirty="0" err="1"/>
              <a:t>naționale</a:t>
            </a:r>
            <a:r>
              <a:rPr lang="en-IN" dirty="0"/>
              <a:t> citate </a:t>
            </a:r>
            <a:r>
              <a:rPr lang="en-IN" dirty="0" err="1"/>
              <a:t>arată</a:t>
            </a:r>
            <a:r>
              <a:rPr lang="en-IN" dirty="0"/>
              <a:t> </a:t>
            </a:r>
            <a:r>
              <a:rPr lang="en-IN" dirty="0" err="1"/>
              <a:t>că</a:t>
            </a:r>
            <a:r>
              <a:rPr lang="en-IN" dirty="0"/>
              <a:t> </a:t>
            </a:r>
            <a:r>
              <a:rPr lang="en-IN" dirty="0" err="1"/>
              <a:t>multe</a:t>
            </a:r>
            <a:r>
              <a:rPr lang="en-IN" dirty="0"/>
              <a:t> </a:t>
            </a:r>
            <a:r>
              <a:rPr lang="en-IN" dirty="0" err="1"/>
              <a:t>dintre</a:t>
            </a:r>
            <a:r>
              <a:rPr lang="en-IN" dirty="0"/>
              <a:t> </a:t>
            </a:r>
            <a:r>
              <a:rPr lang="en-IN" dirty="0" err="1"/>
              <a:t>legi</a:t>
            </a:r>
            <a:r>
              <a:rPr lang="en-IN" dirty="0"/>
              <a:t> nu </a:t>
            </a:r>
            <a:r>
              <a:rPr lang="en-IN" dirty="0" err="1"/>
              <a:t>converg</a:t>
            </a:r>
            <a:r>
              <a:rPr lang="en-IN" dirty="0"/>
              <a:t> </a:t>
            </a:r>
            <a:r>
              <a:rPr lang="en-IN" dirty="0" err="1"/>
              <a:t>deloc</a:t>
            </a:r>
            <a:r>
              <a:rPr lang="en-IN" dirty="0"/>
              <a:t>, ci </a:t>
            </a:r>
            <a:r>
              <a:rPr lang="en-IN" dirty="0" err="1"/>
              <a:t>reprezintă</a:t>
            </a:r>
            <a:r>
              <a:rPr lang="en-IN" dirty="0"/>
              <a:t> </a:t>
            </a:r>
            <a:r>
              <a:rPr lang="en-IN" dirty="0" err="1"/>
              <a:t>concepții</a:t>
            </a:r>
            <a:r>
              <a:rPr lang="en-IN" dirty="0"/>
              <a:t> fundamental </a:t>
            </a:r>
            <a:r>
              <a:rPr lang="en-IN" dirty="0" err="1"/>
              <a:t>diferite</a:t>
            </a:r>
            <a:r>
              <a:rPr lang="en-IN" dirty="0"/>
              <a:t> </a:t>
            </a:r>
            <a:r>
              <a:rPr lang="en-IN" dirty="0" err="1"/>
              <a:t>despre</a:t>
            </a:r>
            <a:r>
              <a:rPr lang="en-IN" dirty="0"/>
              <a:t> </a:t>
            </a:r>
            <a:r>
              <a:rPr lang="en-IN" dirty="0" err="1"/>
              <a:t>terorism</a:t>
            </a:r>
            <a:r>
              <a:rPr lang="en-IN" dirty="0"/>
              <a:t>, </a:t>
            </a:r>
            <a:r>
              <a:rPr lang="en-IN" dirty="0" err="1"/>
              <a:t>inclusiv</a:t>
            </a:r>
            <a:r>
              <a:rPr lang="en-IN" dirty="0"/>
              <a:t> </a:t>
            </a:r>
            <a:r>
              <a:rPr lang="en-IN" dirty="0" err="1"/>
              <a:t>război</a:t>
            </a:r>
            <a:r>
              <a:rPr lang="en-IN" dirty="0"/>
              <a:t> civil </a:t>
            </a:r>
            <a:r>
              <a:rPr lang="en-IN" dirty="0" err="1"/>
              <a:t>și</a:t>
            </a:r>
            <a:r>
              <a:rPr lang="en-IN" dirty="0"/>
              <a:t> </a:t>
            </a:r>
            <a:r>
              <a:rPr lang="en-IN" dirty="0" err="1"/>
              <a:t>lupte</a:t>
            </a:r>
            <a:r>
              <a:rPr lang="en-IN" dirty="0"/>
              <a:t> </a:t>
            </a:r>
            <a:r>
              <a:rPr lang="en-IN" dirty="0" err="1"/>
              <a:t>sectare</a:t>
            </a:r>
            <a:r>
              <a:rPr lang="en-IN" dirty="0"/>
              <a:t> (</a:t>
            </a:r>
            <a:r>
              <a:rPr lang="en-IN" dirty="0" err="1"/>
              <a:t>Irak</a:t>
            </a:r>
            <a:r>
              <a:rPr lang="en-IN" dirty="0"/>
              <a:t>), </a:t>
            </a:r>
            <a:r>
              <a:rPr lang="en-IN" dirty="0" err="1"/>
              <a:t>dezordine</a:t>
            </a:r>
            <a:r>
              <a:rPr lang="en-IN" dirty="0"/>
              <a:t> </a:t>
            </a:r>
            <a:r>
              <a:rPr lang="en-IN" dirty="0" err="1"/>
              <a:t>publică</a:t>
            </a:r>
            <a:r>
              <a:rPr lang="en-IN" dirty="0"/>
              <a:t> (</a:t>
            </a:r>
            <a:r>
              <a:rPr lang="en-IN" dirty="0" err="1"/>
              <a:t>Egipt</a:t>
            </a:r>
            <a:r>
              <a:rPr lang="en-IN" dirty="0"/>
              <a:t>), </a:t>
            </a:r>
            <a:r>
              <a:rPr lang="en-IN" dirty="0" err="1"/>
              <a:t>subversiune</a:t>
            </a:r>
            <a:r>
              <a:rPr lang="en-IN" dirty="0"/>
              <a:t> </a:t>
            </a:r>
            <a:r>
              <a:rPr lang="en-IN" dirty="0" err="1"/>
              <a:t>constituțională</a:t>
            </a:r>
            <a:r>
              <a:rPr lang="en-IN" dirty="0"/>
              <a:t> (Peru), </a:t>
            </a:r>
            <a:r>
              <a:rPr lang="en-IN" dirty="0" err="1"/>
              <a:t>vătămare</a:t>
            </a:r>
            <a:r>
              <a:rPr lang="en-IN" dirty="0"/>
              <a:t> a </a:t>
            </a:r>
            <a:r>
              <a:rPr lang="en-IN" dirty="0" err="1"/>
              <a:t>relațiilor</a:t>
            </a:r>
            <a:r>
              <a:rPr lang="en-IN" dirty="0"/>
              <a:t> </a:t>
            </a:r>
            <a:r>
              <a:rPr lang="en-IN" dirty="0" err="1"/>
              <a:t>internaționale</a:t>
            </a:r>
            <a:r>
              <a:rPr lang="en-IN" dirty="0"/>
              <a:t>, </a:t>
            </a:r>
            <a:r>
              <a:rPr lang="en-IN" dirty="0" err="1"/>
              <a:t>suveranitatea</a:t>
            </a:r>
            <a:r>
              <a:rPr lang="en-IN" dirty="0"/>
              <a:t> </a:t>
            </a:r>
            <a:r>
              <a:rPr lang="en-IN" dirty="0" err="1"/>
              <a:t>sau</a:t>
            </a:r>
            <a:r>
              <a:rPr lang="en-IN" dirty="0"/>
              <a:t> </a:t>
            </a:r>
            <a:r>
              <a:rPr lang="en-IN" dirty="0" err="1"/>
              <a:t>integritatea</a:t>
            </a:r>
            <a:r>
              <a:rPr lang="en-IN" dirty="0"/>
              <a:t> </a:t>
            </a:r>
            <a:r>
              <a:rPr lang="en-IN" dirty="0" err="1"/>
              <a:t>teritorială</a:t>
            </a:r>
            <a:r>
              <a:rPr lang="en-IN" dirty="0"/>
              <a:t> (Uzbekistan) </a:t>
            </a:r>
            <a:r>
              <a:rPr lang="en-IN" dirty="0" err="1"/>
              <a:t>sau</a:t>
            </a:r>
            <a:r>
              <a:rPr lang="en-IN" dirty="0"/>
              <a:t> </a:t>
            </a:r>
            <a:r>
              <a:rPr lang="en-IN" dirty="0" err="1"/>
              <a:t>încălcarea</a:t>
            </a:r>
            <a:r>
              <a:rPr lang="en-IN" dirty="0"/>
              <a:t> </a:t>
            </a:r>
            <a:r>
              <a:rPr lang="en-IN" dirty="0" err="1"/>
              <a:t>onoarei</a:t>
            </a:r>
            <a:r>
              <a:rPr lang="en-IN" dirty="0"/>
              <a:t> (</a:t>
            </a:r>
            <a:r>
              <a:rPr lang="en-IN" dirty="0" err="1"/>
              <a:t>Saudit</a:t>
            </a:r>
            <a:r>
              <a:rPr lang="en-IN" dirty="0"/>
              <a:t> Arabia). </a:t>
            </a:r>
            <a:r>
              <a:rPr lang="en-IN" dirty="0" err="1"/>
              <a:t>Privind</a:t>
            </a:r>
            <a:r>
              <a:rPr lang="en-IN" dirty="0"/>
              <a:t> </a:t>
            </a:r>
            <a:r>
              <a:rPr lang="en-IN" dirty="0" err="1"/>
              <a:t>dincolo</a:t>
            </a:r>
            <a:r>
              <a:rPr lang="en-IN" dirty="0"/>
              <a:t> de </a:t>
            </a:r>
            <a:r>
              <a:rPr lang="en-IN" dirty="0" err="1"/>
              <a:t>numărul</a:t>
            </a:r>
            <a:r>
              <a:rPr lang="en-IN" dirty="0"/>
              <a:t> </a:t>
            </a:r>
            <a:r>
              <a:rPr lang="en-IN" dirty="0" err="1"/>
              <a:t>limitat</a:t>
            </a:r>
            <a:r>
              <a:rPr lang="en-IN" dirty="0"/>
              <a:t> de 37 de </a:t>
            </a:r>
            <a:r>
              <a:rPr lang="en-IN" dirty="0" err="1"/>
              <a:t>legi</a:t>
            </a:r>
            <a:r>
              <a:rPr lang="en-IN" dirty="0"/>
              <a:t> „</a:t>
            </a:r>
            <a:r>
              <a:rPr lang="en-IN" dirty="0" err="1"/>
              <a:t>cel</a:t>
            </a:r>
            <a:r>
              <a:rPr lang="en-IN" dirty="0"/>
              <a:t> </a:t>
            </a:r>
            <a:r>
              <a:rPr lang="en-IN" dirty="0" err="1"/>
              <a:t>mai</a:t>
            </a:r>
            <a:r>
              <a:rPr lang="en-IN" dirty="0"/>
              <a:t> bun </a:t>
            </a:r>
            <a:r>
              <a:rPr lang="en-IN" dirty="0" err="1"/>
              <a:t>exemplu</a:t>
            </a:r>
            <a:r>
              <a:rPr lang="en-IN" dirty="0"/>
              <a:t>” </a:t>
            </a:r>
            <a:r>
              <a:rPr lang="en-IN" dirty="0" err="1"/>
              <a:t>citat</a:t>
            </a:r>
            <a:r>
              <a:rPr lang="en-IN" dirty="0"/>
              <a:t> de Camera de </a:t>
            </a:r>
            <a:r>
              <a:rPr lang="en-IN" dirty="0" err="1"/>
              <a:t>Apel</a:t>
            </a:r>
            <a:r>
              <a:rPr lang="en-IN" dirty="0"/>
              <a:t>, </a:t>
            </a:r>
            <a:r>
              <a:rPr lang="en-IN" dirty="0" err="1"/>
              <a:t>este</a:t>
            </a:r>
            <a:r>
              <a:rPr lang="en-IN" dirty="0"/>
              <a:t> </a:t>
            </a:r>
            <a:r>
              <a:rPr lang="en-IN" dirty="0" err="1"/>
              <a:t>clar</a:t>
            </a:r>
            <a:r>
              <a:rPr lang="en-IN" dirty="0"/>
              <a:t> </a:t>
            </a:r>
            <a:r>
              <a:rPr lang="en-IN" dirty="0" err="1"/>
              <a:t>că</a:t>
            </a:r>
            <a:r>
              <a:rPr lang="en-IN" dirty="0"/>
              <a:t> </a:t>
            </a:r>
            <a:r>
              <a:rPr lang="en-IN" dirty="0" err="1"/>
              <a:t>abordările</a:t>
            </a:r>
            <a:r>
              <a:rPr lang="en-IN" dirty="0"/>
              <a:t> </a:t>
            </a:r>
            <a:r>
              <a:rPr lang="en-IN" dirty="0" err="1"/>
              <a:t>juridice</a:t>
            </a:r>
            <a:r>
              <a:rPr lang="en-IN" dirty="0"/>
              <a:t> ale </a:t>
            </a:r>
            <a:r>
              <a:rPr lang="en-IN" dirty="0" err="1"/>
              <a:t>terorismului</a:t>
            </a:r>
            <a:r>
              <a:rPr lang="en-IN" dirty="0"/>
              <a:t> </a:t>
            </a:r>
            <a:r>
              <a:rPr lang="en-IN" dirty="0" err="1"/>
              <a:t>în</a:t>
            </a:r>
            <a:r>
              <a:rPr lang="en-IN" dirty="0"/>
              <a:t> </a:t>
            </a:r>
            <a:r>
              <a:rPr lang="en-IN" dirty="0" err="1"/>
              <a:t>cea</a:t>
            </a:r>
            <a:r>
              <a:rPr lang="en-IN" dirty="0"/>
              <a:t> </a:t>
            </a:r>
            <a:r>
              <a:rPr lang="en-IN" dirty="0" err="1"/>
              <a:t>mai</a:t>
            </a:r>
            <a:r>
              <a:rPr lang="en-IN" dirty="0"/>
              <a:t> mare </a:t>
            </a:r>
            <a:r>
              <a:rPr lang="en-IN" dirty="0" err="1"/>
              <a:t>parte</a:t>
            </a:r>
            <a:r>
              <a:rPr lang="en-IN" dirty="0"/>
              <a:t> a </a:t>
            </a:r>
            <a:r>
              <a:rPr lang="en-IN" dirty="0" err="1"/>
              <a:t>sistemelor</a:t>
            </a:r>
            <a:r>
              <a:rPr lang="en-IN" dirty="0"/>
              <a:t> </a:t>
            </a:r>
            <a:r>
              <a:rPr lang="en-IN" dirty="0" err="1"/>
              <a:t>juridice</a:t>
            </a:r>
            <a:r>
              <a:rPr lang="en-IN" dirty="0"/>
              <a:t> </a:t>
            </a:r>
            <a:r>
              <a:rPr lang="en-IN" dirty="0" err="1"/>
              <a:t>naționale</a:t>
            </a:r>
            <a:r>
              <a:rPr lang="en-IN" dirty="0"/>
              <a:t> – </a:t>
            </a:r>
            <a:r>
              <a:rPr lang="en-IN" dirty="0" err="1"/>
              <a:t>inclusiv</a:t>
            </a:r>
            <a:r>
              <a:rPr lang="en-IN" dirty="0"/>
              <a:t> </a:t>
            </a:r>
            <a:r>
              <a:rPr lang="en-IN" dirty="0" err="1"/>
              <a:t>cele</a:t>
            </a:r>
            <a:r>
              <a:rPr lang="en-IN" dirty="0"/>
              <a:t> 160 de state </a:t>
            </a:r>
            <a:r>
              <a:rPr lang="en-IN" dirty="0" err="1"/>
              <a:t>nemenționate</a:t>
            </a:r>
            <a:r>
              <a:rPr lang="en-IN" dirty="0"/>
              <a:t> – sunt </a:t>
            </a:r>
            <a:r>
              <a:rPr lang="en-IN" dirty="0" err="1"/>
              <a:t>și</a:t>
            </a:r>
            <a:r>
              <a:rPr lang="en-IN" dirty="0"/>
              <a:t> </a:t>
            </a:r>
            <a:r>
              <a:rPr lang="en-IN" dirty="0" err="1"/>
              <a:t>mai</a:t>
            </a:r>
            <a:r>
              <a:rPr lang="en-IN" dirty="0"/>
              <a:t> </a:t>
            </a:r>
            <a:r>
              <a:rPr lang="en-IN" dirty="0" err="1"/>
              <a:t>divergente</a:t>
            </a:r>
            <a:r>
              <a:rPr lang="en-IN" dirty="0"/>
              <a:t>.</a:t>
            </a:r>
          </a:p>
          <a:p>
            <a:pPr algn="just"/>
            <a:r>
              <a:rPr lang="en-IN" dirty="0" err="1"/>
              <a:t>Deși</a:t>
            </a:r>
            <a:r>
              <a:rPr lang="en-IN" dirty="0"/>
              <a:t> Camera de </a:t>
            </a:r>
            <a:r>
              <a:rPr lang="en-IN" dirty="0" err="1"/>
              <a:t>Apel</a:t>
            </a:r>
            <a:r>
              <a:rPr lang="en-IN" dirty="0"/>
              <a:t> </a:t>
            </a:r>
            <a:r>
              <a:rPr lang="en-IN" dirty="0" err="1"/>
              <a:t>invocă</a:t>
            </a:r>
            <a:r>
              <a:rPr lang="en-IN" dirty="0"/>
              <a:t>, de </a:t>
            </a:r>
            <a:r>
              <a:rPr lang="en-IN" dirty="0" err="1"/>
              <a:t>asemenea</a:t>
            </a:r>
            <a:r>
              <a:rPr lang="en-IN" dirty="0"/>
              <a:t>, </a:t>
            </a:r>
            <a:r>
              <a:rPr lang="en-IN" dirty="0" err="1"/>
              <a:t>rezoluția</a:t>
            </a:r>
            <a:r>
              <a:rPr lang="en-IN" dirty="0"/>
              <a:t> 1566 a </a:t>
            </a:r>
            <a:r>
              <a:rPr lang="en-IN" dirty="0" err="1"/>
              <a:t>Consiliului</a:t>
            </a:r>
            <a:r>
              <a:rPr lang="en-IN" dirty="0"/>
              <a:t> de Securitate, </a:t>
            </a:r>
            <a:r>
              <a:rPr lang="en-IN" dirty="0" err="1"/>
              <a:t>ea</a:t>
            </a:r>
            <a:r>
              <a:rPr lang="en-IN" dirty="0"/>
              <a:t> nu </a:t>
            </a:r>
            <a:r>
              <a:rPr lang="en-IN" dirty="0" err="1"/>
              <a:t>susține</a:t>
            </a:r>
            <a:r>
              <a:rPr lang="en-IN" dirty="0"/>
              <a:t> </a:t>
            </a:r>
            <a:r>
              <a:rPr lang="en-IN" dirty="0" err="1"/>
              <a:t>definiția</a:t>
            </a:r>
            <a:r>
              <a:rPr lang="en-IN" dirty="0"/>
              <a:t> </a:t>
            </a:r>
            <a:r>
              <a:rPr lang="en-IN" dirty="0" err="1"/>
              <a:t>Camerei</a:t>
            </a:r>
            <a:r>
              <a:rPr lang="en-IN" dirty="0"/>
              <a:t> de </a:t>
            </a:r>
            <a:r>
              <a:rPr lang="en-IN" dirty="0" err="1"/>
              <a:t>Apel</a:t>
            </a:r>
            <a:r>
              <a:rPr lang="en-IN" dirty="0"/>
              <a:t> </a:t>
            </a:r>
            <a:r>
              <a:rPr lang="en-IN" dirty="0" err="1"/>
              <a:t>tocmai</a:t>
            </a:r>
            <a:r>
              <a:rPr lang="en-IN" dirty="0"/>
              <a:t> </a:t>
            </a:r>
            <a:r>
              <a:rPr lang="en-IN" dirty="0" err="1"/>
              <a:t>pentru</a:t>
            </a:r>
            <a:r>
              <a:rPr lang="en-IN" dirty="0"/>
              <a:t> </a:t>
            </a:r>
            <a:r>
              <a:rPr lang="en-IN" dirty="0" err="1"/>
              <a:t>că</a:t>
            </a:r>
            <a:r>
              <a:rPr lang="en-IN" dirty="0"/>
              <a:t> </a:t>
            </a:r>
            <a:r>
              <a:rPr lang="en-IN" dirty="0" err="1"/>
              <a:t>rezoluția</a:t>
            </a:r>
            <a:r>
              <a:rPr lang="en-IN" dirty="0"/>
              <a:t> </a:t>
            </a:r>
            <a:r>
              <a:rPr lang="en-IN" dirty="0" err="1"/>
              <a:t>este</a:t>
            </a:r>
            <a:r>
              <a:rPr lang="en-IN" dirty="0"/>
              <a:t> </a:t>
            </a:r>
            <a:r>
              <a:rPr lang="en-IN" dirty="0" err="1"/>
              <a:t>legată</a:t>
            </a:r>
            <a:r>
              <a:rPr lang="en-IN" dirty="0"/>
              <a:t> strict de </a:t>
            </a:r>
            <a:r>
              <a:rPr lang="en-IN" dirty="0" err="1"/>
              <a:t>infracțiunile</a:t>
            </a:r>
            <a:r>
              <a:rPr lang="en-IN" dirty="0"/>
              <a:t> </a:t>
            </a:r>
            <a:r>
              <a:rPr lang="en-IN" dirty="0" err="1"/>
              <a:t>tratatelor</a:t>
            </a:r>
            <a:r>
              <a:rPr lang="en-IN" dirty="0"/>
              <a:t> </a:t>
            </a:r>
            <a:r>
              <a:rPr lang="en-IN" dirty="0" err="1"/>
              <a:t>sectoriale</a:t>
            </a:r>
            <a:r>
              <a:rPr lang="en-IN" dirty="0"/>
              <a:t>, </a:t>
            </a:r>
            <a:r>
              <a:rPr lang="en-IN" dirty="0" err="1"/>
              <a:t>în</a:t>
            </a:r>
            <a:r>
              <a:rPr lang="en-IN" dirty="0"/>
              <a:t> </a:t>
            </a:r>
            <a:r>
              <a:rPr lang="en-IN" dirty="0" err="1"/>
              <a:t>timp</a:t>
            </a:r>
            <a:r>
              <a:rPr lang="en-IN" dirty="0"/>
              <a:t> </a:t>
            </a:r>
            <a:r>
              <a:rPr lang="en-IN" dirty="0" err="1"/>
              <a:t>ce</a:t>
            </a:r>
            <a:r>
              <a:rPr lang="en-IN" dirty="0"/>
              <a:t> </a:t>
            </a:r>
            <a:r>
              <a:rPr lang="en-IN" dirty="0" err="1"/>
              <a:t>definiția</a:t>
            </a:r>
            <a:r>
              <a:rPr lang="en-IN" dirty="0"/>
              <a:t> </a:t>
            </a:r>
            <a:r>
              <a:rPr lang="en-IN" dirty="0" err="1"/>
              <a:t>Camerelor</a:t>
            </a:r>
            <a:r>
              <a:rPr lang="en-IN" dirty="0"/>
              <a:t> de </a:t>
            </a:r>
            <a:r>
              <a:rPr lang="en-IN" dirty="0" err="1"/>
              <a:t>Apel</a:t>
            </a:r>
            <a:r>
              <a:rPr lang="en-IN" dirty="0"/>
              <a:t> nu </a:t>
            </a:r>
            <a:r>
              <a:rPr lang="en-IN" dirty="0" err="1"/>
              <a:t>este</a:t>
            </a:r>
            <a:r>
              <a:rPr lang="en-IN" dirty="0"/>
              <a:t> </a:t>
            </a:r>
            <a:r>
              <a:rPr lang="en-IN" dirty="0" err="1"/>
              <a:t>legată</a:t>
            </a:r>
            <a:r>
              <a:rPr lang="en-IN" dirty="0"/>
              <a:t>. </a:t>
            </a:r>
            <a:r>
              <a:rPr lang="en-IN" dirty="0" err="1"/>
              <a:t>Celelalte</a:t>
            </a:r>
            <a:r>
              <a:rPr lang="en-IN" dirty="0"/>
              <a:t> </a:t>
            </a:r>
            <a:r>
              <a:rPr lang="en-IN" dirty="0" err="1"/>
              <a:t>surse</a:t>
            </a:r>
            <a:r>
              <a:rPr lang="en-IN" dirty="0"/>
              <a:t> pe care s-au </a:t>
            </a:r>
            <a:r>
              <a:rPr lang="en-IN" dirty="0" err="1"/>
              <a:t>bazat</a:t>
            </a:r>
            <a:r>
              <a:rPr lang="en-IN" dirty="0"/>
              <a:t> – </a:t>
            </a:r>
            <a:r>
              <a:rPr lang="en-IN" dirty="0" err="1"/>
              <a:t>inclusiv</a:t>
            </a:r>
            <a:r>
              <a:rPr lang="en-IN" dirty="0"/>
              <a:t> </a:t>
            </a:r>
            <a:r>
              <a:rPr lang="en-IN" dirty="0" err="1"/>
              <a:t>rezoluțiile</a:t>
            </a:r>
            <a:r>
              <a:rPr lang="en-IN" dirty="0"/>
              <a:t> </a:t>
            </a:r>
            <a:r>
              <a:rPr lang="en-IN" dirty="0" err="1"/>
              <a:t>Adunării</a:t>
            </a:r>
            <a:r>
              <a:rPr lang="en-IN" dirty="0"/>
              <a:t> </a:t>
            </a:r>
            <a:r>
              <a:rPr lang="en-IN" dirty="0" err="1"/>
              <a:t>Generale</a:t>
            </a:r>
            <a:r>
              <a:rPr lang="en-IN" dirty="0"/>
              <a:t> a ONU, </a:t>
            </a:r>
            <a:r>
              <a:rPr lang="en-IN" dirty="0" err="1"/>
              <a:t>tratatele</a:t>
            </a:r>
            <a:r>
              <a:rPr lang="en-IN" dirty="0"/>
              <a:t> </a:t>
            </a:r>
            <a:r>
              <a:rPr lang="en-IN" dirty="0" err="1"/>
              <a:t>internaționale</a:t>
            </a:r>
            <a:r>
              <a:rPr lang="en-IN" dirty="0"/>
              <a:t> </a:t>
            </a:r>
            <a:r>
              <a:rPr lang="en-IN" dirty="0" err="1"/>
              <a:t>și</a:t>
            </a:r>
            <a:r>
              <a:rPr lang="en-IN" dirty="0"/>
              <a:t> </a:t>
            </a:r>
            <a:r>
              <a:rPr lang="en-IN" dirty="0" err="1"/>
              <a:t>regionale</a:t>
            </a:r>
            <a:r>
              <a:rPr lang="en-IN" dirty="0"/>
              <a:t> </a:t>
            </a:r>
            <a:r>
              <a:rPr lang="en-IN" dirty="0" err="1"/>
              <a:t>și</a:t>
            </a:r>
            <a:r>
              <a:rPr lang="en-IN" dirty="0"/>
              <a:t> </a:t>
            </a:r>
            <a:r>
              <a:rPr lang="en-IN" dirty="0" err="1"/>
              <a:t>deciziile</a:t>
            </a:r>
            <a:r>
              <a:rPr lang="en-IN" dirty="0"/>
              <a:t> </a:t>
            </a:r>
            <a:r>
              <a:rPr lang="en-IN" dirty="0" err="1"/>
              <a:t>judiciare</a:t>
            </a:r>
            <a:r>
              <a:rPr lang="en-IN" dirty="0"/>
              <a:t> </a:t>
            </a:r>
            <a:r>
              <a:rPr lang="en-IN" dirty="0" err="1"/>
              <a:t>naționale</a:t>
            </a:r>
            <a:r>
              <a:rPr lang="en-IN" dirty="0"/>
              <a:t> – nu </a:t>
            </a:r>
            <a:r>
              <a:rPr lang="en-IN" dirty="0" err="1"/>
              <a:t>susțin</a:t>
            </a:r>
            <a:r>
              <a:rPr lang="en-IN" dirty="0"/>
              <a:t>, de </a:t>
            </a:r>
            <a:r>
              <a:rPr lang="en-IN" dirty="0" err="1"/>
              <a:t>asemenea</a:t>
            </a:r>
            <a:r>
              <a:rPr lang="en-IN" dirty="0"/>
              <a:t>, </a:t>
            </a:r>
            <a:r>
              <a:rPr lang="en-IN" dirty="0" err="1"/>
              <a:t>concluzia</a:t>
            </a:r>
            <a:r>
              <a:rPr lang="en-IN" dirty="0"/>
              <a:t> </a:t>
            </a:r>
            <a:r>
              <a:rPr lang="en-IN" dirty="0" err="1"/>
              <a:t>că</a:t>
            </a:r>
            <a:r>
              <a:rPr lang="en-IN" dirty="0"/>
              <a:t> </a:t>
            </a:r>
            <a:r>
              <a:rPr lang="en-IN" dirty="0" err="1"/>
              <a:t>terorismul</a:t>
            </a:r>
            <a:r>
              <a:rPr lang="en-IN" dirty="0"/>
              <a:t> </a:t>
            </a:r>
            <a:r>
              <a:rPr lang="en-IN" dirty="0" err="1"/>
              <a:t>este</a:t>
            </a:r>
            <a:r>
              <a:rPr lang="en-IN" dirty="0"/>
              <a:t> o </a:t>
            </a:r>
            <a:r>
              <a:rPr lang="en-IN" dirty="0" err="1"/>
              <a:t>crimă</a:t>
            </a:r>
            <a:r>
              <a:rPr lang="en-IN" dirty="0"/>
              <a:t> </a:t>
            </a:r>
            <a:r>
              <a:rPr lang="en-IN" dirty="0" err="1"/>
              <a:t>internațională</a:t>
            </a:r>
            <a:r>
              <a:rPr lang="en-IN" dirty="0"/>
              <a:t> </a:t>
            </a:r>
            <a:r>
              <a:rPr lang="en-IN" dirty="0" err="1"/>
              <a:t>obișnuită</a:t>
            </a:r>
            <a:r>
              <a:rPr lang="en-IN" dirty="0"/>
              <a:t>.[56] </a:t>
            </a:r>
            <a:r>
              <a:rPr lang="en-IN" dirty="0" err="1"/>
              <a:t>Deciziile</a:t>
            </a:r>
            <a:r>
              <a:rPr lang="en-IN" dirty="0"/>
              <a:t> </a:t>
            </a:r>
            <a:r>
              <a:rPr lang="en-IN" dirty="0" err="1"/>
              <a:t>recente</a:t>
            </a:r>
            <a:r>
              <a:rPr lang="en-IN" dirty="0"/>
              <a:t> ale </a:t>
            </a:r>
            <a:r>
              <a:rPr lang="en-IN" dirty="0" err="1"/>
              <a:t>instanțelor</a:t>
            </a:r>
            <a:r>
              <a:rPr lang="en-IN" dirty="0"/>
              <a:t> </a:t>
            </a:r>
            <a:r>
              <a:rPr lang="en-IN" dirty="0" err="1"/>
              <a:t>naționale</a:t>
            </a:r>
            <a:r>
              <a:rPr lang="en-IN" dirty="0"/>
              <a:t> </a:t>
            </a:r>
            <a:r>
              <a:rPr lang="en-IN" dirty="0" err="1"/>
              <a:t>autorizate</a:t>
            </a:r>
            <a:r>
              <a:rPr lang="en-IN" dirty="0"/>
              <a:t> nu au </a:t>
            </a:r>
            <a:r>
              <a:rPr lang="en-IN" dirty="0" err="1"/>
              <a:t>acceptat</a:t>
            </a:r>
            <a:r>
              <a:rPr lang="en-IN" dirty="0"/>
              <a:t> </a:t>
            </a:r>
            <a:r>
              <a:rPr lang="en-IN" dirty="0" err="1"/>
              <a:t>opinia</a:t>
            </a:r>
            <a:r>
              <a:rPr lang="en-IN" dirty="0"/>
              <a:t> conform </a:t>
            </a:r>
            <a:r>
              <a:rPr lang="en-IN" dirty="0" err="1"/>
              <a:t>căreia</a:t>
            </a:r>
            <a:r>
              <a:rPr lang="en-IN" dirty="0"/>
              <a:t> </a:t>
            </a:r>
            <a:r>
              <a:rPr lang="en-IN" dirty="0" err="1"/>
              <a:t>există</a:t>
            </a:r>
            <a:r>
              <a:rPr lang="en-IN" dirty="0"/>
              <a:t> o </a:t>
            </a:r>
            <a:r>
              <a:rPr lang="en-IN" dirty="0" err="1"/>
              <a:t>definiție</a:t>
            </a:r>
            <a:r>
              <a:rPr lang="en-IN" dirty="0"/>
              <a:t> </a:t>
            </a:r>
            <a:r>
              <a:rPr lang="en-IN" dirty="0" err="1"/>
              <a:t>internațională</a:t>
            </a:r>
            <a:r>
              <a:rPr lang="en-IN" dirty="0"/>
              <a:t> </a:t>
            </a:r>
            <a:r>
              <a:rPr lang="en-IN" dirty="0" err="1"/>
              <a:t>convenită</a:t>
            </a:r>
            <a:r>
              <a:rPr lang="en-IN" dirty="0"/>
              <a:t>.</a:t>
            </a:r>
            <a:endParaRPr lang="ru-MD" dirty="0"/>
          </a:p>
        </p:txBody>
      </p:sp>
    </p:spTree>
    <p:extLst>
      <p:ext uri="{BB962C8B-B14F-4D97-AF65-F5344CB8AC3E}">
        <p14:creationId xmlns:p14="http://schemas.microsoft.com/office/powerpoint/2010/main" val="4218379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37B724-8512-44B0-83A5-D997F56057F3}"/>
              </a:ext>
            </a:extLst>
          </p:cNvPr>
          <p:cNvSpPr>
            <a:spLocks noGrp="1"/>
          </p:cNvSpPr>
          <p:nvPr>
            <p:ph type="title"/>
          </p:nvPr>
        </p:nvSpPr>
        <p:spPr/>
        <p:txBody>
          <a:bodyPr/>
          <a:lstStyle/>
          <a:p>
            <a:pPr algn="ctr"/>
            <a:r>
              <a:rPr lang="en-IN" dirty="0" err="1"/>
              <a:t>Scurt</a:t>
            </a:r>
            <a:r>
              <a:rPr lang="en-IN" dirty="0"/>
              <a:t> </a:t>
            </a:r>
            <a:r>
              <a:rPr lang="en-IN" dirty="0" err="1"/>
              <a:t>Istoric</a:t>
            </a:r>
            <a:endParaRPr lang="ru-MD" dirty="0"/>
          </a:p>
        </p:txBody>
      </p:sp>
      <p:sp>
        <p:nvSpPr>
          <p:cNvPr id="3" name="Content Placeholder 2">
            <a:extLst>
              <a:ext uri="{FF2B5EF4-FFF2-40B4-BE49-F238E27FC236}">
                <a16:creationId xmlns:a16="http://schemas.microsoft.com/office/drawing/2014/main" xmlns="" id="{47BEB64D-BB45-46C5-83A3-0F0A4876044E}"/>
              </a:ext>
            </a:extLst>
          </p:cNvPr>
          <p:cNvSpPr>
            <a:spLocks noGrp="1"/>
          </p:cNvSpPr>
          <p:nvPr>
            <p:ph idx="1"/>
          </p:nvPr>
        </p:nvSpPr>
        <p:spPr/>
        <p:txBody>
          <a:bodyPr>
            <a:normAutofit fontScale="92500" lnSpcReduction="10000"/>
          </a:bodyPr>
          <a:lstStyle/>
          <a:p>
            <a:pPr algn="just"/>
            <a:r>
              <a:rPr lang="en-IN" dirty="0" err="1"/>
              <a:t>În</a:t>
            </a:r>
            <a:r>
              <a:rPr lang="en-IN" dirty="0"/>
              <a:t> </a:t>
            </a:r>
            <a:r>
              <a:rPr lang="en-IN" dirty="0" err="1"/>
              <a:t>ceea</a:t>
            </a:r>
            <a:r>
              <a:rPr lang="en-IN" dirty="0"/>
              <a:t> </a:t>
            </a:r>
            <a:r>
              <a:rPr lang="en-IN" dirty="0" err="1"/>
              <a:t>ce</a:t>
            </a:r>
            <a:r>
              <a:rPr lang="en-IN" dirty="0"/>
              <a:t> </a:t>
            </a:r>
            <a:r>
              <a:rPr lang="en-IN" dirty="0" err="1"/>
              <a:t>privește</a:t>
            </a:r>
            <a:r>
              <a:rPr lang="en-IN" dirty="0"/>
              <a:t> </a:t>
            </a:r>
            <a:r>
              <a:rPr lang="en-IN" dirty="0" err="1"/>
              <a:t>țintirea</a:t>
            </a:r>
            <a:r>
              <a:rPr lang="en-IN" dirty="0"/>
              <a:t>, </a:t>
            </a:r>
            <a:r>
              <a:rPr lang="en-IN" dirty="0" err="1"/>
              <a:t>multe</a:t>
            </a:r>
            <a:r>
              <a:rPr lang="en-IN" dirty="0"/>
              <a:t> </a:t>
            </a:r>
            <a:r>
              <a:rPr lang="en-IN" dirty="0" err="1"/>
              <a:t>dintre</a:t>
            </a:r>
            <a:r>
              <a:rPr lang="en-IN" dirty="0"/>
              <a:t> </a:t>
            </a:r>
            <a:r>
              <a:rPr lang="en-IN" dirty="0" err="1"/>
              <a:t>mijloacele</a:t>
            </a:r>
            <a:r>
              <a:rPr lang="en-IN" dirty="0"/>
              <a:t> </a:t>
            </a:r>
            <a:r>
              <a:rPr lang="en-IN" dirty="0" err="1"/>
              <a:t>și</a:t>
            </a:r>
            <a:r>
              <a:rPr lang="en-IN" dirty="0"/>
              <a:t> </a:t>
            </a:r>
            <a:r>
              <a:rPr lang="en-IN" dirty="0" err="1"/>
              <a:t>metodele</a:t>
            </a:r>
            <a:r>
              <a:rPr lang="en-IN" dirty="0"/>
              <a:t> </a:t>
            </a:r>
            <a:r>
              <a:rPr lang="en-IN" dirty="0" err="1"/>
              <a:t>tactice</a:t>
            </a:r>
            <a:r>
              <a:rPr lang="en-IN" dirty="0"/>
              <a:t> ale </a:t>
            </a:r>
            <a:r>
              <a:rPr lang="en-IN" dirty="0" err="1"/>
              <a:t>terorismului</a:t>
            </a:r>
            <a:r>
              <a:rPr lang="en-IN" dirty="0"/>
              <a:t> modern le-au </a:t>
            </a:r>
            <a:r>
              <a:rPr lang="en-IN" dirty="0" err="1"/>
              <a:t>urmat</a:t>
            </a:r>
            <a:r>
              <a:rPr lang="en-IN" dirty="0"/>
              <a:t>, </a:t>
            </a:r>
            <a:r>
              <a:rPr lang="en-IN" dirty="0" err="1"/>
              <a:t>până</a:t>
            </a:r>
            <a:r>
              <a:rPr lang="en-IN" dirty="0"/>
              <a:t> </a:t>
            </a:r>
            <a:r>
              <a:rPr lang="en-IN" dirty="0" err="1"/>
              <a:t>relativ</a:t>
            </a:r>
            <a:r>
              <a:rPr lang="en-IN" dirty="0"/>
              <a:t> recent, pe </a:t>
            </a:r>
            <a:r>
              <a:rPr lang="en-IN" dirty="0" err="1"/>
              <a:t>cele</a:t>
            </a:r>
            <a:r>
              <a:rPr lang="en-IN" dirty="0"/>
              <a:t> </a:t>
            </a:r>
            <a:r>
              <a:rPr lang="en-IN" dirty="0" err="1"/>
              <a:t>utilizate</a:t>
            </a:r>
            <a:r>
              <a:rPr lang="en-IN" dirty="0"/>
              <a:t> </a:t>
            </a:r>
            <a:r>
              <a:rPr lang="en-IN" dirty="0" err="1"/>
              <a:t>între</a:t>
            </a:r>
            <a:r>
              <a:rPr lang="en-IN" dirty="0"/>
              <a:t> state </a:t>
            </a:r>
            <a:r>
              <a:rPr lang="en-IN" dirty="0" err="1"/>
              <a:t>în</a:t>
            </a:r>
            <a:r>
              <a:rPr lang="en-IN" dirty="0"/>
              <a:t> </a:t>
            </a:r>
            <a:r>
              <a:rPr lang="en-IN" dirty="0" err="1"/>
              <a:t>conflictele</a:t>
            </a:r>
            <a:r>
              <a:rPr lang="en-IN" dirty="0"/>
              <a:t> lor </a:t>
            </a:r>
            <a:r>
              <a:rPr lang="en-IN" dirty="0" err="1"/>
              <a:t>armate</a:t>
            </a:r>
            <a:r>
              <a:rPr lang="en-IN" dirty="0"/>
              <a:t>. S-a </a:t>
            </a:r>
            <a:r>
              <a:rPr lang="en-IN" dirty="0" err="1"/>
              <a:t>susținut</a:t>
            </a:r>
            <a:r>
              <a:rPr lang="en-IN" dirty="0"/>
              <a:t> </a:t>
            </a:r>
            <a:r>
              <a:rPr lang="en-IN" dirty="0" err="1"/>
              <a:t>în</a:t>
            </a:r>
            <a:r>
              <a:rPr lang="en-IN" dirty="0"/>
              <a:t> mod specific </a:t>
            </a:r>
            <a:r>
              <a:rPr lang="en-IN" dirty="0" err="1"/>
              <a:t>că</a:t>
            </a:r>
            <a:r>
              <a:rPr lang="en-IN" dirty="0"/>
              <a:t>, cu un </a:t>
            </a:r>
            <a:r>
              <a:rPr lang="en-IN" dirty="0" err="1"/>
              <a:t>secol</a:t>
            </a:r>
            <a:r>
              <a:rPr lang="en-IN" dirty="0"/>
              <a:t> </a:t>
            </a:r>
            <a:r>
              <a:rPr lang="en-IN" dirty="0" err="1"/>
              <a:t>în</a:t>
            </a:r>
            <a:r>
              <a:rPr lang="en-IN" dirty="0"/>
              <a:t> </a:t>
            </a:r>
            <a:r>
              <a:rPr lang="en-IN" dirty="0" err="1"/>
              <a:t>urmă</a:t>
            </a:r>
            <a:r>
              <a:rPr lang="en-IN" dirty="0"/>
              <a:t>, </a:t>
            </a:r>
            <a:r>
              <a:rPr lang="en-IN" dirty="0" err="1"/>
              <a:t>codurile</a:t>
            </a:r>
            <a:r>
              <a:rPr lang="en-IN" dirty="0"/>
              <a:t> </a:t>
            </a:r>
            <a:r>
              <a:rPr lang="en-IN" dirty="0" err="1"/>
              <a:t>teroriste</a:t>
            </a:r>
            <a:r>
              <a:rPr lang="en-IN" dirty="0"/>
              <a:t> </a:t>
            </a:r>
            <a:r>
              <a:rPr lang="en-IN" dirty="0" err="1"/>
              <a:t>privind</a:t>
            </a:r>
            <a:r>
              <a:rPr lang="en-IN" dirty="0"/>
              <a:t> </a:t>
            </a:r>
            <a:r>
              <a:rPr lang="en-IN" dirty="0" err="1"/>
              <a:t>țintirea</a:t>
            </a:r>
            <a:r>
              <a:rPr lang="en-IN" dirty="0"/>
              <a:t> </a:t>
            </a:r>
            <a:r>
              <a:rPr lang="en-IN" dirty="0" err="1"/>
              <a:t>victimelor</a:t>
            </a:r>
            <a:r>
              <a:rPr lang="en-IN" dirty="0"/>
              <a:t> </a:t>
            </a:r>
            <a:r>
              <a:rPr lang="en-IN" dirty="0" err="1"/>
              <a:t>semănau</a:t>
            </a:r>
            <a:r>
              <a:rPr lang="en-IN" dirty="0"/>
              <a:t> </a:t>
            </a:r>
            <a:r>
              <a:rPr lang="en-IN" dirty="0" err="1"/>
              <a:t>îndeaproape</a:t>
            </a:r>
            <a:r>
              <a:rPr lang="en-IN" dirty="0"/>
              <a:t> cu </a:t>
            </a:r>
            <a:r>
              <a:rPr lang="en-IN" dirty="0" err="1"/>
              <a:t>codurile</a:t>
            </a:r>
            <a:r>
              <a:rPr lang="en-IN" dirty="0"/>
              <a:t> </a:t>
            </a:r>
            <a:r>
              <a:rPr lang="en-IN" dirty="0" err="1"/>
              <a:t>militare</a:t>
            </a:r>
            <a:r>
              <a:rPr lang="en-IN" dirty="0"/>
              <a:t> </a:t>
            </a:r>
            <a:r>
              <a:rPr lang="en-IN" dirty="0" err="1"/>
              <a:t>profesionale</a:t>
            </a:r>
            <a:r>
              <a:rPr lang="en-IN" dirty="0"/>
              <a:t>, </a:t>
            </a:r>
            <a:r>
              <a:rPr lang="en-IN" dirty="0" err="1"/>
              <a:t>în</a:t>
            </a:r>
            <a:r>
              <a:rPr lang="en-IN" dirty="0"/>
              <a:t> </a:t>
            </a:r>
            <a:r>
              <a:rPr lang="en-IN" dirty="0" err="1"/>
              <a:t>sensul</a:t>
            </a:r>
            <a:r>
              <a:rPr lang="en-IN" dirty="0"/>
              <a:t> </a:t>
            </a:r>
            <a:r>
              <a:rPr lang="en-IN" dirty="0" err="1"/>
              <a:t>că</a:t>
            </a:r>
            <a:r>
              <a:rPr lang="en-IN" dirty="0"/>
              <a:t> </a:t>
            </a:r>
            <a:r>
              <a:rPr lang="en-IN" dirty="0" err="1"/>
              <a:t>respectau</a:t>
            </a:r>
            <a:r>
              <a:rPr lang="en-IN" dirty="0"/>
              <a:t> </a:t>
            </a:r>
            <a:r>
              <a:rPr lang="en-IN" dirty="0" err="1"/>
              <a:t>distincția</a:t>
            </a:r>
            <a:r>
              <a:rPr lang="en-IN" dirty="0"/>
              <a:t> </a:t>
            </a:r>
            <a:r>
              <a:rPr lang="en-IN" dirty="0" err="1"/>
              <a:t>dintre</a:t>
            </a:r>
            <a:r>
              <a:rPr lang="en-IN" dirty="0"/>
              <a:t> </a:t>
            </a:r>
            <a:r>
              <a:rPr lang="en-IN" dirty="0" err="1"/>
              <a:t>soldați</a:t>
            </a:r>
            <a:r>
              <a:rPr lang="en-IN" dirty="0"/>
              <a:t> </a:t>
            </a:r>
            <a:r>
              <a:rPr lang="en-IN" dirty="0" err="1"/>
              <a:t>și</a:t>
            </a:r>
            <a:r>
              <a:rPr lang="en-IN" dirty="0"/>
              <a:t> </a:t>
            </a:r>
            <a:r>
              <a:rPr lang="en-IN" dirty="0" err="1"/>
              <a:t>oficiali</a:t>
            </a:r>
            <a:r>
              <a:rPr lang="en-IN" dirty="0"/>
              <a:t>, pe de o </a:t>
            </a:r>
            <a:r>
              <a:rPr lang="en-IN" dirty="0" err="1"/>
              <a:t>parte</a:t>
            </a:r>
            <a:r>
              <a:rPr lang="en-IN" dirty="0"/>
              <a:t>, </a:t>
            </a:r>
            <a:r>
              <a:rPr lang="en-IN" dirty="0" err="1"/>
              <a:t>și</a:t>
            </a:r>
            <a:r>
              <a:rPr lang="en-IN" dirty="0"/>
              <a:t> </a:t>
            </a:r>
            <a:r>
              <a:rPr lang="en-IN" dirty="0" err="1"/>
              <a:t>civili</a:t>
            </a:r>
            <a:r>
              <a:rPr lang="en-IN" dirty="0"/>
              <a:t> </a:t>
            </a:r>
            <a:r>
              <a:rPr lang="en-IN" dirty="0" err="1"/>
              <a:t>nevinovați</a:t>
            </a:r>
            <a:r>
              <a:rPr lang="en-IN" dirty="0"/>
              <a:t>, pe de </a:t>
            </a:r>
            <a:r>
              <a:rPr lang="en-IN" dirty="0" err="1"/>
              <a:t>altă</a:t>
            </a:r>
            <a:r>
              <a:rPr lang="en-IN" dirty="0"/>
              <a:t> </a:t>
            </a:r>
            <a:r>
              <a:rPr lang="en-IN" dirty="0" err="1"/>
              <a:t>parte</a:t>
            </a:r>
            <a:r>
              <a:rPr lang="en-IN" dirty="0"/>
              <a:t> (de </a:t>
            </a:r>
            <a:r>
              <a:rPr lang="en-IN" dirty="0" err="1"/>
              <a:t>exemplu</a:t>
            </a:r>
            <a:r>
              <a:rPr lang="en-IN" dirty="0"/>
              <a:t>, </a:t>
            </a:r>
            <a:r>
              <a:rPr lang="en-IN" dirty="0" err="1"/>
              <a:t>asasinarea</a:t>
            </a:r>
            <a:r>
              <a:rPr lang="en-IN" dirty="0"/>
              <a:t> </a:t>
            </a:r>
            <a:r>
              <a:rPr lang="en-IN" dirty="0" err="1"/>
              <a:t>lui</a:t>
            </a:r>
            <a:r>
              <a:rPr lang="en-IN" dirty="0"/>
              <a:t> Franz </a:t>
            </a:r>
            <a:r>
              <a:rPr lang="en-IN" dirty="0" err="1"/>
              <a:t>Arhidu</a:t>
            </a:r>
            <a:r>
              <a:rPr lang="en-IN" dirty="0"/>
              <a:t> , pe de </a:t>
            </a:r>
            <a:r>
              <a:rPr lang="en-IN" dirty="0" err="1"/>
              <a:t>altă</a:t>
            </a:r>
            <a:r>
              <a:rPr lang="en-IN" dirty="0"/>
              <a:t> </a:t>
            </a:r>
            <a:r>
              <a:rPr lang="en-IN" dirty="0" err="1"/>
              <a:t>parte</a:t>
            </a:r>
            <a:r>
              <a:rPr lang="en-IN" dirty="0"/>
              <a:t>). </a:t>
            </a:r>
            <a:r>
              <a:rPr lang="en-IN" dirty="0" err="1"/>
              <a:t>Acesta</a:t>
            </a:r>
            <a:r>
              <a:rPr lang="en-IN" dirty="0"/>
              <a:t> a </a:t>
            </a:r>
            <a:r>
              <a:rPr lang="en-IN" dirty="0" err="1"/>
              <a:t>fost</a:t>
            </a:r>
            <a:r>
              <a:rPr lang="en-IN" dirty="0"/>
              <a:t> </a:t>
            </a:r>
            <a:r>
              <a:rPr lang="en-IN" dirty="0" err="1"/>
              <a:t>cazul</a:t>
            </a:r>
            <a:r>
              <a:rPr lang="en-IN" dirty="0"/>
              <a:t> </a:t>
            </a:r>
            <a:r>
              <a:rPr lang="en-IN" dirty="0" err="1"/>
              <a:t>aproximativ</a:t>
            </a:r>
            <a:r>
              <a:rPr lang="en-IN" dirty="0"/>
              <a:t> de la </a:t>
            </a:r>
            <a:r>
              <a:rPr lang="en-IN" dirty="0" err="1"/>
              <a:t>mijlocul</a:t>
            </a:r>
            <a:r>
              <a:rPr lang="en-IN" dirty="0"/>
              <a:t> </a:t>
            </a:r>
            <a:r>
              <a:rPr lang="en-IN" dirty="0" err="1"/>
              <a:t>secolului</a:t>
            </a:r>
            <a:r>
              <a:rPr lang="en-IN" dirty="0"/>
              <a:t> al XIX-lea </a:t>
            </a:r>
            <a:r>
              <a:rPr lang="en-IN" dirty="0" err="1"/>
              <a:t>încoace</a:t>
            </a:r>
            <a:r>
              <a:rPr lang="en-IN" dirty="0"/>
              <a:t>, </a:t>
            </a:r>
            <a:r>
              <a:rPr lang="en-IN" dirty="0" err="1"/>
              <a:t>când</a:t>
            </a:r>
            <a:r>
              <a:rPr lang="en-IN" dirty="0"/>
              <a:t> </a:t>
            </a:r>
            <a:r>
              <a:rPr lang="en-IN" dirty="0" err="1"/>
              <a:t>armamentul</a:t>
            </a:r>
            <a:r>
              <a:rPr lang="en-IN" dirty="0"/>
              <a:t> din </a:t>
            </a:r>
            <a:r>
              <a:rPr lang="en-IN" dirty="0" err="1"/>
              <a:t>ce</a:t>
            </a:r>
            <a:r>
              <a:rPr lang="en-IN" dirty="0"/>
              <a:t> </a:t>
            </a:r>
            <a:r>
              <a:rPr lang="en-IN" dirty="0" err="1"/>
              <a:t>în</a:t>
            </a:r>
            <a:r>
              <a:rPr lang="en-IN" dirty="0"/>
              <a:t> </a:t>
            </a:r>
            <a:r>
              <a:rPr lang="en-IN" dirty="0" err="1"/>
              <a:t>ce</a:t>
            </a:r>
            <a:r>
              <a:rPr lang="en-IN" dirty="0"/>
              <a:t> </a:t>
            </a:r>
            <a:r>
              <a:rPr lang="en-IN" dirty="0" err="1"/>
              <a:t>mai</a:t>
            </a:r>
            <a:r>
              <a:rPr lang="en-IN" dirty="0"/>
              <a:t> </a:t>
            </a:r>
            <a:r>
              <a:rPr lang="en-IN" dirty="0" err="1"/>
              <a:t>industrializat</a:t>
            </a:r>
            <a:r>
              <a:rPr lang="en-IN" dirty="0"/>
              <a:t> a </a:t>
            </a:r>
            <a:r>
              <a:rPr lang="en-IN" dirty="0" err="1"/>
              <a:t>facilitat</a:t>
            </a:r>
            <a:r>
              <a:rPr lang="en-IN" dirty="0"/>
              <a:t> o </a:t>
            </a:r>
            <a:r>
              <a:rPr lang="en-IN" dirty="0" err="1"/>
              <a:t>lipsă</a:t>
            </a:r>
            <a:r>
              <a:rPr lang="en-IN" dirty="0"/>
              <a:t> de </a:t>
            </a:r>
            <a:r>
              <a:rPr lang="en-IN" dirty="0" err="1"/>
              <a:t>țintire</a:t>
            </a:r>
            <a:r>
              <a:rPr lang="en-IN" dirty="0"/>
              <a:t>, </a:t>
            </a:r>
            <a:r>
              <a:rPr lang="en-IN" dirty="0" err="1"/>
              <a:t>în</a:t>
            </a:r>
            <a:r>
              <a:rPr lang="en-IN" dirty="0"/>
              <a:t> </a:t>
            </a:r>
            <a:r>
              <a:rPr lang="en-IN" dirty="0" err="1"/>
              <a:t>sensul</a:t>
            </a:r>
            <a:r>
              <a:rPr lang="en-IN" dirty="0"/>
              <a:t> </a:t>
            </a:r>
            <a:r>
              <a:rPr lang="en-IN" dirty="0" err="1"/>
              <a:t>că</a:t>
            </a:r>
            <a:r>
              <a:rPr lang="en-IN" dirty="0"/>
              <a:t> </a:t>
            </a:r>
            <a:r>
              <a:rPr lang="en-IN" dirty="0" err="1"/>
              <a:t>uciderea</a:t>
            </a:r>
            <a:r>
              <a:rPr lang="en-IN" dirty="0"/>
              <a:t> </a:t>
            </a:r>
            <a:r>
              <a:rPr lang="en-IN" dirty="0" err="1"/>
              <a:t>inamicului</a:t>
            </a:r>
            <a:r>
              <a:rPr lang="en-IN" dirty="0"/>
              <a:t> a </a:t>
            </a:r>
            <a:r>
              <a:rPr lang="en-IN" dirty="0" err="1"/>
              <a:t>devenit</a:t>
            </a:r>
            <a:r>
              <a:rPr lang="en-IN" dirty="0"/>
              <a:t> </a:t>
            </a:r>
            <a:r>
              <a:rPr lang="en-IN" dirty="0" err="1"/>
              <a:t>mai</a:t>
            </a:r>
            <a:r>
              <a:rPr lang="en-IN" dirty="0"/>
              <a:t> </a:t>
            </a:r>
            <a:r>
              <a:rPr lang="en-IN" dirty="0" err="1"/>
              <a:t>nediscriminatorie</a:t>
            </a:r>
            <a:r>
              <a:rPr lang="en-IN" dirty="0"/>
              <a:t> </a:t>
            </a:r>
            <a:r>
              <a:rPr lang="en-IN" dirty="0" err="1"/>
              <a:t>și</a:t>
            </a:r>
            <a:r>
              <a:rPr lang="en-IN" dirty="0"/>
              <a:t> </a:t>
            </a:r>
            <a:r>
              <a:rPr lang="en-IN" dirty="0" err="1"/>
              <a:t>mai</a:t>
            </a:r>
            <a:r>
              <a:rPr lang="en-IN" dirty="0"/>
              <a:t> </a:t>
            </a:r>
            <a:r>
              <a:rPr lang="en-IN" dirty="0" err="1"/>
              <a:t>mortală</a:t>
            </a:r>
            <a:r>
              <a:rPr lang="en-IN" dirty="0"/>
              <a:t>. </a:t>
            </a:r>
            <a:r>
              <a:rPr lang="en-IN" dirty="0" err="1"/>
              <a:t>Mijloacele</a:t>
            </a:r>
            <a:r>
              <a:rPr lang="en-IN" dirty="0"/>
              <a:t> </a:t>
            </a:r>
            <a:r>
              <a:rPr lang="en-IN" dirty="0" err="1"/>
              <a:t>și</a:t>
            </a:r>
            <a:r>
              <a:rPr lang="en-IN" dirty="0"/>
              <a:t> </a:t>
            </a:r>
            <a:r>
              <a:rPr lang="en-IN" dirty="0" err="1"/>
              <a:t>metodele</a:t>
            </a:r>
            <a:r>
              <a:rPr lang="en-IN" dirty="0"/>
              <a:t> de </a:t>
            </a:r>
            <a:r>
              <a:rPr lang="en-IN" dirty="0" err="1"/>
              <a:t>război</a:t>
            </a:r>
            <a:r>
              <a:rPr lang="en-IN" dirty="0"/>
              <a:t> </a:t>
            </a:r>
            <a:r>
              <a:rPr lang="en-IN" dirty="0" err="1"/>
              <a:t>industrializate</a:t>
            </a:r>
            <a:r>
              <a:rPr lang="en-IN" dirty="0"/>
              <a:t> </a:t>
            </a:r>
            <a:r>
              <a:rPr lang="en-IN" dirty="0" err="1"/>
              <a:t>și</a:t>
            </a:r>
            <a:r>
              <a:rPr lang="en-IN" dirty="0"/>
              <a:t> </a:t>
            </a:r>
            <a:r>
              <a:rPr lang="en-IN" dirty="0" err="1"/>
              <a:t>nediscriminate</a:t>
            </a:r>
            <a:r>
              <a:rPr lang="en-IN" dirty="0"/>
              <a:t> </a:t>
            </a:r>
            <a:r>
              <a:rPr lang="en-IN" dirty="0" err="1"/>
              <a:t>utilizate</a:t>
            </a:r>
            <a:r>
              <a:rPr lang="en-IN" dirty="0"/>
              <a:t> </a:t>
            </a:r>
            <a:r>
              <a:rPr lang="en-IN" dirty="0" err="1"/>
              <a:t>în</a:t>
            </a:r>
            <a:r>
              <a:rPr lang="en-IN" dirty="0"/>
              <a:t> </a:t>
            </a:r>
            <a:r>
              <a:rPr lang="en-IN" dirty="0" err="1"/>
              <a:t>timpul</a:t>
            </a:r>
            <a:r>
              <a:rPr lang="en-IN" dirty="0"/>
              <a:t> </a:t>
            </a:r>
            <a:r>
              <a:rPr lang="en-IN" dirty="0" err="1"/>
              <a:t>celor</a:t>
            </a:r>
            <a:r>
              <a:rPr lang="en-IN" dirty="0"/>
              <a:t> </a:t>
            </a:r>
            <a:r>
              <a:rPr lang="en-IN" dirty="0" err="1"/>
              <a:t>două</a:t>
            </a:r>
            <a:r>
              <a:rPr lang="en-IN" dirty="0"/>
              <a:t> „</a:t>
            </a:r>
            <a:r>
              <a:rPr lang="en-IN" dirty="0" err="1"/>
              <a:t>războaie</a:t>
            </a:r>
            <a:r>
              <a:rPr lang="en-IN" dirty="0"/>
              <a:t> </a:t>
            </a:r>
            <a:r>
              <a:rPr lang="en-IN" dirty="0" err="1"/>
              <a:t>totale</a:t>
            </a:r>
            <a:r>
              <a:rPr lang="en-IN" dirty="0"/>
              <a:t>” ale </a:t>
            </a:r>
            <a:r>
              <a:rPr lang="en-IN" dirty="0" err="1"/>
              <a:t>secolului</a:t>
            </a:r>
            <a:r>
              <a:rPr lang="en-IN" dirty="0"/>
              <a:t> al XX-lea (de </a:t>
            </a:r>
            <a:r>
              <a:rPr lang="en-IN" dirty="0" err="1"/>
              <a:t>exemplu</a:t>
            </a:r>
            <a:r>
              <a:rPr lang="en-IN" dirty="0"/>
              <a:t>, </a:t>
            </a:r>
            <a:r>
              <a:rPr lang="en-IN" dirty="0" err="1"/>
              <a:t>în</a:t>
            </a:r>
            <a:r>
              <a:rPr lang="en-IN" dirty="0"/>
              <a:t> </a:t>
            </a:r>
            <a:r>
              <a:rPr lang="en-IN" dirty="0" err="1"/>
              <a:t>desconsiderarea</a:t>
            </a:r>
            <a:r>
              <a:rPr lang="en-IN" dirty="0"/>
              <a:t> </a:t>
            </a:r>
            <a:r>
              <a:rPr lang="en-IN" dirty="0" err="1"/>
              <a:t>larg</a:t>
            </a:r>
            <a:r>
              <a:rPr lang="en-IN" dirty="0"/>
              <a:t> </a:t>
            </a:r>
            <a:r>
              <a:rPr lang="en-IN" dirty="0" err="1"/>
              <a:t>răspândită</a:t>
            </a:r>
            <a:r>
              <a:rPr lang="en-IN" dirty="0"/>
              <a:t> a </a:t>
            </a:r>
            <a:r>
              <a:rPr lang="en-IN" dirty="0" err="1"/>
              <a:t>principiului</a:t>
            </a:r>
            <a:r>
              <a:rPr lang="en-IN" dirty="0"/>
              <a:t> </a:t>
            </a:r>
            <a:r>
              <a:rPr lang="en-IN" dirty="0" err="1"/>
              <a:t>distincției</a:t>
            </a:r>
            <a:r>
              <a:rPr lang="en-IN" dirty="0"/>
              <a:t>) </a:t>
            </a:r>
            <a:r>
              <a:rPr lang="en-IN" dirty="0" err="1"/>
              <a:t>i</a:t>
            </a:r>
            <a:r>
              <a:rPr lang="en-IN" dirty="0"/>
              <a:t>-au </a:t>
            </a:r>
            <a:r>
              <a:rPr lang="en-IN" dirty="0" err="1"/>
              <a:t>învățat</a:t>
            </a:r>
            <a:r>
              <a:rPr lang="en-IN" dirty="0"/>
              <a:t> </a:t>
            </a:r>
            <a:r>
              <a:rPr lang="en-IN" dirty="0" err="1"/>
              <a:t>efectiv</a:t>
            </a:r>
            <a:r>
              <a:rPr lang="en-IN" dirty="0"/>
              <a:t> pe </a:t>
            </a:r>
            <a:r>
              <a:rPr lang="en-IN" dirty="0" err="1"/>
              <a:t>cei</a:t>
            </a:r>
            <a:r>
              <a:rPr lang="en-IN" dirty="0"/>
              <a:t> care </a:t>
            </a:r>
            <a:r>
              <a:rPr lang="en-IN" dirty="0" err="1"/>
              <a:t>vor</a:t>
            </a:r>
            <a:r>
              <a:rPr lang="en-IN" dirty="0"/>
              <a:t> </a:t>
            </a:r>
            <a:r>
              <a:rPr lang="en-IN" dirty="0" err="1"/>
              <a:t>deveni</a:t>
            </a:r>
            <a:r>
              <a:rPr lang="en-IN" dirty="0"/>
              <a:t> </a:t>
            </a:r>
            <a:r>
              <a:rPr lang="en-IN" dirty="0" err="1"/>
              <a:t>teroriști</a:t>
            </a:r>
            <a:r>
              <a:rPr lang="en-IN" dirty="0"/>
              <a:t> </a:t>
            </a:r>
            <a:r>
              <a:rPr lang="en-IN" dirty="0" err="1"/>
              <a:t>revoluționari</a:t>
            </a:r>
            <a:r>
              <a:rPr lang="en-IN" dirty="0"/>
              <a:t> </a:t>
            </a:r>
            <a:r>
              <a:rPr lang="en-IN" dirty="0" err="1"/>
              <a:t>postbelici</a:t>
            </a:r>
            <a:r>
              <a:rPr lang="en-IN" dirty="0"/>
              <a:t> </a:t>
            </a:r>
            <a:r>
              <a:rPr lang="en-IN" dirty="0" err="1"/>
              <a:t>și</a:t>
            </a:r>
            <a:r>
              <a:rPr lang="en-IN" dirty="0"/>
              <a:t> care, de </a:t>
            </a:r>
            <a:r>
              <a:rPr lang="en-IN" dirty="0" err="1"/>
              <a:t>asemenea</a:t>
            </a:r>
            <a:r>
              <a:rPr lang="en-IN" dirty="0"/>
              <a:t>, </a:t>
            </a:r>
            <a:r>
              <a:rPr lang="en-IN" dirty="0" err="1"/>
              <a:t>vor</a:t>
            </a:r>
            <a:r>
              <a:rPr lang="en-IN" dirty="0"/>
              <a:t> </a:t>
            </a:r>
            <a:r>
              <a:rPr lang="en-IN" dirty="0" err="1"/>
              <a:t>adopta</a:t>
            </a:r>
            <a:r>
              <a:rPr lang="en-IN" dirty="0"/>
              <a:t> </a:t>
            </a:r>
            <a:r>
              <a:rPr lang="en-IN" dirty="0" err="1"/>
              <a:t>arme</a:t>
            </a:r>
            <a:r>
              <a:rPr lang="en-IN" dirty="0"/>
              <a:t> </a:t>
            </a:r>
            <a:r>
              <a:rPr lang="en-IN" dirty="0" err="1"/>
              <a:t>și</a:t>
            </a:r>
            <a:r>
              <a:rPr lang="en-IN" dirty="0"/>
              <a:t> </a:t>
            </a:r>
            <a:r>
              <a:rPr lang="en-IN" dirty="0" err="1"/>
              <a:t>forme</a:t>
            </a:r>
            <a:r>
              <a:rPr lang="en-IN" dirty="0"/>
              <a:t> </a:t>
            </a:r>
            <a:r>
              <a:rPr lang="en-IN" dirty="0" err="1"/>
              <a:t>mai</a:t>
            </a:r>
            <a:r>
              <a:rPr lang="en-IN" dirty="0"/>
              <a:t> </a:t>
            </a:r>
            <a:r>
              <a:rPr lang="en-IN" dirty="0" err="1"/>
              <a:t>neregulate</a:t>
            </a:r>
            <a:r>
              <a:rPr lang="en-IN" dirty="0"/>
              <a:t> de </a:t>
            </a:r>
            <a:r>
              <a:rPr lang="en-IN" dirty="0" err="1"/>
              <a:t>luptă</a:t>
            </a:r>
            <a:r>
              <a:rPr lang="en-IN" dirty="0"/>
              <a:t>, cum </a:t>
            </a:r>
            <a:r>
              <a:rPr lang="en-IN" dirty="0" err="1"/>
              <a:t>ar</a:t>
            </a:r>
            <a:r>
              <a:rPr lang="en-IN" dirty="0"/>
              <a:t> fi </a:t>
            </a:r>
            <a:r>
              <a:rPr lang="en-IN" dirty="0" err="1"/>
              <a:t>războiul</a:t>
            </a:r>
            <a:r>
              <a:rPr lang="en-IN" dirty="0"/>
              <a:t> de </a:t>
            </a:r>
            <a:r>
              <a:rPr lang="en-IN" dirty="0" err="1"/>
              <a:t>gherilă</a:t>
            </a:r>
            <a:r>
              <a:rPr lang="en-IN" dirty="0"/>
              <a:t> </a:t>
            </a:r>
            <a:r>
              <a:rPr lang="en-IN" dirty="0" err="1"/>
              <a:t>urbană</a:t>
            </a:r>
            <a:r>
              <a:rPr lang="en-IN" dirty="0"/>
              <a:t>. </a:t>
            </a:r>
            <a:r>
              <a:rPr lang="en-IN" dirty="0" err="1"/>
              <a:t>În</a:t>
            </a:r>
            <a:r>
              <a:rPr lang="en-IN" dirty="0"/>
              <a:t> </a:t>
            </a:r>
            <a:r>
              <a:rPr lang="en-IN" dirty="0" err="1"/>
              <a:t>lumea</a:t>
            </a:r>
            <a:r>
              <a:rPr lang="en-IN" dirty="0"/>
              <a:t> </a:t>
            </a:r>
            <a:r>
              <a:rPr lang="en-IN" dirty="0" err="1"/>
              <a:t>contemporană</a:t>
            </a:r>
            <a:r>
              <a:rPr lang="en-IN" dirty="0"/>
              <a:t>, </a:t>
            </a:r>
            <a:r>
              <a:rPr lang="en-IN" dirty="0" err="1"/>
              <a:t>armamentul</a:t>
            </a:r>
            <a:r>
              <a:rPr lang="en-IN" dirty="0"/>
              <a:t> </a:t>
            </a:r>
            <a:r>
              <a:rPr lang="en-IN" dirty="0" err="1"/>
              <a:t>nediscriminatoriu</a:t>
            </a:r>
            <a:r>
              <a:rPr lang="en-IN" dirty="0"/>
              <a:t> (de </a:t>
            </a:r>
            <a:r>
              <a:rPr lang="en-IN" dirty="0" err="1"/>
              <a:t>exemplu</a:t>
            </a:r>
            <a:r>
              <a:rPr lang="en-IN" dirty="0"/>
              <a:t>, </a:t>
            </a:r>
            <a:r>
              <a:rPr lang="en-IN" dirty="0" err="1"/>
              <a:t>capacități</a:t>
            </a:r>
            <a:r>
              <a:rPr lang="en-IN" dirty="0"/>
              <a:t> de </a:t>
            </a:r>
            <a:r>
              <a:rPr lang="en-IN" dirty="0" err="1"/>
              <a:t>bombardare</a:t>
            </a:r>
            <a:r>
              <a:rPr lang="en-IN" dirty="0"/>
              <a:t> la </a:t>
            </a:r>
            <a:r>
              <a:rPr lang="en-IN" dirty="0" err="1"/>
              <a:t>nivel</a:t>
            </a:r>
            <a:r>
              <a:rPr lang="en-IN" dirty="0"/>
              <a:t> </a:t>
            </a:r>
            <a:r>
              <a:rPr lang="en-IN" dirty="0" err="1"/>
              <a:t>înalt</a:t>
            </a:r>
            <a:r>
              <a:rPr lang="en-IN" dirty="0"/>
              <a:t>, </a:t>
            </a:r>
            <a:r>
              <a:rPr lang="en-IN" dirty="0" err="1"/>
              <a:t>arme</a:t>
            </a:r>
            <a:r>
              <a:rPr lang="en-IN" dirty="0"/>
              <a:t> de </a:t>
            </a:r>
            <a:r>
              <a:rPr lang="en-IN" dirty="0" err="1"/>
              <a:t>distrugere</a:t>
            </a:r>
            <a:r>
              <a:rPr lang="en-IN" dirty="0"/>
              <a:t> </a:t>
            </a:r>
            <a:r>
              <a:rPr lang="en-IN" dirty="0" err="1"/>
              <a:t>în</a:t>
            </a:r>
            <a:r>
              <a:rPr lang="en-IN" dirty="0"/>
              <a:t> </a:t>
            </a:r>
            <a:r>
              <a:rPr lang="en-IN" dirty="0" err="1"/>
              <a:t>masă</a:t>
            </a:r>
            <a:r>
              <a:rPr lang="en-IN" dirty="0"/>
              <a:t> (ADM) </a:t>
            </a:r>
            <a:r>
              <a:rPr lang="en-IN" dirty="0" err="1"/>
              <a:t>și</a:t>
            </a:r>
            <a:r>
              <a:rPr lang="en-IN" dirty="0"/>
              <a:t> </a:t>
            </a:r>
            <a:r>
              <a:rPr lang="en-IN" dirty="0" err="1"/>
              <a:t>așa</a:t>
            </a:r>
            <a:r>
              <a:rPr lang="en-IN" dirty="0"/>
              <a:t> </a:t>
            </a:r>
            <a:r>
              <a:rPr lang="en-IN" dirty="0" err="1"/>
              <a:t>mai</a:t>
            </a:r>
            <a:r>
              <a:rPr lang="en-IN" dirty="0"/>
              <a:t> </a:t>
            </a:r>
            <a:r>
              <a:rPr lang="en-IN" dirty="0" err="1"/>
              <a:t>departe</a:t>
            </a:r>
            <a:r>
              <a:rPr lang="en-IN" dirty="0"/>
              <a:t>) </a:t>
            </a:r>
            <a:r>
              <a:rPr lang="en-IN" dirty="0" err="1"/>
              <a:t>este</a:t>
            </a:r>
            <a:r>
              <a:rPr lang="en-IN" dirty="0"/>
              <a:t> o </a:t>
            </a:r>
            <a:r>
              <a:rPr lang="en-IN" dirty="0" err="1"/>
              <a:t>caracteristică</a:t>
            </a:r>
            <a:r>
              <a:rPr lang="en-IN" dirty="0"/>
              <a:t> </a:t>
            </a:r>
            <a:r>
              <a:rPr lang="en-IN" dirty="0" err="1"/>
              <a:t>recurentă</a:t>
            </a:r>
            <a:r>
              <a:rPr lang="en-IN" dirty="0"/>
              <a:t>.</a:t>
            </a:r>
            <a:endParaRPr lang="ru-MD" dirty="0"/>
          </a:p>
        </p:txBody>
      </p:sp>
    </p:spTree>
    <p:extLst>
      <p:ext uri="{BB962C8B-B14F-4D97-AF65-F5344CB8AC3E}">
        <p14:creationId xmlns:p14="http://schemas.microsoft.com/office/powerpoint/2010/main" val="83290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521B31-ED5C-4097-8F27-CAF2C53F39BC}"/>
              </a:ext>
            </a:extLst>
          </p:cNvPr>
          <p:cNvSpPr>
            <a:spLocks noGrp="1"/>
          </p:cNvSpPr>
          <p:nvPr>
            <p:ph type="title"/>
          </p:nvPr>
        </p:nvSpPr>
        <p:spPr/>
        <p:txBody>
          <a:bodyPr/>
          <a:lstStyle/>
          <a:p>
            <a:pPr algn="ctr"/>
            <a:r>
              <a:rPr lang="en-IN" dirty="0"/>
              <a:t>TERORISMUL ÎN SECOLUL XIX</a:t>
            </a:r>
            <a:endParaRPr lang="ru-MD" dirty="0"/>
          </a:p>
        </p:txBody>
      </p:sp>
      <p:sp>
        <p:nvSpPr>
          <p:cNvPr id="3" name="Content Placeholder 2">
            <a:extLst>
              <a:ext uri="{FF2B5EF4-FFF2-40B4-BE49-F238E27FC236}">
                <a16:creationId xmlns:a16="http://schemas.microsoft.com/office/drawing/2014/main" xmlns="" id="{C50C9641-CC5C-4174-97AF-B1B344FCB4CC}"/>
              </a:ext>
            </a:extLst>
          </p:cNvPr>
          <p:cNvSpPr>
            <a:spLocks noGrp="1"/>
          </p:cNvSpPr>
          <p:nvPr>
            <p:ph idx="1"/>
          </p:nvPr>
        </p:nvSpPr>
        <p:spPr/>
        <p:txBody>
          <a:bodyPr>
            <a:normAutofit/>
          </a:bodyPr>
          <a:lstStyle/>
          <a:p>
            <a:pPr algn="just"/>
            <a:r>
              <a:rPr lang="en-IN" sz="1400" dirty="0" err="1"/>
              <a:t>Terorismul</a:t>
            </a:r>
            <a:r>
              <a:rPr lang="en-IN" sz="1400" dirty="0"/>
              <a:t> a </a:t>
            </a:r>
            <a:r>
              <a:rPr lang="en-IN" sz="1400" dirty="0" err="1"/>
              <a:t>apărut</a:t>
            </a:r>
            <a:r>
              <a:rPr lang="en-IN" sz="1400" dirty="0"/>
              <a:t> </a:t>
            </a:r>
            <a:r>
              <a:rPr lang="en-IN" sz="1400" dirty="0" err="1"/>
              <a:t>pentru</a:t>
            </a:r>
            <a:r>
              <a:rPr lang="en-IN" sz="1400" dirty="0"/>
              <a:t> prima </a:t>
            </a:r>
            <a:r>
              <a:rPr lang="en-IN" sz="1400" dirty="0" err="1"/>
              <a:t>dată</a:t>
            </a:r>
            <a:r>
              <a:rPr lang="en-IN" sz="1400" dirty="0"/>
              <a:t> pe agenda </a:t>
            </a:r>
            <a:r>
              <a:rPr lang="en-IN" sz="1400" dirty="0" err="1"/>
              <a:t>internațională</a:t>
            </a:r>
            <a:r>
              <a:rPr lang="en-IN" sz="1400" dirty="0"/>
              <a:t> </a:t>
            </a:r>
            <a:r>
              <a:rPr lang="en-IN" sz="1400" dirty="0" err="1"/>
              <a:t>în</a:t>
            </a:r>
            <a:r>
              <a:rPr lang="en-IN" sz="1400" dirty="0"/>
              <a:t> 1934, </a:t>
            </a:r>
            <a:r>
              <a:rPr lang="en-IN" sz="1400" dirty="0" err="1"/>
              <a:t>când</a:t>
            </a:r>
            <a:r>
              <a:rPr lang="en-IN" sz="1400" dirty="0"/>
              <a:t> Liga </a:t>
            </a:r>
            <a:r>
              <a:rPr lang="en-IN" sz="1400" dirty="0" err="1"/>
              <a:t>Națiunilor</a:t>
            </a:r>
            <a:r>
              <a:rPr lang="en-IN" sz="1400" dirty="0"/>
              <a:t> a </a:t>
            </a:r>
            <a:r>
              <a:rPr lang="en-IN" sz="1400" dirty="0" err="1"/>
              <a:t>prezentat</a:t>
            </a:r>
            <a:r>
              <a:rPr lang="en-IN" sz="1400" dirty="0"/>
              <a:t> un plan </a:t>
            </a:r>
            <a:r>
              <a:rPr lang="en-IN" sz="1400" dirty="0" err="1"/>
              <a:t>pentru</a:t>
            </a:r>
            <a:r>
              <a:rPr lang="en-IN" sz="1400" dirty="0"/>
              <a:t> </a:t>
            </a:r>
            <a:r>
              <a:rPr lang="en-IN" sz="1400" dirty="0" err="1"/>
              <a:t>elaborarea</a:t>
            </a:r>
            <a:r>
              <a:rPr lang="en-IN" sz="1400" dirty="0"/>
              <a:t> </a:t>
            </a:r>
            <a:r>
              <a:rPr lang="en-IN" sz="1400" dirty="0" err="1"/>
              <a:t>unei</a:t>
            </a:r>
            <a:r>
              <a:rPr lang="en-IN" sz="1400" dirty="0"/>
              <a:t> </a:t>
            </a:r>
            <a:r>
              <a:rPr lang="en-IN" sz="1400" dirty="0" err="1"/>
              <a:t>convenții</a:t>
            </a:r>
            <a:r>
              <a:rPr lang="en-IN" sz="1400" dirty="0"/>
              <a:t> </a:t>
            </a:r>
            <a:r>
              <a:rPr lang="en-IN" sz="1400" dirty="0" err="1"/>
              <a:t>pentru</a:t>
            </a:r>
            <a:r>
              <a:rPr lang="en-IN" sz="1400" dirty="0"/>
              <a:t> </a:t>
            </a:r>
            <a:r>
              <a:rPr lang="en-IN" sz="1400" dirty="0" err="1"/>
              <a:t>prevenirea</a:t>
            </a:r>
            <a:r>
              <a:rPr lang="en-IN" sz="1400" dirty="0"/>
              <a:t> </a:t>
            </a:r>
            <a:r>
              <a:rPr lang="en-IN" sz="1400" dirty="0" err="1"/>
              <a:t>și</a:t>
            </a:r>
            <a:r>
              <a:rPr lang="en-IN" sz="1400" dirty="0"/>
              <a:t> </a:t>
            </a:r>
            <a:r>
              <a:rPr lang="en-IN" sz="1400" dirty="0" err="1"/>
              <a:t>pedepsirea</a:t>
            </a:r>
            <a:r>
              <a:rPr lang="en-IN" sz="1400" dirty="0"/>
              <a:t> </a:t>
            </a:r>
            <a:r>
              <a:rPr lang="en-IN" sz="1400" dirty="0" err="1"/>
              <a:t>terorismului</a:t>
            </a:r>
            <a:r>
              <a:rPr lang="en-IN" sz="1400" dirty="0"/>
              <a:t>. </a:t>
            </a:r>
          </a:p>
          <a:p>
            <a:pPr algn="just"/>
            <a:r>
              <a:rPr lang="en-IN" sz="1400" dirty="0" err="1"/>
              <a:t>În</a:t>
            </a:r>
            <a:r>
              <a:rPr lang="en-IN" sz="1400" dirty="0"/>
              <a:t> 1937, s-a </a:t>
            </a:r>
            <a:r>
              <a:rPr lang="en-IN" sz="1400" dirty="0" err="1"/>
              <a:t>ajuns</a:t>
            </a:r>
            <a:r>
              <a:rPr lang="en-IN" sz="1400" dirty="0"/>
              <a:t> la un </a:t>
            </a:r>
            <a:r>
              <a:rPr lang="en-IN" sz="1400" dirty="0" err="1"/>
              <a:t>acord</a:t>
            </a:r>
            <a:r>
              <a:rPr lang="en-IN" sz="1400" dirty="0"/>
              <a:t> </a:t>
            </a:r>
            <a:r>
              <a:rPr lang="en-IN" sz="1400" dirty="0" err="1"/>
              <a:t>privind</a:t>
            </a:r>
            <a:r>
              <a:rPr lang="en-IN" sz="1400" dirty="0"/>
              <a:t> </a:t>
            </a:r>
            <a:r>
              <a:rPr lang="en-IN" sz="1400" dirty="0" err="1"/>
              <a:t>Convenția</a:t>
            </a:r>
            <a:r>
              <a:rPr lang="en-IN" sz="1400" dirty="0"/>
              <a:t> </a:t>
            </a:r>
            <a:r>
              <a:rPr lang="en-IN" sz="1400" dirty="0" err="1"/>
              <a:t>pentru</a:t>
            </a:r>
            <a:r>
              <a:rPr lang="en-IN" sz="1400" dirty="0"/>
              <a:t> </a:t>
            </a:r>
            <a:r>
              <a:rPr lang="en-IN" sz="1400" dirty="0" err="1"/>
              <a:t>prevenirea</a:t>
            </a:r>
            <a:r>
              <a:rPr lang="en-IN" sz="1400" dirty="0"/>
              <a:t> </a:t>
            </a:r>
            <a:r>
              <a:rPr lang="en-IN" sz="1400" dirty="0" err="1"/>
              <a:t>și</a:t>
            </a:r>
            <a:r>
              <a:rPr lang="en-IN" sz="1400" dirty="0"/>
              <a:t> </a:t>
            </a:r>
            <a:r>
              <a:rPr lang="en-IN" sz="1400" dirty="0" err="1"/>
              <a:t>pedepsirea</a:t>
            </a:r>
            <a:r>
              <a:rPr lang="en-IN" sz="1400" dirty="0"/>
              <a:t> </a:t>
            </a:r>
            <a:r>
              <a:rPr lang="en-IN" sz="1400" dirty="0" err="1"/>
              <a:t>terorismului</a:t>
            </a:r>
            <a:r>
              <a:rPr lang="en-IN" sz="1400" dirty="0"/>
              <a:t>. Cu </a:t>
            </a:r>
            <a:r>
              <a:rPr lang="en-IN" sz="1400" dirty="0" err="1"/>
              <a:t>toate</a:t>
            </a:r>
            <a:r>
              <a:rPr lang="en-IN" sz="1400" dirty="0"/>
              <a:t> </a:t>
            </a:r>
            <a:r>
              <a:rPr lang="en-IN" sz="1400" dirty="0" err="1"/>
              <a:t>acestea</a:t>
            </a:r>
            <a:r>
              <a:rPr lang="en-IN" sz="1400" dirty="0"/>
              <a:t>, </a:t>
            </a:r>
            <a:r>
              <a:rPr lang="en-IN" sz="1400" dirty="0" err="1"/>
              <a:t>Convenția</a:t>
            </a:r>
            <a:r>
              <a:rPr lang="en-IN" sz="1400" dirty="0"/>
              <a:t> nu a </a:t>
            </a:r>
            <a:r>
              <a:rPr lang="en-IN" sz="1400" dirty="0" err="1"/>
              <a:t>primit</a:t>
            </a:r>
            <a:r>
              <a:rPr lang="en-IN" sz="1400" dirty="0"/>
              <a:t> </a:t>
            </a:r>
            <a:r>
              <a:rPr lang="en-IN" sz="1400" dirty="0" err="1"/>
              <a:t>niciodată</a:t>
            </a:r>
            <a:r>
              <a:rPr lang="en-IN" sz="1400" dirty="0"/>
              <a:t> </a:t>
            </a:r>
            <a:r>
              <a:rPr lang="en-IN" sz="1400" dirty="0" err="1"/>
              <a:t>suficiente</a:t>
            </a:r>
            <a:r>
              <a:rPr lang="en-IN" sz="1400" dirty="0"/>
              <a:t> </a:t>
            </a:r>
            <a:r>
              <a:rPr lang="en-IN" sz="1400" dirty="0" err="1"/>
              <a:t>ratificări</a:t>
            </a:r>
            <a:r>
              <a:rPr lang="en-IN" sz="1400" dirty="0"/>
              <a:t> </a:t>
            </a:r>
            <a:r>
              <a:rPr lang="en-IN" sz="1400" dirty="0" err="1"/>
              <a:t>pentru</a:t>
            </a:r>
            <a:r>
              <a:rPr lang="en-IN" sz="1400" dirty="0"/>
              <a:t> a intra </a:t>
            </a:r>
            <a:r>
              <a:rPr lang="en-IN" sz="1400" dirty="0" err="1"/>
              <a:t>în</a:t>
            </a:r>
            <a:r>
              <a:rPr lang="en-IN" sz="1400" dirty="0"/>
              <a:t> </a:t>
            </a:r>
            <a:r>
              <a:rPr lang="en-IN" sz="1400" dirty="0" err="1"/>
              <a:t>vigoare.În</a:t>
            </a:r>
            <a:r>
              <a:rPr lang="en-IN" sz="1400" dirty="0"/>
              <a:t> 1972, </a:t>
            </a:r>
          </a:p>
          <a:p>
            <a:pPr algn="just"/>
            <a:r>
              <a:rPr lang="en-IN" sz="1400" dirty="0" err="1"/>
              <a:t>Adunarea</a:t>
            </a:r>
            <a:r>
              <a:rPr lang="en-IN" sz="1400" dirty="0"/>
              <a:t> </a:t>
            </a:r>
            <a:r>
              <a:rPr lang="en-IN" sz="1400" dirty="0" err="1"/>
              <a:t>Generală</a:t>
            </a:r>
            <a:r>
              <a:rPr lang="en-IN" sz="1400" dirty="0"/>
              <a:t> a </a:t>
            </a:r>
            <a:r>
              <a:rPr lang="en-IN" sz="1400" dirty="0" err="1"/>
              <a:t>înființat</a:t>
            </a:r>
            <a:r>
              <a:rPr lang="en-IN" sz="1400" dirty="0"/>
              <a:t> un </a:t>
            </a:r>
            <a:r>
              <a:rPr lang="en-IN" sz="1400" dirty="0" err="1"/>
              <a:t>comitet</a:t>
            </a:r>
            <a:r>
              <a:rPr lang="en-IN" sz="1400" dirty="0"/>
              <a:t> </a:t>
            </a:r>
            <a:r>
              <a:rPr lang="en-IN" sz="1400" dirty="0" err="1"/>
              <a:t>pentru</a:t>
            </a:r>
            <a:r>
              <a:rPr lang="en-IN" sz="1400" dirty="0"/>
              <a:t> </a:t>
            </a:r>
            <a:r>
              <a:rPr lang="en-IN" sz="1400" dirty="0" err="1"/>
              <a:t>terorism</a:t>
            </a:r>
            <a:r>
              <a:rPr lang="en-IN" sz="1400" dirty="0"/>
              <a:t> care a </a:t>
            </a:r>
            <a:r>
              <a:rPr lang="en-IN" sz="1400" dirty="0" err="1"/>
              <a:t>funcționat</a:t>
            </a:r>
            <a:r>
              <a:rPr lang="en-IN" sz="1400" dirty="0"/>
              <a:t> </a:t>
            </a:r>
            <a:r>
              <a:rPr lang="en-IN" sz="1400" dirty="0" err="1"/>
              <a:t>până</a:t>
            </a:r>
            <a:r>
              <a:rPr lang="en-IN" sz="1400" dirty="0"/>
              <a:t> </a:t>
            </a:r>
            <a:r>
              <a:rPr lang="en-IN" sz="1400" dirty="0" err="1"/>
              <a:t>în</a:t>
            </a:r>
            <a:r>
              <a:rPr lang="en-IN" sz="1400" dirty="0"/>
              <a:t> 1979, </a:t>
            </a:r>
            <a:r>
              <a:rPr lang="en-IN" sz="1400" dirty="0" err="1"/>
              <a:t>când</a:t>
            </a:r>
            <a:r>
              <a:rPr lang="en-IN" sz="1400" dirty="0"/>
              <a:t> </a:t>
            </a:r>
            <a:r>
              <a:rPr lang="en-IN" sz="1400" dirty="0" err="1"/>
              <a:t>operațiunile</a:t>
            </a:r>
            <a:r>
              <a:rPr lang="en-IN" sz="1400" dirty="0"/>
              <a:t> s-au </a:t>
            </a:r>
            <a:r>
              <a:rPr lang="en-IN" sz="1400" dirty="0" err="1"/>
              <a:t>încheiat</a:t>
            </a:r>
            <a:r>
              <a:rPr lang="en-IN" sz="1400" dirty="0"/>
              <a:t> din </a:t>
            </a:r>
            <a:r>
              <a:rPr lang="en-IN" sz="1400" dirty="0" err="1"/>
              <a:t>cauza</a:t>
            </a:r>
            <a:r>
              <a:rPr lang="en-IN" sz="1400" dirty="0"/>
              <a:t> </a:t>
            </a:r>
            <a:r>
              <a:rPr lang="en-IN" sz="1400" dirty="0" err="1"/>
              <a:t>lipsei</a:t>
            </a:r>
            <a:r>
              <a:rPr lang="en-IN" sz="1400" dirty="0"/>
              <a:t> de </a:t>
            </a:r>
            <a:r>
              <a:rPr lang="en-IN" sz="1400" dirty="0" err="1"/>
              <a:t>acord</a:t>
            </a:r>
            <a:r>
              <a:rPr lang="en-IN" sz="1400" dirty="0"/>
              <a:t> cu </a:t>
            </a:r>
            <a:r>
              <a:rPr lang="en-IN" sz="1400" dirty="0" err="1"/>
              <a:t>privire</a:t>
            </a:r>
            <a:r>
              <a:rPr lang="en-IN" sz="1400" dirty="0"/>
              <a:t> la </a:t>
            </a:r>
            <a:r>
              <a:rPr lang="en-IN" sz="1400" dirty="0" err="1"/>
              <a:t>definiția</a:t>
            </a:r>
            <a:r>
              <a:rPr lang="en-IN" sz="1400" dirty="0"/>
              <a:t> </a:t>
            </a:r>
            <a:r>
              <a:rPr lang="en-IN" sz="1400" dirty="0" err="1"/>
              <a:t>terorismului</a:t>
            </a:r>
            <a:r>
              <a:rPr lang="en-IN" sz="1400" dirty="0"/>
              <a:t>.</a:t>
            </a:r>
          </a:p>
          <a:p>
            <a:pPr algn="just"/>
            <a:r>
              <a:rPr lang="en-IN" sz="1400" dirty="0" err="1"/>
              <a:t>Deși</a:t>
            </a:r>
            <a:r>
              <a:rPr lang="en-IN" sz="1400" dirty="0"/>
              <a:t> nu </a:t>
            </a:r>
            <a:r>
              <a:rPr lang="en-IN" sz="1400" dirty="0" err="1"/>
              <a:t>există</a:t>
            </a:r>
            <a:r>
              <a:rPr lang="en-IN" sz="1400" dirty="0"/>
              <a:t> o </a:t>
            </a:r>
            <a:r>
              <a:rPr lang="en-IN" sz="1400" dirty="0" err="1"/>
              <a:t>convenție</a:t>
            </a:r>
            <a:r>
              <a:rPr lang="en-IN" sz="1400" dirty="0"/>
              <a:t> </a:t>
            </a:r>
            <a:r>
              <a:rPr lang="en-IN" sz="1400" dirty="0" err="1"/>
              <a:t>internațională</a:t>
            </a:r>
            <a:r>
              <a:rPr lang="en-IN" sz="1400" dirty="0"/>
              <a:t> care </a:t>
            </a:r>
            <a:r>
              <a:rPr lang="en-IN" sz="1400" dirty="0" err="1"/>
              <a:t>să</a:t>
            </a:r>
            <a:r>
              <a:rPr lang="en-IN" sz="1400" dirty="0"/>
              <a:t> </a:t>
            </a:r>
            <a:r>
              <a:rPr lang="en-IN" sz="1400" dirty="0" err="1"/>
              <a:t>interzică</a:t>
            </a:r>
            <a:r>
              <a:rPr lang="en-IN" sz="1400" dirty="0"/>
              <a:t> </a:t>
            </a:r>
            <a:r>
              <a:rPr lang="en-IN" sz="1400" dirty="0" err="1"/>
              <a:t>terorismul</a:t>
            </a:r>
            <a:r>
              <a:rPr lang="en-IN" sz="1400" dirty="0"/>
              <a:t> ca </a:t>
            </a:r>
            <a:r>
              <a:rPr lang="en-IN" sz="1400" dirty="0" err="1"/>
              <a:t>atare</a:t>
            </a:r>
            <a:r>
              <a:rPr lang="en-IN" sz="1400" dirty="0"/>
              <a:t>, au </a:t>
            </a:r>
            <a:r>
              <a:rPr lang="en-IN" sz="1400" dirty="0" err="1"/>
              <a:t>fost</a:t>
            </a:r>
            <a:r>
              <a:rPr lang="en-IN" sz="1400" dirty="0"/>
              <a:t> </a:t>
            </a:r>
            <a:r>
              <a:rPr lang="en-IN" sz="1400" dirty="0" err="1"/>
              <a:t>adoptate</a:t>
            </a:r>
            <a:r>
              <a:rPr lang="en-IN" sz="1400" dirty="0"/>
              <a:t> </a:t>
            </a:r>
            <a:r>
              <a:rPr lang="en-IN" sz="1400" dirty="0" err="1"/>
              <a:t>numeroase</a:t>
            </a:r>
            <a:r>
              <a:rPr lang="en-IN" sz="1400" dirty="0"/>
              <a:t> </a:t>
            </a:r>
            <a:r>
              <a:rPr lang="en-IN" sz="1400" dirty="0" err="1"/>
              <a:t>instrumente</a:t>
            </a:r>
            <a:r>
              <a:rPr lang="en-IN" sz="1400" dirty="0"/>
              <a:t>, care </a:t>
            </a:r>
            <a:r>
              <a:rPr lang="en-IN" sz="1400" dirty="0" err="1"/>
              <a:t>interzic</a:t>
            </a:r>
            <a:r>
              <a:rPr lang="en-IN" sz="1400" dirty="0"/>
              <a:t> </a:t>
            </a:r>
            <a:r>
              <a:rPr lang="en-IN" sz="1400" dirty="0" err="1"/>
              <a:t>anumite</a:t>
            </a:r>
            <a:r>
              <a:rPr lang="en-IN" sz="1400" dirty="0"/>
              <a:t> </a:t>
            </a:r>
            <a:r>
              <a:rPr lang="en-IN" sz="1400" dirty="0" err="1"/>
              <a:t>aspecte</a:t>
            </a:r>
            <a:r>
              <a:rPr lang="en-IN" sz="1400" dirty="0"/>
              <a:t> ale </a:t>
            </a:r>
            <a:r>
              <a:rPr lang="en-IN" sz="1400" dirty="0" err="1"/>
              <a:t>terorismului</a:t>
            </a:r>
            <a:r>
              <a:rPr lang="en-IN" sz="1400" dirty="0"/>
              <a:t>, </a:t>
            </a:r>
            <a:r>
              <a:rPr lang="en-IN" sz="1400" dirty="0" err="1"/>
              <a:t>pentru</a:t>
            </a:r>
            <a:r>
              <a:rPr lang="en-IN" sz="1400" dirty="0"/>
              <a:t> </a:t>
            </a:r>
            <a:r>
              <a:rPr lang="en-IN" sz="1400" dirty="0" err="1"/>
              <a:t>prevenirea</a:t>
            </a:r>
            <a:r>
              <a:rPr lang="en-IN" sz="1400" dirty="0"/>
              <a:t> </a:t>
            </a:r>
            <a:r>
              <a:rPr lang="en-IN" sz="1400" dirty="0" err="1"/>
              <a:t>și</a:t>
            </a:r>
            <a:r>
              <a:rPr lang="en-IN" sz="1400" dirty="0"/>
              <a:t> </a:t>
            </a:r>
            <a:r>
              <a:rPr lang="en-IN" sz="1400" dirty="0" err="1"/>
              <a:t>suprimarea</a:t>
            </a:r>
            <a:r>
              <a:rPr lang="en-IN" sz="1400" dirty="0"/>
              <a:t> </a:t>
            </a:r>
            <a:r>
              <a:rPr lang="en-IN" sz="1400" dirty="0" err="1"/>
              <a:t>actelor</a:t>
            </a:r>
            <a:r>
              <a:rPr lang="en-IN" sz="1400" dirty="0"/>
              <a:t> </a:t>
            </a:r>
            <a:r>
              <a:rPr lang="en-IN" sz="1400" dirty="0" err="1"/>
              <a:t>teroriste</a:t>
            </a:r>
            <a:r>
              <a:rPr lang="en-IN" sz="1400" dirty="0"/>
              <a:t>. </a:t>
            </a:r>
            <a:r>
              <a:rPr lang="en-IN" sz="1400" dirty="0" err="1"/>
              <a:t>În</a:t>
            </a:r>
            <a:r>
              <a:rPr lang="en-IN" sz="1400" dirty="0"/>
              <a:t> </a:t>
            </a:r>
            <a:r>
              <a:rPr lang="en-IN" sz="1400" dirty="0" err="1"/>
              <a:t>această</a:t>
            </a:r>
            <a:r>
              <a:rPr lang="en-IN" sz="1400" dirty="0"/>
              <a:t> </a:t>
            </a:r>
            <a:r>
              <a:rPr lang="en-IN" sz="1400" dirty="0" err="1"/>
              <a:t>măsură</a:t>
            </a:r>
            <a:r>
              <a:rPr lang="en-IN" sz="1400" dirty="0"/>
              <a:t>, au </a:t>
            </a:r>
            <a:r>
              <a:rPr lang="en-IN" sz="1400" dirty="0" err="1"/>
              <a:t>fost</a:t>
            </a:r>
            <a:r>
              <a:rPr lang="en-IN" sz="1400" dirty="0"/>
              <a:t> </a:t>
            </a:r>
            <a:r>
              <a:rPr lang="en-IN" sz="1400" dirty="0" err="1"/>
              <a:t>convenite</a:t>
            </a:r>
            <a:r>
              <a:rPr lang="en-IN" sz="1400" dirty="0"/>
              <a:t> </a:t>
            </a:r>
            <a:r>
              <a:rPr lang="en-IN" sz="1400" dirty="0" err="1"/>
              <a:t>numeroase</a:t>
            </a:r>
            <a:r>
              <a:rPr lang="en-IN" sz="1400" dirty="0"/>
              <a:t> </a:t>
            </a:r>
            <a:r>
              <a:rPr lang="en-IN" sz="1400" dirty="0" err="1"/>
              <a:t>tratate</a:t>
            </a:r>
            <a:r>
              <a:rPr lang="en-IN" sz="1400" dirty="0"/>
              <a:t> </a:t>
            </a:r>
            <a:r>
              <a:rPr lang="en-IN" sz="1400" dirty="0" err="1"/>
              <a:t>internaționale</a:t>
            </a:r>
            <a:r>
              <a:rPr lang="en-IN" sz="1400" dirty="0"/>
              <a:t> care </a:t>
            </a:r>
            <a:r>
              <a:rPr lang="en-IN" sz="1400" dirty="0" err="1"/>
              <a:t>abordează</a:t>
            </a:r>
            <a:r>
              <a:rPr lang="en-IN" sz="1400" dirty="0"/>
              <a:t> </a:t>
            </a:r>
            <a:r>
              <a:rPr lang="en-IN" sz="1400" dirty="0" err="1"/>
              <a:t>domenii</a:t>
            </a:r>
            <a:r>
              <a:rPr lang="en-IN" sz="1400" dirty="0"/>
              <a:t> </a:t>
            </a:r>
            <a:r>
              <a:rPr lang="en-IN" sz="1400" dirty="0" err="1"/>
              <a:t>specifice</a:t>
            </a:r>
            <a:r>
              <a:rPr lang="en-IN" sz="1400" dirty="0"/>
              <a:t> ale </a:t>
            </a:r>
            <a:r>
              <a:rPr lang="en-IN" sz="1400" dirty="0" err="1"/>
              <a:t>activităților</a:t>
            </a:r>
            <a:r>
              <a:rPr lang="en-IN" sz="1400" dirty="0"/>
              <a:t> </a:t>
            </a:r>
            <a:r>
              <a:rPr lang="en-IN" sz="1400" dirty="0" err="1"/>
              <a:t>teroriste</a:t>
            </a:r>
            <a:r>
              <a:rPr lang="en-IN" sz="1400" dirty="0"/>
              <a:t>. Cele </a:t>
            </a:r>
            <a:r>
              <a:rPr lang="en-IN" sz="1400" dirty="0" err="1"/>
              <a:t>mai</a:t>
            </a:r>
            <a:r>
              <a:rPr lang="en-IN" sz="1400" dirty="0"/>
              <a:t> </a:t>
            </a:r>
            <a:r>
              <a:rPr lang="en-IN" sz="1400" dirty="0" err="1"/>
              <a:t>vechi</a:t>
            </a:r>
            <a:r>
              <a:rPr lang="en-IN" sz="1400" dirty="0"/>
              <a:t> </a:t>
            </a:r>
            <a:r>
              <a:rPr lang="en-IN" sz="1400" dirty="0" err="1"/>
              <a:t>dintre</a:t>
            </a:r>
            <a:r>
              <a:rPr lang="en-IN" sz="1400" dirty="0"/>
              <a:t> </a:t>
            </a:r>
            <a:r>
              <a:rPr lang="en-IN" sz="1400" dirty="0" err="1"/>
              <a:t>aceste</a:t>
            </a:r>
            <a:r>
              <a:rPr lang="en-IN" sz="1400" dirty="0"/>
              <a:t> </a:t>
            </a:r>
            <a:r>
              <a:rPr lang="en-IN" sz="1400" dirty="0" err="1"/>
              <a:t>convenții</a:t>
            </a:r>
            <a:r>
              <a:rPr lang="en-IN" sz="1400" dirty="0"/>
              <a:t> au </a:t>
            </a:r>
            <a:r>
              <a:rPr lang="en-IN" sz="1400" dirty="0" err="1"/>
              <a:t>fost</a:t>
            </a:r>
            <a:r>
              <a:rPr lang="en-IN" sz="1400" dirty="0"/>
              <a:t> </a:t>
            </a:r>
            <a:r>
              <a:rPr lang="en-IN" sz="1400" dirty="0" err="1"/>
              <a:t>Convenția</a:t>
            </a:r>
            <a:r>
              <a:rPr lang="en-IN" sz="1400" dirty="0"/>
              <a:t> din 1970 </a:t>
            </a:r>
            <a:r>
              <a:rPr lang="en-IN" sz="1400" dirty="0" err="1"/>
              <a:t>pentru</a:t>
            </a:r>
            <a:r>
              <a:rPr lang="en-IN" sz="1400" dirty="0"/>
              <a:t> </a:t>
            </a:r>
            <a:r>
              <a:rPr lang="en-IN" sz="1400" dirty="0" err="1"/>
              <a:t>reprimarea</a:t>
            </a:r>
            <a:r>
              <a:rPr lang="en-IN" sz="1400" dirty="0"/>
              <a:t> </a:t>
            </a:r>
            <a:r>
              <a:rPr lang="en-IN" sz="1400" dirty="0" err="1"/>
              <a:t>confiscării</a:t>
            </a:r>
            <a:r>
              <a:rPr lang="en-IN" sz="1400" dirty="0"/>
              <a:t> </a:t>
            </a:r>
            <a:r>
              <a:rPr lang="en-IN" sz="1400" dirty="0" err="1"/>
              <a:t>ilegale</a:t>
            </a:r>
            <a:r>
              <a:rPr lang="en-IN" sz="1400" dirty="0"/>
              <a:t> a </a:t>
            </a:r>
            <a:r>
              <a:rPr lang="en-IN" sz="1400" dirty="0" err="1"/>
              <a:t>aeronavelor</a:t>
            </a:r>
            <a:r>
              <a:rPr lang="en-IN" sz="1400" dirty="0"/>
              <a:t> (</a:t>
            </a:r>
            <a:r>
              <a:rPr lang="en-IN" sz="1400" dirty="0" err="1"/>
              <a:t>Convenția</a:t>
            </a:r>
            <a:r>
              <a:rPr lang="en-IN" sz="1400" dirty="0"/>
              <a:t> de la </a:t>
            </a:r>
            <a:r>
              <a:rPr lang="en-IN" sz="1400" dirty="0" err="1"/>
              <a:t>Haga</a:t>
            </a:r>
            <a:r>
              <a:rPr lang="en-IN" sz="1400" dirty="0"/>
              <a:t>) </a:t>
            </a:r>
            <a:r>
              <a:rPr lang="en-IN" sz="1400" dirty="0" err="1"/>
              <a:t>și</a:t>
            </a:r>
            <a:r>
              <a:rPr lang="en-IN" sz="1400" dirty="0"/>
              <a:t> </a:t>
            </a:r>
            <a:r>
              <a:rPr lang="en-IN" sz="1400" dirty="0" err="1"/>
              <a:t>Convenția</a:t>
            </a:r>
            <a:r>
              <a:rPr lang="en-IN" sz="1400" dirty="0"/>
              <a:t> din 1971 </a:t>
            </a:r>
            <a:r>
              <a:rPr lang="en-IN" sz="1400" dirty="0" err="1"/>
              <a:t>pentru</a:t>
            </a:r>
            <a:r>
              <a:rPr lang="en-IN" sz="1400" dirty="0"/>
              <a:t> </a:t>
            </a:r>
            <a:r>
              <a:rPr lang="en-IN" sz="1400" dirty="0" err="1"/>
              <a:t>reprimarea</a:t>
            </a:r>
            <a:r>
              <a:rPr lang="en-IN" sz="1400" dirty="0"/>
              <a:t> </a:t>
            </a:r>
            <a:r>
              <a:rPr lang="en-IN" sz="1400" dirty="0" err="1"/>
              <a:t>actelor</a:t>
            </a:r>
            <a:r>
              <a:rPr lang="en-IN" sz="1400" dirty="0"/>
              <a:t> </a:t>
            </a:r>
            <a:r>
              <a:rPr lang="en-IN" sz="1400" dirty="0" err="1"/>
              <a:t>ilegale</a:t>
            </a:r>
            <a:r>
              <a:rPr lang="en-IN" sz="1400" dirty="0"/>
              <a:t> </a:t>
            </a:r>
            <a:r>
              <a:rPr lang="en-IN" sz="1400" dirty="0" err="1"/>
              <a:t>împotriva</a:t>
            </a:r>
            <a:r>
              <a:rPr lang="en-IN" sz="1400" dirty="0"/>
              <a:t> </a:t>
            </a:r>
            <a:r>
              <a:rPr lang="en-IN" sz="1400" dirty="0" err="1"/>
              <a:t>siguranței</a:t>
            </a:r>
            <a:r>
              <a:rPr lang="en-IN" sz="1400" dirty="0"/>
              <a:t> </a:t>
            </a:r>
            <a:r>
              <a:rPr lang="en-IN" sz="1400" dirty="0" err="1"/>
              <a:t>aviației</a:t>
            </a:r>
            <a:r>
              <a:rPr lang="en-IN" sz="1400" dirty="0"/>
              <a:t> civile (</a:t>
            </a:r>
            <a:r>
              <a:rPr lang="en-IN" sz="1400" dirty="0" err="1"/>
              <a:t>Convenția</a:t>
            </a:r>
            <a:r>
              <a:rPr lang="en-IN" sz="1400" dirty="0"/>
              <a:t> de la Montreal). </a:t>
            </a:r>
            <a:r>
              <a:rPr lang="en-IN" sz="1400" dirty="0" err="1"/>
              <a:t>Aceste</a:t>
            </a:r>
            <a:r>
              <a:rPr lang="en-IN" sz="1400" dirty="0"/>
              <a:t> </a:t>
            </a:r>
            <a:r>
              <a:rPr lang="en-IN" sz="1400" dirty="0" err="1"/>
              <a:t>tratate</a:t>
            </a:r>
            <a:r>
              <a:rPr lang="en-IN" sz="1400" dirty="0"/>
              <a:t> </a:t>
            </a:r>
            <a:r>
              <a:rPr lang="en-IN" sz="1400" dirty="0" err="1"/>
              <a:t>abordează</a:t>
            </a:r>
            <a:r>
              <a:rPr lang="en-IN" sz="1400" dirty="0"/>
              <a:t> </a:t>
            </a:r>
            <a:r>
              <a:rPr lang="en-IN" sz="1400" dirty="0" err="1"/>
              <a:t>infracțiunile</a:t>
            </a:r>
            <a:r>
              <a:rPr lang="en-IN" sz="1400" dirty="0"/>
              <a:t> de </a:t>
            </a:r>
            <a:r>
              <a:rPr lang="en-IN" sz="1400" dirty="0" err="1"/>
              <a:t>terorism</a:t>
            </a:r>
            <a:r>
              <a:rPr lang="en-IN" sz="1400" dirty="0"/>
              <a:t> </a:t>
            </a:r>
            <a:r>
              <a:rPr lang="en-IN" sz="1400" dirty="0" err="1"/>
              <a:t>comise</a:t>
            </a:r>
            <a:r>
              <a:rPr lang="en-IN" sz="1400" dirty="0"/>
              <a:t> </a:t>
            </a:r>
            <a:r>
              <a:rPr lang="en-IN" sz="1400" dirty="0" err="1"/>
              <a:t>în</a:t>
            </a:r>
            <a:r>
              <a:rPr lang="en-IN" sz="1400" dirty="0"/>
              <a:t> </a:t>
            </a:r>
            <a:r>
              <a:rPr lang="en-IN" sz="1400" dirty="0" err="1"/>
              <a:t>timpul</a:t>
            </a:r>
            <a:r>
              <a:rPr lang="en-IN" sz="1400" dirty="0"/>
              <a:t> </a:t>
            </a:r>
            <a:r>
              <a:rPr lang="en-IN" sz="1400" dirty="0" err="1"/>
              <a:t>călătoriilor</a:t>
            </a:r>
            <a:r>
              <a:rPr lang="en-IN" sz="1400" dirty="0"/>
              <a:t> </a:t>
            </a:r>
            <a:r>
              <a:rPr lang="en-IN" sz="1400" dirty="0" err="1"/>
              <a:t>aeriene</a:t>
            </a:r>
            <a:r>
              <a:rPr lang="en-IN" sz="1400" dirty="0"/>
              <a:t> (de </a:t>
            </a:r>
            <a:r>
              <a:rPr lang="en-IN" sz="1400" dirty="0" err="1"/>
              <a:t>exemplu</a:t>
            </a:r>
            <a:r>
              <a:rPr lang="en-IN" sz="1400" dirty="0"/>
              <a:t>, </a:t>
            </a:r>
            <a:r>
              <a:rPr lang="en-IN" sz="1400" dirty="0" err="1"/>
              <a:t>deturnarea</a:t>
            </a:r>
            <a:r>
              <a:rPr lang="en-IN" sz="1400" dirty="0"/>
              <a:t>).Alte </a:t>
            </a:r>
            <a:r>
              <a:rPr lang="en-IN" sz="1400" dirty="0" err="1"/>
              <a:t>două</a:t>
            </a:r>
            <a:r>
              <a:rPr lang="en-IN" sz="1400" dirty="0"/>
              <a:t> </a:t>
            </a:r>
            <a:r>
              <a:rPr lang="en-IN" sz="1400" dirty="0" err="1"/>
              <a:t>convenții</a:t>
            </a:r>
            <a:r>
              <a:rPr lang="en-IN" sz="1400" dirty="0"/>
              <a:t> </a:t>
            </a:r>
            <a:r>
              <a:rPr lang="en-IN" sz="1400" dirty="0" err="1"/>
              <a:t>relevante</a:t>
            </a:r>
            <a:r>
              <a:rPr lang="en-IN" sz="1400" dirty="0"/>
              <a:t> sunt </a:t>
            </a:r>
            <a:r>
              <a:rPr lang="en-IN" sz="1400" dirty="0" err="1"/>
              <a:t>Convenția</a:t>
            </a:r>
            <a:r>
              <a:rPr lang="en-IN" sz="1400" dirty="0"/>
              <a:t> </a:t>
            </a:r>
            <a:r>
              <a:rPr lang="en-IN" sz="1400" dirty="0" err="1"/>
              <a:t>internațională</a:t>
            </a:r>
            <a:r>
              <a:rPr lang="en-IN" sz="1400" dirty="0"/>
              <a:t> din 1997 </a:t>
            </a:r>
            <a:r>
              <a:rPr lang="en-IN" sz="1400" dirty="0" err="1"/>
              <a:t>pentru</a:t>
            </a:r>
            <a:r>
              <a:rPr lang="en-IN" sz="1400" dirty="0"/>
              <a:t> </a:t>
            </a:r>
            <a:r>
              <a:rPr lang="en-IN" sz="1400" dirty="0" err="1"/>
              <a:t>reprimarea</a:t>
            </a:r>
            <a:r>
              <a:rPr lang="en-IN" sz="1400" dirty="0"/>
              <a:t> </a:t>
            </a:r>
            <a:r>
              <a:rPr lang="en-IN" sz="1400" dirty="0" err="1"/>
              <a:t>atentatelor</a:t>
            </a:r>
            <a:r>
              <a:rPr lang="en-IN" sz="1400" dirty="0"/>
              <a:t> </a:t>
            </a:r>
            <a:r>
              <a:rPr lang="en-IN" sz="1400" dirty="0" err="1"/>
              <a:t>teroriste</a:t>
            </a:r>
            <a:r>
              <a:rPr lang="en-IN" sz="1400" dirty="0"/>
              <a:t> cu </a:t>
            </a:r>
            <a:r>
              <a:rPr lang="en-IN" sz="1400" dirty="0" err="1"/>
              <a:t>bombă</a:t>
            </a:r>
            <a:r>
              <a:rPr lang="en-IN" sz="1400" dirty="0"/>
              <a:t> </a:t>
            </a:r>
            <a:r>
              <a:rPr lang="en-IN" sz="1400" dirty="0" err="1"/>
              <a:t>și</a:t>
            </a:r>
            <a:r>
              <a:rPr lang="en-IN" sz="1400" dirty="0"/>
              <a:t> </a:t>
            </a:r>
            <a:r>
              <a:rPr lang="en-IN" sz="1400" dirty="0" err="1"/>
              <a:t>Convenția</a:t>
            </a:r>
            <a:r>
              <a:rPr lang="en-IN" sz="1400" dirty="0"/>
              <a:t> </a:t>
            </a:r>
            <a:r>
              <a:rPr lang="en-IN" sz="1400" dirty="0" err="1"/>
              <a:t>internațională</a:t>
            </a:r>
            <a:r>
              <a:rPr lang="en-IN" sz="1400" dirty="0"/>
              <a:t> din 1999 </a:t>
            </a:r>
            <a:r>
              <a:rPr lang="en-IN" sz="1400" dirty="0" err="1"/>
              <a:t>pentru</a:t>
            </a:r>
            <a:r>
              <a:rPr lang="en-IN" sz="1400" dirty="0"/>
              <a:t> </a:t>
            </a:r>
            <a:r>
              <a:rPr lang="en-IN" sz="1400" dirty="0" err="1"/>
              <a:t>reprimarea</a:t>
            </a:r>
            <a:r>
              <a:rPr lang="en-IN" sz="1400" dirty="0"/>
              <a:t> </a:t>
            </a:r>
            <a:r>
              <a:rPr lang="en-IN" sz="1400" dirty="0" err="1"/>
              <a:t>finanțării</a:t>
            </a:r>
            <a:r>
              <a:rPr lang="en-IN" sz="1400" dirty="0"/>
              <a:t> </a:t>
            </a:r>
            <a:r>
              <a:rPr lang="en-IN" sz="1400" dirty="0" err="1"/>
              <a:t>terorismului</a:t>
            </a:r>
            <a:r>
              <a:rPr lang="en-IN" sz="1400" dirty="0"/>
              <a:t>.</a:t>
            </a:r>
            <a:endParaRPr lang="ru-MD" sz="1400" dirty="0"/>
          </a:p>
        </p:txBody>
      </p:sp>
    </p:spTree>
    <p:extLst>
      <p:ext uri="{BB962C8B-B14F-4D97-AF65-F5344CB8AC3E}">
        <p14:creationId xmlns:p14="http://schemas.microsoft.com/office/powerpoint/2010/main" val="2806581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36DF1D-B009-4F70-965F-CA88DA176D22}"/>
              </a:ext>
            </a:extLst>
          </p:cNvPr>
          <p:cNvSpPr>
            <a:spLocks noGrp="1"/>
          </p:cNvSpPr>
          <p:nvPr>
            <p:ph type="title"/>
          </p:nvPr>
        </p:nvSpPr>
        <p:spPr>
          <a:xfrm>
            <a:off x="1063752" y="685800"/>
            <a:ext cx="10058400" cy="1609344"/>
          </a:xfrm>
        </p:spPr>
        <p:txBody>
          <a:bodyPr/>
          <a:lstStyle/>
          <a:p>
            <a:pPr algn="ctr"/>
            <a:r>
              <a:rPr lang="en-IN" dirty="0" err="1"/>
              <a:t>Reglementare</a:t>
            </a:r>
            <a:endParaRPr lang="ru-MD" dirty="0"/>
          </a:p>
        </p:txBody>
      </p:sp>
      <p:sp>
        <p:nvSpPr>
          <p:cNvPr id="3" name="Content Placeholder 2">
            <a:extLst>
              <a:ext uri="{FF2B5EF4-FFF2-40B4-BE49-F238E27FC236}">
                <a16:creationId xmlns:a16="http://schemas.microsoft.com/office/drawing/2014/main" xmlns="" id="{107DA40C-2AAC-4649-90ED-27CB199333B9}"/>
              </a:ext>
            </a:extLst>
          </p:cNvPr>
          <p:cNvSpPr>
            <a:spLocks noGrp="1"/>
          </p:cNvSpPr>
          <p:nvPr>
            <p:ph idx="1"/>
          </p:nvPr>
        </p:nvSpPr>
        <p:spPr/>
        <p:txBody>
          <a:bodyPr/>
          <a:lstStyle/>
          <a:p>
            <a:pPr algn="just"/>
            <a:r>
              <a:rPr lang="en-IN" dirty="0" err="1"/>
              <a:t>Necesitatea</a:t>
            </a:r>
            <a:r>
              <a:rPr lang="en-IN" dirty="0"/>
              <a:t> </a:t>
            </a:r>
            <a:r>
              <a:rPr lang="en-IN" dirty="0" err="1"/>
              <a:t>plasării</a:t>
            </a:r>
            <a:r>
              <a:rPr lang="en-IN" dirty="0"/>
              <a:t> </a:t>
            </a:r>
            <a:r>
              <a:rPr lang="en-IN" dirty="0" err="1"/>
              <a:t>acțiunilor</a:t>
            </a:r>
            <a:r>
              <a:rPr lang="en-IN" dirty="0"/>
              <a:t> de </a:t>
            </a:r>
            <a:r>
              <a:rPr lang="en-IN" dirty="0" err="1"/>
              <a:t>combatere</a:t>
            </a:r>
            <a:r>
              <a:rPr lang="en-IN" dirty="0"/>
              <a:t> a </a:t>
            </a:r>
            <a:r>
              <a:rPr lang="en-IN" dirty="0" err="1"/>
              <a:t>terorismului</a:t>
            </a:r>
            <a:r>
              <a:rPr lang="en-IN" dirty="0"/>
              <a:t> </a:t>
            </a:r>
            <a:r>
              <a:rPr lang="en-IN" dirty="0" err="1"/>
              <a:t>în</a:t>
            </a:r>
            <a:r>
              <a:rPr lang="en-IN" dirty="0"/>
              <a:t> context </a:t>
            </a:r>
            <a:r>
              <a:rPr lang="en-IN" dirty="0" err="1"/>
              <a:t>mai</a:t>
            </a:r>
            <a:r>
              <a:rPr lang="en-IN" dirty="0"/>
              <a:t> </a:t>
            </a:r>
            <a:r>
              <a:rPr lang="en-IN" dirty="0" err="1"/>
              <a:t>larg</a:t>
            </a:r>
            <a:r>
              <a:rPr lang="en-IN" dirty="0"/>
              <a:t> </a:t>
            </a:r>
            <a:r>
              <a:rPr lang="en-IN" dirty="0" err="1"/>
              <a:t>este</a:t>
            </a:r>
            <a:r>
              <a:rPr lang="en-IN" dirty="0"/>
              <a:t> </a:t>
            </a:r>
            <a:r>
              <a:rPr lang="en-IN" dirty="0" err="1"/>
              <a:t>clară</a:t>
            </a:r>
            <a:r>
              <a:rPr lang="en-IN" dirty="0"/>
              <a:t> din text ale </a:t>
            </a:r>
            <a:r>
              <a:rPr lang="en-IN" dirty="0" err="1"/>
              <a:t>rezoluțiilor</a:t>
            </a:r>
            <a:r>
              <a:rPr lang="en-IN" dirty="0"/>
              <a:t> </a:t>
            </a:r>
            <a:r>
              <a:rPr lang="en-IN" dirty="0" err="1"/>
              <a:t>Consiliului</a:t>
            </a:r>
            <a:r>
              <a:rPr lang="en-IN" dirty="0"/>
              <a:t> de Securitate al </a:t>
            </a:r>
            <a:r>
              <a:rPr lang="en-IN" dirty="0" err="1"/>
              <a:t>Națiunilor</a:t>
            </a:r>
            <a:r>
              <a:rPr lang="en-IN" dirty="0"/>
              <a:t> Unite:</a:t>
            </a:r>
          </a:p>
          <a:p>
            <a:pPr algn="just"/>
            <a:r>
              <a:rPr lang="en-IN" dirty="0" err="1"/>
              <a:t>Rezoluția</a:t>
            </a:r>
            <a:r>
              <a:rPr lang="en-IN" dirty="0"/>
              <a:t> 1456 (2003) a </a:t>
            </a:r>
            <a:r>
              <a:rPr lang="en-IN" dirty="0" err="1"/>
              <a:t>Consiliului</a:t>
            </a:r>
            <a:r>
              <a:rPr lang="en-IN" dirty="0"/>
              <a:t> de Securitate: […]</a:t>
            </a:r>
          </a:p>
          <a:p>
            <a:pPr marL="0" indent="0" algn="just">
              <a:buNone/>
            </a:pPr>
            <a:r>
              <a:rPr lang="en-IN" dirty="0"/>
              <a:t>6. </a:t>
            </a:r>
            <a:r>
              <a:rPr lang="en-IN" dirty="0" err="1"/>
              <a:t>Statele</a:t>
            </a:r>
            <a:r>
              <a:rPr lang="en-IN" dirty="0"/>
              <a:t> </a:t>
            </a:r>
            <a:r>
              <a:rPr lang="en-IN" dirty="0" err="1"/>
              <a:t>trebuie</a:t>
            </a:r>
            <a:r>
              <a:rPr lang="en-IN" dirty="0"/>
              <a:t> </a:t>
            </a:r>
            <a:r>
              <a:rPr lang="en-IN" dirty="0" err="1"/>
              <a:t>să</a:t>
            </a:r>
            <a:r>
              <a:rPr lang="en-IN" dirty="0"/>
              <a:t> se </a:t>
            </a:r>
            <a:r>
              <a:rPr lang="en-IN" dirty="0" err="1"/>
              <a:t>asigure</a:t>
            </a:r>
            <a:r>
              <a:rPr lang="en-IN" dirty="0"/>
              <a:t> </a:t>
            </a:r>
            <a:r>
              <a:rPr lang="en-IN" dirty="0" err="1"/>
              <a:t>că</a:t>
            </a:r>
            <a:r>
              <a:rPr lang="en-IN" dirty="0"/>
              <a:t> </a:t>
            </a:r>
            <a:r>
              <a:rPr lang="en-IN" dirty="0" err="1"/>
              <a:t>orice</a:t>
            </a:r>
            <a:r>
              <a:rPr lang="en-IN" dirty="0"/>
              <a:t> </a:t>
            </a:r>
            <a:r>
              <a:rPr lang="en-IN" dirty="0" err="1"/>
              <a:t>măsură</a:t>
            </a:r>
            <a:r>
              <a:rPr lang="en-IN" dirty="0"/>
              <a:t> </a:t>
            </a:r>
            <a:r>
              <a:rPr lang="en-IN" dirty="0" err="1"/>
              <a:t>luată</a:t>
            </a:r>
            <a:r>
              <a:rPr lang="en-IN" dirty="0"/>
              <a:t> </a:t>
            </a:r>
            <a:r>
              <a:rPr lang="en-IN" dirty="0" err="1"/>
              <a:t>pentru</a:t>
            </a:r>
            <a:r>
              <a:rPr lang="en-IN" dirty="0"/>
              <a:t> </a:t>
            </a:r>
            <a:r>
              <a:rPr lang="en-IN" dirty="0" err="1"/>
              <a:t>combaterea</a:t>
            </a:r>
            <a:r>
              <a:rPr lang="en-IN" dirty="0"/>
              <a:t> </a:t>
            </a:r>
            <a:r>
              <a:rPr lang="en-IN" dirty="0" err="1"/>
              <a:t>terorismului</a:t>
            </a:r>
            <a:r>
              <a:rPr lang="en-IN" dirty="0"/>
              <a:t> </a:t>
            </a:r>
            <a:r>
              <a:rPr lang="en-IN" dirty="0" err="1"/>
              <a:t>este</a:t>
            </a:r>
            <a:r>
              <a:rPr lang="en-IN" dirty="0"/>
              <a:t> </a:t>
            </a:r>
            <a:r>
              <a:rPr lang="en-IN" dirty="0" err="1"/>
              <a:t>în</a:t>
            </a:r>
            <a:r>
              <a:rPr lang="en-IN" dirty="0"/>
              <a:t> </a:t>
            </a:r>
            <a:r>
              <a:rPr lang="en-IN" dirty="0" err="1"/>
              <a:t>conformitate</a:t>
            </a:r>
            <a:r>
              <a:rPr lang="en-IN" dirty="0"/>
              <a:t> cu </a:t>
            </a:r>
            <a:r>
              <a:rPr lang="en-IN" dirty="0" err="1"/>
              <a:t>toate</a:t>
            </a:r>
            <a:r>
              <a:rPr lang="en-IN" dirty="0"/>
              <a:t> </a:t>
            </a:r>
            <a:r>
              <a:rPr lang="en-IN" dirty="0" err="1"/>
              <a:t>obligațiile</a:t>
            </a:r>
            <a:r>
              <a:rPr lang="en-IN" dirty="0"/>
              <a:t> care le </a:t>
            </a:r>
            <a:r>
              <a:rPr lang="en-IN" dirty="0" err="1"/>
              <a:t>revin</a:t>
            </a:r>
            <a:r>
              <a:rPr lang="en-IN" dirty="0"/>
              <a:t> </a:t>
            </a:r>
            <a:r>
              <a:rPr lang="en-IN" dirty="0" err="1"/>
              <a:t>în</a:t>
            </a:r>
            <a:r>
              <a:rPr lang="en-IN" dirty="0"/>
              <a:t> </a:t>
            </a:r>
            <a:r>
              <a:rPr lang="en-IN" dirty="0" err="1"/>
              <a:t>temeiul</a:t>
            </a:r>
            <a:r>
              <a:rPr lang="en-IN" dirty="0"/>
              <a:t> </a:t>
            </a:r>
            <a:r>
              <a:rPr lang="en-IN" dirty="0" err="1"/>
              <a:t>dreptului</a:t>
            </a:r>
            <a:r>
              <a:rPr lang="en-IN" dirty="0"/>
              <a:t> </a:t>
            </a:r>
            <a:r>
              <a:rPr lang="en-IN" dirty="0" err="1"/>
              <a:t>internațional</a:t>
            </a:r>
            <a:r>
              <a:rPr lang="en-IN" dirty="0"/>
              <a:t> </a:t>
            </a:r>
            <a:r>
              <a:rPr lang="en-IN" dirty="0" err="1"/>
              <a:t>și</a:t>
            </a:r>
            <a:r>
              <a:rPr lang="en-IN" dirty="0"/>
              <a:t> </a:t>
            </a:r>
            <a:r>
              <a:rPr lang="en-IN" dirty="0" err="1"/>
              <a:t>ar</a:t>
            </a:r>
            <a:r>
              <a:rPr lang="en-IN" dirty="0"/>
              <a:t> </a:t>
            </a:r>
            <a:r>
              <a:rPr lang="en-IN" dirty="0" err="1"/>
              <a:t>trebui</a:t>
            </a:r>
            <a:r>
              <a:rPr lang="en-IN" dirty="0"/>
              <a:t> </a:t>
            </a:r>
            <a:r>
              <a:rPr lang="en-IN" dirty="0" err="1"/>
              <a:t>să</a:t>
            </a:r>
            <a:r>
              <a:rPr lang="en-IN" dirty="0"/>
              <a:t> </a:t>
            </a:r>
            <a:r>
              <a:rPr lang="en-IN" dirty="0" err="1"/>
              <a:t>adopte</a:t>
            </a:r>
            <a:r>
              <a:rPr lang="en-IN" dirty="0"/>
              <a:t> </a:t>
            </a:r>
            <a:r>
              <a:rPr lang="en-IN" dirty="0" err="1"/>
              <a:t>astfel</a:t>
            </a:r>
            <a:r>
              <a:rPr lang="en-IN" dirty="0"/>
              <a:t> de </a:t>
            </a:r>
            <a:r>
              <a:rPr lang="en-IN" dirty="0" err="1"/>
              <a:t>măsuri</a:t>
            </a:r>
            <a:r>
              <a:rPr lang="en-IN" dirty="0"/>
              <a:t> </a:t>
            </a:r>
            <a:r>
              <a:rPr lang="en-IN" dirty="0" err="1"/>
              <a:t>în</a:t>
            </a:r>
            <a:r>
              <a:rPr lang="en-IN" dirty="0"/>
              <a:t> </a:t>
            </a:r>
            <a:r>
              <a:rPr lang="en-IN" dirty="0" err="1"/>
              <a:t>conformitate</a:t>
            </a:r>
            <a:r>
              <a:rPr lang="en-IN" dirty="0"/>
              <a:t> cu </a:t>
            </a:r>
            <a:r>
              <a:rPr lang="en-IN" dirty="0" err="1"/>
              <a:t>dreptul</a:t>
            </a:r>
            <a:r>
              <a:rPr lang="en-IN" dirty="0"/>
              <a:t> </a:t>
            </a:r>
            <a:r>
              <a:rPr lang="en-IN" dirty="0" err="1"/>
              <a:t>internațional</a:t>
            </a:r>
            <a:r>
              <a:rPr lang="en-IN" dirty="0"/>
              <a:t>, </a:t>
            </a:r>
            <a:r>
              <a:rPr lang="en-IN" dirty="0" err="1"/>
              <a:t>în</a:t>
            </a:r>
            <a:r>
              <a:rPr lang="en-IN" dirty="0"/>
              <a:t> special </a:t>
            </a:r>
            <a:r>
              <a:rPr lang="en-IN" dirty="0" err="1"/>
              <a:t>drepturile</a:t>
            </a:r>
            <a:r>
              <a:rPr lang="en-IN" dirty="0"/>
              <a:t> </a:t>
            </a:r>
            <a:r>
              <a:rPr lang="en-IN" dirty="0" err="1"/>
              <a:t>internaționale</a:t>
            </a:r>
            <a:r>
              <a:rPr lang="en-IN" dirty="0"/>
              <a:t> ale </a:t>
            </a:r>
            <a:r>
              <a:rPr lang="en-IN" dirty="0" err="1"/>
              <a:t>omului</a:t>
            </a:r>
            <a:r>
              <a:rPr lang="en-IN" dirty="0"/>
              <a:t>, </a:t>
            </a:r>
            <a:r>
              <a:rPr lang="en-IN" dirty="0" err="1"/>
              <a:t>refugiații</a:t>
            </a:r>
            <a:r>
              <a:rPr lang="en-IN" dirty="0"/>
              <a:t> </a:t>
            </a:r>
            <a:r>
              <a:rPr lang="en-IN" dirty="0" err="1"/>
              <a:t>și</a:t>
            </a:r>
            <a:r>
              <a:rPr lang="en-IN" dirty="0"/>
              <a:t> </a:t>
            </a:r>
            <a:r>
              <a:rPr lang="en-IN" dirty="0" err="1"/>
              <a:t>dreptul</a:t>
            </a:r>
            <a:r>
              <a:rPr lang="en-IN" dirty="0"/>
              <a:t> </a:t>
            </a:r>
            <a:r>
              <a:rPr lang="en-IN" dirty="0" err="1"/>
              <a:t>umanitar</a:t>
            </a:r>
            <a:r>
              <a:rPr lang="en-IN" dirty="0"/>
              <a:t>;</a:t>
            </a:r>
            <a:endParaRPr lang="ru-MD" dirty="0"/>
          </a:p>
        </p:txBody>
      </p:sp>
    </p:spTree>
    <p:extLst>
      <p:ext uri="{BB962C8B-B14F-4D97-AF65-F5344CB8AC3E}">
        <p14:creationId xmlns:p14="http://schemas.microsoft.com/office/powerpoint/2010/main" val="1960402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66A1C4B-96B0-45B7-B0C0-49A2A0EC8E9B}"/>
              </a:ext>
            </a:extLst>
          </p:cNvPr>
          <p:cNvSpPr>
            <a:spLocks noGrp="1"/>
          </p:cNvSpPr>
          <p:nvPr>
            <p:ph idx="1"/>
          </p:nvPr>
        </p:nvSpPr>
        <p:spPr>
          <a:xfrm>
            <a:off x="1066800" y="1403604"/>
            <a:ext cx="10058400" cy="4050792"/>
          </a:xfrm>
        </p:spPr>
        <p:txBody>
          <a:bodyPr>
            <a:normAutofit fontScale="85000" lnSpcReduction="20000"/>
          </a:bodyPr>
          <a:lstStyle/>
          <a:p>
            <a:r>
              <a:rPr lang="en-IN" dirty="0" err="1"/>
              <a:t>Terorismul</a:t>
            </a:r>
            <a:r>
              <a:rPr lang="en-IN" dirty="0"/>
              <a:t> nu </a:t>
            </a:r>
            <a:r>
              <a:rPr lang="en-IN" dirty="0" err="1"/>
              <a:t>este</a:t>
            </a:r>
            <a:r>
              <a:rPr lang="en-IN" dirty="0"/>
              <a:t> </a:t>
            </a:r>
            <a:r>
              <a:rPr lang="en-IN" dirty="0" err="1"/>
              <a:t>enumerat</a:t>
            </a:r>
            <a:r>
              <a:rPr lang="en-IN" dirty="0"/>
              <a:t> explicit </a:t>
            </a:r>
            <a:r>
              <a:rPr lang="en-IN" dirty="0" err="1"/>
              <a:t>în</a:t>
            </a:r>
            <a:r>
              <a:rPr lang="en-IN" dirty="0"/>
              <a:t> </a:t>
            </a:r>
            <a:r>
              <a:rPr lang="en-IN" b="1" dirty="0" err="1"/>
              <a:t>Statutul</a:t>
            </a:r>
            <a:r>
              <a:rPr lang="en-IN" b="1" dirty="0"/>
              <a:t> de la Roma al </a:t>
            </a:r>
            <a:r>
              <a:rPr lang="en-IN" b="1" dirty="0" err="1"/>
              <a:t>Curții</a:t>
            </a:r>
            <a:r>
              <a:rPr lang="en-IN" b="1" dirty="0"/>
              <a:t> </a:t>
            </a:r>
            <a:r>
              <a:rPr lang="en-IN" b="1" dirty="0" err="1"/>
              <a:t>Penale</a:t>
            </a:r>
            <a:r>
              <a:rPr lang="en-IN" b="1" dirty="0"/>
              <a:t> </a:t>
            </a:r>
            <a:r>
              <a:rPr lang="en-IN" b="1" dirty="0" err="1"/>
              <a:t>Internaționale</a:t>
            </a:r>
            <a:r>
              <a:rPr lang="en-IN" b="1" dirty="0"/>
              <a:t> (CPI)</a:t>
            </a:r>
            <a:r>
              <a:rPr lang="en-IN" dirty="0"/>
              <a:t> (1998), </a:t>
            </a:r>
            <a:r>
              <a:rPr lang="en-IN" dirty="0" err="1"/>
              <a:t>dar</a:t>
            </a:r>
            <a:r>
              <a:rPr lang="en-IN" dirty="0"/>
              <a:t> </a:t>
            </a:r>
            <a:r>
              <a:rPr lang="en-IN" dirty="0" err="1"/>
              <a:t>poate</a:t>
            </a:r>
            <a:r>
              <a:rPr lang="en-IN" dirty="0"/>
              <a:t> fi </a:t>
            </a:r>
            <a:r>
              <a:rPr lang="en-IN" dirty="0" err="1"/>
              <a:t>încadrat</a:t>
            </a:r>
            <a:r>
              <a:rPr lang="en-IN" dirty="0"/>
              <a:t> </a:t>
            </a:r>
            <a:r>
              <a:rPr lang="en-IN" dirty="0" err="1"/>
              <a:t>în</a:t>
            </a:r>
            <a:r>
              <a:rPr lang="en-IN" dirty="0"/>
              <a:t> </a:t>
            </a:r>
            <a:r>
              <a:rPr lang="en-IN" dirty="0" err="1"/>
              <a:t>alte</a:t>
            </a:r>
            <a:r>
              <a:rPr lang="en-IN" dirty="0"/>
              <a:t> </a:t>
            </a:r>
            <a:r>
              <a:rPr lang="en-IN" dirty="0" err="1"/>
              <a:t>categorii</a:t>
            </a:r>
            <a:r>
              <a:rPr lang="en-IN" dirty="0"/>
              <a:t> de crime </a:t>
            </a:r>
            <a:r>
              <a:rPr lang="en-IN" dirty="0" err="1"/>
              <a:t>internaționale</a:t>
            </a:r>
            <a:r>
              <a:rPr lang="en-IN" dirty="0"/>
              <a:t>:</a:t>
            </a:r>
          </a:p>
          <a:p>
            <a:r>
              <a:rPr lang="en-IN" b="1" dirty="0"/>
              <a:t> Crime </a:t>
            </a:r>
            <a:r>
              <a:rPr lang="en-IN" b="1" dirty="0" err="1"/>
              <a:t>împotriva</a:t>
            </a:r>
            <a:r>
              <a:rPr lang="en-IN" b="1" dirty="0"/>
              <a:t> </a:t>
            </a:r>
            <a:r>
              <a:rPr lang="en-IN" b="1" dirty="0" err="1"/>
              <a:t>umanității</a:t>
            </a:r>
            <a:r>
              <a:rPr lang="en-IN" b="1" dirty="0"/>
              <a:t> (</a:t>
            </a:r>
            <a:r>
              <a:rPr lang="en-IN" b="1" dirty="0" err="1"/>
              <a:t>Articolul</a:t>
            </a:r>
            <a:r>
              <a:rPr lang="en-IN" b="1" dirty="0"/>
              <a:t> 7 CPI)</a:t>
            </a:r>
          </a:p>
          <a:p>
            <a:pPr>
              <a:buFont typeface="Arial" panose="020B0604020202020204" pitchFamily="34" charset="0"/>
              <a:buChar char="•"/>
            </a:pPr>
            <a:r>
              <a:rPr lang="en-IN" dirty="0" err="1"/>
              <a:t>Dacă</a:t>
            </a:r>
            <a:r>
              <a:rPr lang="en-IN" dirty="0"/>
              <a:t> un </a:t>
            </a:r>
            <a:r>
              <a:rPr lang="en-IN" dirty="0" err="1"/>
              <a:t>atac</a:t>
            </a:r>
            <a:r>
              <a:rPr lang="en-IN" dirty="0"/>
              <a:t> </a:t>
            </a:r>
            <a:r>
              <a:rPr lang="en-IN" dirty="0" err="1"/>
              <a:t>terorist</a:t>
            </a:r>
            <a:r>
              <a:rPr lang="en-IN" dirty="0"/>
              <a:t> </a:t>
            </a:r>
            <a:r>
              <a:rPr lang="en-IN" dirty="0" err="1"/>
              <a:t>este</a:t>
            </a:r>
            <a:r>
              <a:rPr lang="en-IN" dirty="0"/>
              <a:t> </a:t>
            </a:r>
            <a:r>
              <a:rPr lang="en-IN" b="1" dirty="0" err="1"/>
              <a:t>parte</a:t>
            </a:r>
            <a:r>
              <a:rPr lang="en-IN" b="1" dirty="0"/>
              <a:t> a </a:t>
            </a:r>
            <a:r>
              <a:rPr lang="en-IN" b="1" dirty="0" err="1"/>
              <a:t>unui</a:t>
            </a:r>
            <a:r>
              <a:rPr lang="en-IN" b="1" dirty="0"/>
              <a:t> </a:t>
            </a:r>
            <a:r>
              <a:rPr lang="en-IN" b="1" dirty="0" err="1"/>
              <a:t>atac</a:t>
            </a:r>
            <a:r>
              <a:rPr lang="en-IN" b="1" dirty="0"/>
              <a:t> </a:t>
            </a:r>
            <a:r>
              <a:rPr lang="en-IN" b="1" dirty="0" err="1"/>
              <a:t>sistematic</a:t>
            </a:r>
            <a:r>
              <a:rPr lang="en-IN" b="1" dirty="0"/>
              <a:t> </a:t>
            </a:r>
            <a:r>
              <a:rPr lang="en-IN" b="1" dirty="0" err="1"/>
              <a:t>sau</a:t>
            </a:r>
            <a:r>
              <a:rPr lang="en-IN" b="1" dirty="0"/>
              <a:t> </a:t>
            </a:r>
            <a:r>
              <a:rPr lang="en-IN" b="1" dirty="0" err="1"/>
              <a:t>generalizat</a:t>
            </a:r>
            <a:r>
              <a:rPr lang="en-IN" b="1" dirty="0"/>
              <a:t> </a:t>
            </a:r>
            <a:r>
              <a:rPr lang="en-IN" b="1" dirty="0" err="1"/>
              <a:t>împotriva</a:t>
            </a:r>
            <a:r>
              <a:rPr lang="en-IN" b="1" dirty="0"/>
              <a:t> </a:t>
            </a:r>
            <a:r>
              <a:rPr lang="en-IN" b="1" dirty="0" err="1"/>
              <a:t>populației</a:t>
            </a:r>
            <a:r>
              <a:rPr lang="en-IN" b="1" dirty="0"/>
              <a:t> civile</a:t>
            </a:r>
            <a:r>
              <a:rPr lang="en-IN" dirty="0"/>
              <a:t>, </a:t>
            </a:r>
            <a:r>
              <a:rPr lang="en-IN" dirty="0" err="1"/>
              <a:t>acesta</a:t>
            </a:r>
            <a:r>
              <a:rPr lang="en-IN" dirty="0"/>
              <a:t> </a:t>
            </a:r>
            <a:r>
              <a:rPr lang="en-IN" dirty="0" err="1"/>
              <a:t>poate</a:t>
            </a:r>
            <a:r>
              <a:rPr lang="en-IN" dirty="0"/>
              <a:t> fi </a:t>
            </a:r>
            <a:r>
              <a:rPr lang="en-IN" dirty="0" err="1"/>
              <a:t>calificat</a:t>
            </a:r>
            <a:r>
              <a:rPr lang="en-IN" dirty="0"/>
              <a:t> </a:t>
            </a:r>
            <a:r>
              <a:rPr lang="en-IN" dirty="0" err="1"/>
              <a:t>drept</a:t>
            </a:r>
            <a:r>
              <a:rPr lang="en-IN" dirty="0"/>
              <a:t> </a:t>
            </a:r>
            <a:r>
              <a:rPr lang="en-IN" b="1" dirty="0" err="1"/>
              <a:t>crimă</a:t>
            </a:r>
            <a:r>
              <a:rPr lang="en-IN" b="1" dirty="0"/>
              <a:t> </a:t>
            </a:r>
            <a:r>
              <a:rPr lang="en-IN" b="1" dirty="0" err="1"/>
              <a:t>împotriva</a:t>
            </a:r>
            <a:r>
              <a:rPr lang="en-IN" b="1" dirty="0"/>
              <a:t> </a:t>
            </a:r>
            <a:r>
              <a:rPr lang="en-IN" b="1" dirty="0" err="1"/>
              <a:t>umanității</a:t>
            </a:r>
            <a:r>
              <a:rPr lang="en-IN" dirty="0"/>
              <a:t>.</a:t>
            </a:r>
          </a:p>
          <a:p>
            <a:pPr>
              <a:buFont typeface="Arial" panose="020B0604020202020204" pitchFamily="34" charset="0"/>
              <a:buChar char="•"/>
            </a:pPr>
            <a:r>
              <a:rPr lang="en-IN" dirty="0" err="1"/>
              <a:t>Exemplu</a:t>
            </a:r>
            <a:r>
              <a:rPr lang="en-IN" dirty="0"/>
              <a:t>: </a:t>
            </a:r>
            <a:r>
              <a:rPr lang="en-IN" b="1" dirty="0" err="1"/>
              <a:t>Atacurile</a:t>
            </a:r>
            <a:r>
              <a:rPr lang="en-IN" b="1" dirty="0"/>
              <a:t> ISIS </a:t>
            </a:r>
            <a:r>
              <a:rPr lang="en-IN" b="1" dirty="0" err="1"/>
              <a:t>asupra</a:t>
            </a:r>
            <a:r>
              <a:rPr lang="en-IN" b="1" dirty="0"/>
              <a:t> </a:t>
            </a:r>
            <a:r>
              <a:rPr lang="en-IN" b="1" dirty="0" err="1"/>
              <a:t>populației</a:t>
            </a:r>
            <a:r>
              <a:rPr lang="en-IN" b="1" dirty="0"/>
              <a:t> civile</a:t>
            </a:r>
            <a:r>
              <a:rPr lang="en-IN" dirty="0"/>
              <a:t> din </a:t>
            </a:r>
            <a:r>
              <a:rPr lang="en-IN" dirty="0" err="1"/>
              <a:t>Siria</a:t>
            </a:r>
            <a:r>
              <a:rPr lang="en-IN" dirty="0"/>
              <a:t> </a:t>
            </a:r>
            <a:r>
              <a:rPr lang="en-IN" dirty="0" err="1"/>
              <a:t>și</a:t>
            </a:r>
            <a:r>
              <a:rPr lang="en-IN" dirty="0"/>
              <a:t> </a:t>
            </a:r>
            <a:r>
              <a:rPr lang="en-IN" dirty="0" err="1"/>
              <a:t>Irak</a:t>
            </a:r>
            <a:r>
              <a:rPr lang="en-IN" dirty="0"/>
              <a:t> au </a:t>
            </a:r>
            <a:r>
              <a:rPr lang="en-IN" dirty="0" err="1"/>
              <a:t>fost</a:t>
            </a:r>
            <a:r>
              <a:rPr lang="en-IN" dirty="0"/>
              <a:t> </a:t>
            </a:r>
            <a:r>
              <a:rPr lang="en-IN" dirty="0" err="1"/>
              <a:t>calificate</a:t>
            </a:r>
            <a:r>
              <a:rPr lang="en-IN" dirty="0"/>
              <a:t> </a:t>
            </a:r>
            <a:r>
              <a:rPr lang="en-IN" dirty="0" err="1"/>
              <a:t>drept</a:t>
            </a:r>
            <a:r>
              <a:rPr lang="en-IN" dirty="0"/>
              <a:t> crime </a:t>
            </a:r>
            <a:r>
              <a:rPr lang="en-IN" dirty="0" err="1"/>
              <a:t>împotriva</a:t>
            </a:r>
            <a:r>
              <a:rPr lang="en-IN" dirty="0"/>
              <a:t> </a:t>
            </a:r>
            <a:r>
              <a:rPr lang="en-IN" dirty="0" err="1"/>
              <a:t>umanității</a:t>
            </a:r>
            <a:r>
              <a:rPr lang="en-IN" dirty="0"/>
              <a:t>.</a:t>
            </a:r>
            <a:endParaRPr lang="ro-RO" dirty="0"/>
          </a:p>
          <a:p>
            <a:pPr>
              <a:buFont typeface="Arial" panose="020B0604020202020204" pitchFamily="34" charset="0"/>
              <a:buChar char="•"/>
            </a:pPr>
            <a:r>
              <a:rPr lang="en-IN" b="1" dirty="0"/>
              <a:t>Crime de </a:t>
            </a:r>
            <a:r>
              <a:rPr lang="en-IN" b="1" dirty="0" err="1"/>
              <a:t>război</a:t>
            </a:r>
            <a:r>
              <a:rPr lang="en-IN" b="1" dirty="0"/>
              <a:t> (</a:t>
            </a:r>
            <a:r>
              <a:rPr lang="en-IN" b="1" dirty="0" err="1"/>
              <a:t>Articolul</a:t>
            </a:r>
            <a:r>
              <a:rPr lang="en-IN" b="1" dirty="0"/>
              <a:t> 8 CPI)</a:t>
            </a:r>
          </a:p>
          <a:p>
            <a:pPr>
              <a:buFont typeface="Arial" panose="020B0604020202020204" pitchFamily="34" charset="0"/>
              <a:buChar char="•"/>
            </a:pPr>
            <a:r>
              <a:rPr lang="en-IN" dirty="0" err="1"/>
              <a:t>Dacă</a:t>
            </a:r>
            <a:r>
              <a:rPr lang="en-IN" dirty="0"/>
              <a:t> </a:t>
            </a:r>
            <a:r>
              <a:rPr lang="en-IN" dirty="0" err="1"/>
              <a:t>actele</a:t>
            </a:r>
            <a:r>
              <a:rPr lang="en-IN" dirty="0"/>
              <a:t> </a:t>
            </a:r>
            <a:r>
              <a:rPr lang="en-IN" dirty="0" err="1"/>
              <a:t>teroriste</a:t>
            </a:r>
            <a:r>
              <a:rPr lang="en-IN" dirty="0"/>
              <a:t> sunt </a:t>
            </a:r>
            <a:r>
              <a:rPr lang="en-IN" dirty="0" err="1"/>
              <a:t>comise</a:t>
            </a:r>
            <a:r>
              <a:rPr lang="en-IN" dirty="0"/>
              <a:t> </a:t>
            </a:r>
            <a:r>
              <a:rPr lang="en-IN" dirty="0" err="1"/>
              <a:t>într</a:t>
            </a:r>
            <a:r>
              <a:rPr lang="en-IN" dirty="0"/>
              <a:t>-un conflict </a:t>
            </a:r>
            <a:r>
              <a:rPr lang="en-IN" dirty="0" err="1"/>
              <a:t>armat</a:t>
            </a:r>
            <a:r>
              <a:rPr lang="en-IN" dirty="0"/>
              <a:t> </a:t>
            </a:r>
            <a:r>
              <a:rPr lang="en-IN" dirty="0" err="1"/>
              <a:t>și</a:t>
            </a:r>
            <a:r>
              <a:rPr lang="en-IN" dirty="0"/>
              <a:t> </a:t>
            </a:r>
            <a:r>
              <a:rPr lang="en-IN" dirty="0" err="1"/>
              <a:t>încalcă</a:t>
            </a:r>
            <a:r>
              <a:rPr lang="en-IN" dirty="0"/>
              <a:t> </a:t>
            </a:r>
            <a:r>
              <a:rPr lang="en-IN" b="1" dirty="0" err="1"/>
              <a:t>dreptul</a:t>
            </a:r>
            <a:r>
              <a:rPr lang="en-IN" b="1" dirty="0"/>
              <a:t> </a:t>
            </a:r>
            <a:r>
              <a:rPr lang="en-IN" b="1" dirty="0" err="1"/>
              <a:t>internațional</a:t>
            </a:r>
            <a:r>
              <a:rPr lang="en-IN" b="1" dirty="0"/>
              <a:t> </a:t>
            </a:r>
            <a:r>
              <a:rPr lang="en-IN" b="1" dirty="0" err="1"/>
              <a:t>umanitar</a:t>
            </a:r>
            <a:r>
              <a:rPr lang="en-IN" dirty="0"/>
              <a:t>, </a:t>
            </a:r>
            <a:r>
              <a:rPr lang="en-IN" dirty="0" err="1"/>
              <a:t>acestea</a:t>
            </a:r>
            <a:r>
              <a:rPr lang="en-IN" dirty="0"/>
              <a:t> pot fi considerate crime de </a:t>
            </a:r>
            <a:r>
              <a:rPr lang="en-IN" dirty="0" err="1"/>
              <a:t>război</a:t>
            </a:r>
            <a:r>
              <a:rPr lang="en-IN" dirty="0"/>
              <a:t>.</a:t>
            </a:r>
          </a:p>
          <a:p>
            <a:pPr>
              <a:buFont typeface="Arial" panose="020B0604020202020204" pitchFamily="34" charset="0"/>
              <a:buChar char="•"/>
            </a:pPr>
            <a:r>
              <a:rPr lang="en-IN" dirty="0"/>
              <a:t>Ex: </a:t>
            </a:r>
            <a:r>
              <a:rPr lang="en-IN" b="1" dirty="0" err="1"/>
              <a:t>Atacurile</a:t>
            </a:r>
            <a:r>
              <a:rPr lang="en-IN" b="1" dirty="0"/>
              <a:t> </a:t>
            </a:r>
            <a:r>
              <a:rPr lang="en-IN" b="1" dirty="0" err="1"/>
              <a:t>asupra</a:t>
            </a:r>
            <a:r>
              <a:rPr lang="en-IN" b="1" dirty="0"/>
              <a:t> </a:t>
            </a:r>
            <a:r>
              <a:rPr lang="en-IN" b="1" dirty="0" err="1"/>
              <a:t>civililor</a:t>
            </a:r>
            <a:r>
              <a:rPr lang="en-IN" b="1" dirty="0"/>
              <a:t> </a:t>
            </a:r>
            <a:r>
              <a:rPr lang="en-IN" b="1" dirty="0" err="1"/>
              <a:t>și</a:t>
            </a:r>
            <a:r>
              <a:rPr lang="en-IN" b="1" dirty="0"/>
              <a:t> </a:t>
            </a:r>
            <a:r>
              <a:rPr lang="en-IN" b="1" dirty="0" err="1"/>
              <a:t>utilizarea</a:t>
            </a:r>
            <a:r>
              <a:rPr lang="en-IN" b="1" dirty="0"/>
              <a:t> </a:t>
            </a:r>
            <a:r>
              <a:rPr lang="en-IN" b="1" dirty="0" err="1"/>
              <a:t>terorii</a:t>
            </a:r>
            <a:r>
              <a:rPr lang="en-IN" b="1" dirty="0"/>
              <a:t> </a:t>
            </a:r>
            <a:r>
              <a:rPr lang="en-IN" b="1" dirty="0" err="1"/>
              <a:t>în</a:t>
            </a:r>
            <a:r>
              <a:rPr lang="en-IN" b="1" dirty="0"/>
              <a:t> </a:t>
            </a:r>
            <a:r>
              <a:rPr lang="en-IN" b="1" dirty="0" err="1"/>
              <a:t>conflicte</a:t>
            </a:r>
            <a:r>
              <a:rPr lang="en-IN" b="1" dirty="0"/>
              <a:t> </a:t>
            </a:r>
            <a:r>
              <a:rPr lang="en-IN" b="1" dirty="0" err="1"/>
              <a:t>armate</a:t>
            </a:r>
            <a:r>
              <a:rPr lang="en-IN" b="1" dirty="0"/>
              <a:t> (ex. </a:t>
            </a:r>
            <a:r>
              <a:rPr lang="en-IN" b="1" dirty="0" err="1"/>
              <a:t>talibanii</a:t>
            </a:r>
            <a:r>
              <a:rPr lang="en-IN" b="1" dirty="0"/>
              <a:t>, Al-Qaeda, Hamas).</a:t>
            </a:r>
            <a:endParaRPr lang="en-IN" dirty="0"/>
          </a:p>
          <a:p>
            <a:r>
              <a:rPr lang="en-IN" b="1" dirty="0"/>
              <a:t>Crime </a:t>
            </a:r>
            <a:r>
              <a:rPr lang="en-IN" b="1" dirty="0" err="1"/>
              <a:t>împotriva</a:t>
            </a:r>
            <a:r>
              <a:rPr lang="en-IN" b="1" dirty="0"/>
              <a:t> </a:t>
            </a:r>
            <a:r>
              <a:rPr lang="en-IN" b="1" dirty="0" err="1"/>
              <a:t>păcii</a:t>
            </a:r>
            <a:r>
              <a:rPr lang="en-IN" b="1" dirty="0"/>
              <a:t> (</a:t>
            </a:r>
            <a:r>
              <a:rPr lang="en-IN" b="1" dirty="0" err="1"/>
              <a:t>agresiune</a:t>
            </a:r>
            <a:r>
              <a:rPr lang="en-IN" b="1" dirty="0"/>
              <a:t>, </a:t>
            </a:r>
            <a:r>
              <a:rPr lang="en-IN" b="1" dirty="0" err="1"/>
              <a:t>Articolul</a:t>
            </a:r>
            <a:r>
              <a:rPr lang="en-IN" b="1" dirty="0"/>
              <a:t> 8 bis CPI)</a:t>
            </a:r>
          </a:p>
          <a:p>
            <a:pPr>
              <a:buFont typeface="Arial" panose="020B0604020202020204" pitchFamily="34" charset="0"/>
              <a:buChar char="•"/>
            </a:pPr>
            <a:r>
              <a:rPr lang="en-IN" dirty="0" err="1"/>
              <a:t>Deși</a:t>
            </a:r>
            <a:r>
              <a:rPr lang="en-IN" dirty="0"/>
              <a:t> rare, </a:t>
            </a:r>
            <a:r>
              <a:rPr lang="en-IN" dirty="0" err="1"/>
              <a:t>unele</a:t>
            </a:r>
            <a:r>
              <a:rPr lang="en-IN" dirty="0"/>
              <a:t> </a:t>
            </a:r>
            <a:r>
              <a:rPr lang="en-IN" dirty="0" err="1"/>
              <a:t>acte</a:t>
            </a:r>
            <a:r>
              <a:rPr lang="en-IN" dirty="0"/>
              <a:t> </a:t>
            </a:r>
            <a:r>
              <a:rPr lang="en-IN" dirty="0" err="1"/>
              <a:t>teroriste</a:t>
            </a:r>
            <a:r>
              <a:rPr lang="en-IN" dirty="0"/>
              <a:t> pot fi </a:t>
            </a:r>
            <a:r>
              <a:rPr lang="en-IN" dirty="0" err="1"/>
              <a:t>parte</a:t>
            </a:r>
            <a:r>
              <a:rPr lang="en-IN" dirty="0"/>
              <a:t> a </a:t>
            </a:r>
            <a:r>
              <a:rPr lang="en-IN" dirty="0" err="1"/>
              <a:t>unui</a:t>
            </a:r>
            <a:r>
              <a:rPr lang="en-IN" dirty="0"/>
              <a:t> act de </a:t>
            </a:r>
            <a:r>
              <a:rPr lang="en-IN" dirty="0" err="1"/>
              <a:t>agresiune</a:t>
            </a:r>
            <a:r>
              <a:rPr lang="en-IN" dirty="0"/>
              <a:t> </a:t>
            </a:r>
            <a:r>
              <a:rPr lang="en-IN" dirty="0" err="1"/>
              <a:t>dacă</a:t>
            </a:r>
            <a:r>
              <a:rPr lang="en-IN" dirty="0"/>
              <a:t> sunt </a:t>
            </a:r>
            <a:r>
              <a:rPr lang="en-IN" dirty="0" err="1"/>
              <a:t>coordonate</a:t>
            </a:r>
            <a:r>
              <a:rPr lang="en-IN" dirty="0"/>
              <a:t> de un stat </a:t>
            </a:r>
            <a:r>
              <a:rPr lang="en-IN" dirty="0" err="1"/>
              <a:t>împotriva</a:t>
            </a:r>
            <a:r>
              <a:rPr lang="en-IN" dirty="0"/>
              <a:t> </a:t>
            </a:r>
            <a:r>
              <a:rPr lang="en-IN" dirty="0" err="1"/>
              <a:t>altui</a:t>
            </a:r>
            <a:r>
              <a:rPr lang="en-IN" dirty="0"/>
              <a:t> stat.</a:t>
            </a:r>
          </a:p>
          <a:p>
            <a:endParaRPr lang="ru-MD" dirty="0"/>
          </a:p>
        </p:txBody>
      </p:sp>
    </p:spTree>
    <p:extLst>
      <p:ext uri="{BB962C8B-B14F-4D97-AF65-F5344CB8AC3E}">
        <p14:creationId xmlns:p14="http://schemas.microsoft.com/office/powerpoint/2010/main" val="3965224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ADA570-60F8-4C87-A693-BC53102D0B96}"/>
              </a:ext>
            </a:extLst>
          </p:cNvPr>
          <p:cNvSpPr>
            <a:spLocks noGrp="1"/>
          </p:cNvSpPr>
          <p:nvPr>
            <p:ph type="title"/>
          </p:nvPr>
        </p:nvSpPr>
        <p:spPr/>
        <p:txBody>
          <a:bodyPr/>
          <a:lstStyle/>
          <a:p>
            <a:endParaRPr lang="ru-MD" dirty="0"/>
          </a:p>
        </p:txBody>
      </p:sp>
      <p:sp>
        <p:nvSpPr>
          <p:cNvPr id="3" name="Content Placeholder 2">
            <a:extLst>
              <a:ext uri="{FF2B5EF4-FFF2-40B4-BE49-F238E27FC236}">
                <a16:creationId xmlns:a16="http://schemas.microsoft.com/office/drawing/2014/main" xmlns="" id="{227F0DF4-5692-4F86-99D1-C8D0911DAFB9}"/>
              </a:ext>
            </a:extLst>
          </p:cNvPr>
          <p:cNvSpPr>
            <a:spLocks noGrp="1"/>
          </p:cNvSpPr>
          <p:nvPr>
            <p:ph idx="1"/>
          </p:nvPr>
        </p:nvSpPr>
        <p:spPr/>
        <p:txBody>
          <a:bodyPr/>
          <a:lstStyle/>
          <a:p>
            <a:pPr marL="0" indent="0">
              <a:buNone/>
            </a:pPr>
            <a:r>
              <a:rPr lang="en-IN" dirty="0"/>
              <a:t>Pe </a:t>
            </a:r>
            <a:r>
              <a:rPr lang="en-IN" dirty="0" err="1"/>
              <a:t>lângă</a:t>
            </a:r>
            <a:r>
              <a:rPr lang="en-IN" dirty="0"/>
              <a:t> </a:t>
            </a:r>
            <a:r>
              <a:rPr lang="en-IN" b="1" dirty="0" err="1"/>
              <a:t>Statutul</a:t>
            </a:r>
            <a:r>
              <a:rPr lang="en-IN" b="1" dirty="0"/>
              <a:t> de la Roma</a:t>
            </a:r>
            <a:r>
              <a:rPr lang="en-IN" dirty="0"/>
              <a:t>, </a:t>
            </a:r>
            <a:r>
              <a:rPr lang="en-IN" dirty="0" err="1"/>
              <a:t>mai</a:t>
            </a:r>
            <a:r>
              <a:rPr lang="en-IN" dirty="0"/>
              <a:t> </a:t>
            </a:r>
            <a:r>
              <a:rPr lang="en-IN" dirty="0" err="1"/>
              <a:t>multe</a:t>
            </a:r>
            <a:r>
              <a:rPr lang="en-IN" dirty="0"/>
              <a:t> </a:t>
            </a:r>
            <a:r>
              <a:rPr lang="en-IN" dirty="0" err="1"/>
              <a:t>tratate</a:t>
            </a:r>
            <a:r>
              <a:rPr lang="en-IN" dirty="0"/>
              <a:t> </a:t>
            </a:r>
            <a:r>
              <a:rPr lang="en-IN" dirty="0" err="1"/>
              <a:t>internaționale</a:t>
            </a:r>
            <a:r>
              <a:rPr lang="en-IN" dirty="0"/>
              <a:t> </a:t>
            </a:r>
            <a:r>
              <a:rPr lang="en-IN" dirty="0" err="1"/>
              <a:t>reglementează</a:t>
            </a:r>
            <a:r>
              <a:rPr lang="en-IN" dirty="0"/>
              <a:t> </a:t>
            </a:r>
            <a:r>
              <a:rPr lang="en-IN" dirty="0" err="1"/>
              <a:t>diferite</a:t>
            </a:r>
            <a:r>
              <a:rPr lang="en-IN" dirty="0"/>
              <a:t> </a:t>
            </a:r>
            <a:r>
              <a:rPr lang="en-IN" dirty="0" err="1"/>
              <a:t>forme</a:t>
            </a:r>
            <a:r>
              <a:rPr lang="en-IN" dirty="0"/>
              <a:t> de </a:t>
            </a:r>
            <a:r>
              <a:rPr lang="en-IN" dirty="0" err="1"/>
              <a:t>terorism</a:t>
            </a:r>
            <a:r>
              <a:rPr lang="en-IN" dirty="0"/>
              <a:t>:</a:t>
            </a:r>
          </a:p>
          <a:p>
            <a:pPr>
              <a:buFont typeface="Arial" panose="020B0604020202020204" pitchFamily="34" charset="0"/>
              <a:buChar char="•"/>
            </a:pPr>
            <a:r>
              <a:rPr lang="en-IN" b="1" dirty="0" err="1"/>
              <a:t>Convenția</a:t>
            </a:r>
            <a:r>
              <a:rPr lang="en-IN" b="1" dirty="0"/>
              <a:t> </a:t>
            </a:r>
            <a:r>
              <a:rPr lang="en-IN" b="1" dirty="0" err="1"/>
              <a:t>privind</a:t>
            </a:r>
            <a:r>
              <a:rPr lang="en-IN" b="1" dirty="0"/>
              <a:t> </a:t>
            </a:r>
            <a:r>
              <a:rPr lang="en-IN" b="1" dirty="0" err="1"/>
              <a:t>prevenirea</a:t>
            </a:r>
            <a:r>
              <a:rPr lang="en-IN" b="1" dirty="0"/>
              <a:t> </a:t>
            </a:r>
            <a:r>
              <a:rPr lang="en-IN" b="1" dirty="0" err="1"/>
              <a:t>și</a:t>
            </a:r>
            <a:r>
              <a:rPr lang="en-IN" b="1" dirty="0"/>
              <a:t> </a:t>
            </a:r>
            <a:r>
              <a:rPr lang="en-IN" b="1" dirty="0" err="1"/>
              <a:t>reprimarea</a:t>
            </a:r>
            <a:r>
              <a:rPr lang="en-IN" b="1" dirty="0"/>
              <a:t> </a:t>
            </a:r>
            <a:r>
              <a:rPr lang="en-IN" b="1" dirty="0" err="1"/>
              <a:t>terorismului</a:t>
            </a:r>
            <a:r>
              <a:rPr lang="en-IN" b="1" dirty="0"/>
              <a:t> (1937, </a:t>
            </a:r>
            <a:r>
              <a:rPr lang="en-IN" b="1" dirty="0" err="1"/>
              <a:t>Societatea</a:t>
            </a:r>
            <a:r>
              <a:rPr lang="en-IN" b="1" dirty="0"/>
              <a:t> </a:t>
            </a:r>
            <a:r>
              <a:rPr lang="en-IN" b="1" dirty="0" err="1"/>
              <a:t>Națiunilor</a:t>
            </a:r>
            <a:r>
              <a:rPr lang="en-IN" b="1" dirty="0"/>
              <a:t>)</a:t>
            </a:r>
            <a:r>
              <a:rPr lang="en-IN" dirty="0"/>
              <a:t> – </a:t>
            </a:r>
            <a:r>
              <a:rPr lang="en-IN" dirty="0" err="1"/>
              <a:t>Primul</a:t>
            </a:r>
            <a:r>
              <a:rPr lang="en-IN" dirty="0"/>
              <a:t> </a:t>
            </a:r>
            <a:r>
              <a:rPr lang="en-IN" dirty="0" err="1"/>
              <a:t>tratat</a:t>
            </a:r>
            <a:r>
              <a:rPr lang="en-IN" dirty="0"/>
              <a:t> </a:t>
            </a:r>
            <a:r>
              <a:rPr lang="en-IN" dirty="0" err="1"/>
              <a:t>internațional</a:t>
            </a:r>
            <a:r>
              <a:rPr lang="en-IN" dirty="0"/>
              <a:t> care a </a:t>
            </a:r>
            <a:r>
              <a:rPr lang="en-IN" dirty="0" err="1"/>
              <a:t>încercat</a:t>
            </a:r>
            <a:r>
              <a:rPr lang="en-IN" dirty="0"/>
              <a:t> </a:t>
            </a:r>
            <a:r>
              <a:rPr lang="en-IN" dirty="0" err="1"/>
              <a:t>să</a:t>
            </a:r>
            <a:r>
              <a:rPr lang="en-IN" dirty="0"/>
              <a:t> </a:t>
            </a:r>
            <a:r>
              <a:rPr lang="en-IN" dirty="0" err="1"/>
              <a:t>codifice</a:t>
            </a:r>
            <a:r>
              <a:rPr lang="en-IN" dirty="0"/>
              <a:t> </a:t>
            </a:r>
            <a:r>
              <a:rPr lang="en-IN" dirty="0" err="1"/>
              <a:t>terorismul</a:t>
            </a:r>
            <a:r>
              <a:rPr lang="en-IN" dirty="0"/>
              <a:t>.</a:t>
            </a:r>
          </a:p>
          <a:p>
            <a:r>
              <a:rPr lang="en-IN" b="1" dirty="0" err="1"/>
              <a:t>Convenția</a:t>
            </a:r>
            <a:r>
              <a:rPr lang="en-IN" b="1" dirty="0"/>
              <a:t> </a:t>
            </a:r>
            <a:r>
              <a:rPr lang="en-IN" b="1" dirty="0" err="1"/>
              <a:t>internațională</a:t>
            </a:r>
            <a:r>
              <a:rPr lang="en-IN" b="1" dirty="0"/>
              <a:t> </a:t>
            </a:r>
            <a:r>
              <a:rPr lang="en-IN" b="1" dirty="0" err="1"/>
              <a:t>împotriva</a:t>
            </a:r>
            <a:r>
              <a:rPr lang="en-IN" b="1" dirty="0"/>
              <a:t> </a:t>
            </a:r>
            <a:r>
              <a:rPr lang="en-IN" b="1" dirty="0" err="1"/>
              <a:t>luării</a:t>
            </a:r>
            <a:r>
              <a:rPr lang="en-IN" b="1" dirty="0"/>
              <a:t> de </a:t>
            </a:r>
            <a:r>
              <a:rPr lang="en-IN" b="1" dirty="0" err="1"/>
              <a:t>ostatici</a:t>
            </a:r>
            <a:r>
              <a:rPr lang="en-IN" b="1" dirty="0"/>
              <a:t> (1979)</a:t>
            </a:r>
            <a:r>
              <a:rPr lang="en-IN" dirty="0"/>
              <a:t> – </a:t>
            </a:r>
            <a:r>
              <a:rPr lang="en-IN" dirty="0" err="1"/>
              <a:t>Criminalizează</a:t>
            </a:r>
            <a:r>
              <a:rPr lang="en-IN" dirty="0"/>
              <a:t> </a:t>
            </a:r>
            <a:r>
              <a:rPr lang="en-IN" dirty="0" err="1"/>
              <a:t>luarea</a:t>
            </a:r>
            <a:r>
              <a:rPr lang="en-IN" dirty="0"/>
              <a:t> de </a:t>
            </a:r>
            <a:r>
              <a:rPr lang="en-IN" dirty="0" err="1"/>
              <a:t>ostatici</a:t>
            </a:r>
            <a:r>
              <a:rPr lang="en-IN" dirty="0"/>
              <a:t> ca act </a:t>
            </a:r>
            <a:r>
              <a:rPr lang="en-IN" dirty="0" err="1"/>
              <a:t>terorist</a:t>
            </a:r>
            <a:r>
              <a:rPr lang="en-IN" dirty="0"/>
              <a:t>.</a:t>
            </a:r>
            <a:endParaRPr lang="ro-RO" dirty="0"/>
          </a:p>
          <a:p>
            <a:r>
              <a:rPr lang="en-IN" b="1" dirty="0" err="1"/>
              <a:t>Convenția</a:t>
            </a:r>
            <a:r>
              <a:rPr lang="en-IN" b="1" dirty="0"/>
              <a:t> ONU </a:t>
            </a:r>
            <a:r>
              <a:rPr lang="en-IN" b="1" dirty="0" err="1"/>
              <a:t>împotriva</a:t>
            </a:r>
            <a:r>
              <a:rPr lang="en-IN" b="1" dirty="0"/>
              <a:t> </a:t>
            </a:r>
            <a:r>
              <a:rPr lang="en-IN" b="1" dirty="0" err="1"/>
              <a:t>crimei</a:t>
            </a:r>
            <a:r>
              <a:rPr lang="en-IN" b="1" dirty="0"/>
              <a:t> </a:t>
            </a:r>
            <a:r>
              <a:rPr lang="en-IN" b="1" dirty="0" err="1"/>
              <a:t>organizate</a:t>
            </a:r>
            <a:r>
              <a:rPr lang="en-IN" b="1" dirty="0"/>
              <a:t> </a:t>
            </a:r>
            <a:r>
              <a:rPr lang="en-IN" b="1" dirty="0" err="1"/>
              <a:t>transnaționale</a:t>
            </a:r>
            <a:r>
              <a:rPr lang="en-IN" b="1" dirty="0"/>
              <a:t> (Palermo, 2000)</a:t>
            </a:r>
            <a:r>
              <a:rPr lang="en-IN" dirty="0"/>
              <a:t> – </a:t>
            </a:r>
            <a:r>
              <a:rPr lang="en-IN" dirty="0" err="1"/>
              <a:t>Reglementează</a:t>
            </a:r>
            <a:r>
              <a:rPr lang="en-IN" dirty="0"/>
              <a:t> </a:t>
            </a:r>
            <a:r>
              <a:rPr lang="en-IN" dirty="0" err="1"/>
              <a:t>conexiunile</a:t>
            </a:r>
            <a:r>
              <a:rPr lang="en-IN" dirty="0"/>
              <a:t> </a:t>
            </a:r>
            <a:r>
              <a:rPr lang="en-IN" dirty="0" err="1"/>
              <a:t>dintre</a:t>
            </a:r>
            <a:r>
              <a:rPr lang="en-IN" dirty="0"/>
              <a:t> </a:t>
            </a:r>
            <a:r>
              <a:rPr lang="en-IN" dirty="0" err="1"/>
              <a:t>terorism</a:t>
            </a:r>
            <a:r>
              <a:rPr lang="en-IN" dirty="0"/>
              <a:t> </a:t>
            </a:r>
            <a:r>
              <a:rPr lang="en-IN" dirty="0" err="1"/>
              <a:t>și</a:t>
            </a:r>
            <a:r>
              <a:rPr lang="en-IN" dirty="0"/>
              <a:t> </a:t>
            </a:r>
            <a:r>
              <a:rPr lang="en-IN" dirty="0" err="1"/>
              <a:t>criminalitatea</a:t>
            </a:r>
            <a:r>
              <a:rPr lang="en-IN" dirty="0"/>
              <a:t> </a:t>
            </a:r>
            <a:r>
              <a:rPr lang="en-IN" dirty="0" err="1"/>
              <a:t>organizată</a:t>
            </a:r>
            <a:r>
              <a:rPr lang="en-IN" dirty="0"/>
              <a:t>.</a:t>
            </a:r>
            <a:endParaRPr lang="ro-RO" dirty="0"/>
          </a:p>
          <a:p>
            <a:r>
              <a:rPr lang="en-IN" b="1" dirty="0" err="1"/>
              <a:t>Convenția</a:t>
            </a:r>
            <a:r>
              <a:rPr lang="en-IN" b="1" dirty="0"/>
              <a:t> </a:t>
            </a:r>
            <a:r>
              <a:rPr lang="en-IN" b="1" dirty="0" err="1"/>
              <a:t>Consiliului</a:t>
            </a:r>
            <a:r>
              <a:rPr lang="en-IN" b="1" dirty="0"/>
              <a:t> </a:t>
            </a:r>
            <a:r>
              <a:rPr lang="en-IN" b="1" dirty="0" err="1"/>
              <a:t>Europei</a:t>
            </a:r>
            <a:r>
              <a:rPr lang="en-IN" b="1" dirty="0"/>
              <a:t> </a:t>
            </a:r>
            <a:r>
              <a:rPr lang="en-IN" b="1" dirty="0" err="1"/>
              <a:t>privind</a:t>
            </a:r>
            <a:r>
              <a:rPr lang="en-IN" b="1" dirty="0"/>
              <a:t> </a:t>
            </a:r>
            <a:r>
              <a:rPr lang="en-IN" b="1" dirty="0" err="1"/>
              <a:t>prevenirea</a:t>
            </a:r>
            <a:r>
              <a:rPr lang="en-IN" b="1" dirty="0"/>
              <a:t> </a:t>
            </a:r>
            <a:r>
              <a:rPr lang="en-IN" b="1" dirty="0" err="1"/>
              <a:t>terorismului</a:t>
            </a:r>
            <a:r>
              <a:rPr lang="en-IN" b="1" dirty="0"/>
              <a:t> (2005)</a:t>
            </a:r>
            <a:r>
              <a:rPr lang="en-IN" dirty="0"/>
              <a:t> – </a:t>
            </a:r>
            <a:r>
              <a:rPr lang="en-IN" dirty="0" err="1"/>
              <a:t>Prevede</a:t>
            </a:r>
            <a:r>
              <a:rPr lang="en-IN" dirty="0"/>
              <a:t> </a:t>
            </a:r>
            <a:r>
              <a:rPr lang="en-IN" dirty="0" err="1"/>
              <a:t>obligații</a:t>
            </a:r>
            <a:r>
              <a:rPr lang="en-IN" dirty="0"/>
              <a:t> </a:t>
            </a:r>
            <a:r>
              <a:rPr lang="en-IN" dirty="0" err="1"/>
              <a:t>pentru</a:t>
            </a:r>
            <a:r>
              <a:rPr lang="en-IN" dirty="0"/>
              <a:t> </a:t>
            </a:r>
            <a:r>
              <a:rPr lang="en-IN" dirty="0" err="1"/>
              <a:t>statele</a:t>
            </a:r>
            <a:r>
              <a:rPr lang="en-IN" dirty="0"/>
              <a:t> </a:t>
            </a:r>
            <a:r>
              <a:rPr lang="en-IN" dirty="0" err="1"/>
              <a:t>europene</a:t>
            </a:r>
            <a:r>
              <a:rPr lang="en-IN" dirty="0"/>
              <a:t> </a:t>
            </a:r>
            <a:r>
              <a:rPr lang="en-IN" dirty="0" err="1"/>
              <a:t>privind</a:t>
            </a:r>
            <a:r>
              <a:rPr lang="en-IN" dirty="0"/>
              <a:t> </a:t>
            </a:r>
            <a:r>
              <a:rPr lang="en-IN" dirty="0" err="1"/>
              <a:t>prevenirea</a:t>
            </a:r>
            <a:r>
              <a:rPr lang="en-IN" dirty="0"/>
              <a:t> </a:t>
            </a:r>
            <a:r>
              <a:rPr lang="en-IN" dirty="0" err="1"/>
              <a:t>radicalizării</a:t>
            </a:r>
            <a:r>
              <a:rPr lang="en-IN" dirty="0"/>
              <a:t> </a:t>
            </a:r>
            <a:r>
              <a:rPr lang="en-IN" dirty="0" err="1"/>
              <a:t>și</a:t>
            </a:r>
            <a:r>
              <a:rPr lang="en-IN" dirty="0"/>
              <a:t> </a:t>
            </a:r>
            <a:r>
              <a:rPr lang="en-IN" dirty="0" err="1"/>
              <a:t>recrutării</a:t>
            </a:r>
            <a:r>
              <a:rPr lang="en-IN" dirty="0"/>
              <a:t> </a:t>
            </a:r>
            <a:r>
              <a:rPr lang="en-IN" dirty="0" err="1"/>
              <a:t>teroriste</a:t>
            </a:r>
            <a:r>
              <a:rPr lang="en-IN" dirty="0"/>
              <a:t>.</a:t>
            </a:r>
            <a:endParaRPr lang="ru-MD" dirty="0"/>
          </a:p>
        </p:txBody>
      </p:sp>
    </p:spTree>
    <p:extLst>
      <p:ext uri="{BB962C8B-B14F-4D97-AF65-F5344CB8AC3E}">
        <p14:creationId xmlns:p14="http://schemas.microsoft.com/office/powerpoint/2010/main" val="14581491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858</TotalTime>
  <Words>2906</Words>
  <Application>Microsoft Office PowerPoint</Application>
  <PresentationFormat>Широкоэкранный</PresentationFormat>
  <Paragraphs>68</Paragraphs>
  <Slides>16</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16</vt:i4>
      </vt:variant>
    </vt:vector>
  </HeadingPairs>
  <TitlesOfParts>
    <vt:vector size="23" baseType="lpstr">
      <vt:lpstr>Arial</vt:lpstr>
      <vt:lpstr>Cambria</vt:lpstr>
      <vt:lpstr>Roboto</vt:lpstr>
      <vt:lpstr>Rockwell</vt:lpstr>
      <vt:lpstr>Rockwell Condensed</vt:lpstr>
      <vt:lpstr>Wingdings</vt:lpstr>
      <vt:lpstr>Wood Type</vt:lpstr>
      <vt:lpstr>terorismul International</vt:lpstr>
      <vt:lpstr>definIțIE</vt:lpstr>
      <vt:lpstr>Terorismul ca infracțiune de drept internațional cutumiar?</vt:lpstr>
      <vt:lpstr>Презентация PowerPoint</vt:lpstr>
      <vt:lpstr>Scurt Istoric</vt:lpstr>
      <vt:lpstr>TERORISMUL ÎN SECOLUL XIX</vt:lpstr>
      <vt:lpstr>Reglementare</vt:lpstr>
      <vt:lpstr>Презентация PowerPoint</vt:lpstr>
      <vt:lpstr>Презентация PowerPoint</vt:lpstr>
      <vt:lpstr>Council of Europe Convention on the Prevention of Terrorism </vt:lpstr>
      <vt:lpstr>Jurisprudența Relevantă CtEDO</vt:lpstr>
      <vt:lpstr>Презентация PowerPoint</vt:lpstr>
      <vt:lpstr>Презентация PowerPoint</vt:lpstr>
      <vt:lpstr>Reprezintă terorismul o excepție de la regulă?</vt:lpstr>
      <vt:lpstr>concluzii</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terorismul International</dc:title>
  <dc:creator>Irina Bogdan</dc:creator>
  <cp:lastModifiedBy>User</cp:lastModifiedBy>
  <cp:revision>19</cp:revision>
  <dcterms:created xsi:type="dcterms:W3CDTF">2025-02-26T08:15:10Z</dcterms:created>
  <dcterms:modified xsi:type="dcterms:W3CDTF">2025-03-19T18:00:26Z</dcterms:modified>
</cp:coreProperties>
</file>